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5" r:id="rId17"/>
    <p:sldId id="263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42" autoAdjust="0"/>
  </p:normalViewPr>
  <p:slideViewPr>
    <p:cSldViewPr snapToGrid="0">
      <p:cViewPr varScale="1">
        <p:scale>
          <a:sx n="64" d="100"/>
          <a:sy n="64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0BB68-C7A0-4BF7-A568-EE2163FD606B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E0E80-2E4B-4C42-8B26-216D18376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15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08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Lifetime of BM phonon instead of photons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90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65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磷酸盐</a:t>
            </a:r>
            <a:r>
              <a:rPr lang="en-US" altLang="zh-CN"/>
              <a:t>960-970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8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Momentum-indirect excitons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01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34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phonon replicas due to the coupling between a single IX and a single-phonon mode that are colocalized in the QE</a:t>
            </a:r>
          </a:p>
          <a:p>
            <a:r>
              <a:rPr lang="en-US" altLang="zh-CN" dirty="0"/>
              <a:t>Do we add some Gate voltage?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78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3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481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28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phonon replicas due to the coupling between a single IX and a single-phonon mode that are colocalized in the QE</a:t>
            </a:r>
          </a:p>
          <a:p>
            <a:r>
              <a:rPr lang="en-US" altLang="zh-CN" dirty="0"/>
              <a:t>Do we add some Gate voltage?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15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photoluminescence (PL) linewidth observed for exciton emission is a crucial indicator of material quality, and reflects intrinsic contributions from the radiative lifetime and dephasing from exciton-phonon interactions, as well as extrinsic inhomogeneous broadening effects from factors such as defects and substrate-induced disorder.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E0E80-2E4B-4C42-8B26-216D183768E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24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0130E-C543-4681-9C09-69EED3BA4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D80833-3C03-443B-98C4-27C268C3D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AFBF0B-0784-48F4-97C7-2E77375C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F7C8D-A89C-41D6-A75E-E7FB2D9D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908152-7908-4C1D-AA78-AD7F8EBE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58695E-75B3-4E5B-9D32-9BFFA99F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BFE55C-56AA-439F-B9EB-B0DE92AD2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E31EAE-CE5E-4A53-9D3D-8BEB1D5B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96FE21-24D7-4D24-AC30-A05CAA9E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708F0E-5924-422D-A989-E7962C0A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93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5090576-BEF0-4223-8032-BFB280E10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B352FE-987E-4729-97D4-21CC01EB7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89102A-F4AE-4156-AEDE-4B709693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14DE23-FBE8-4AF3-87C5-03DD4D92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6C8E6A-16E5-47C0-AF5D-D41E3D76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64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69054-655E-4AAB-830D-B42CB3DF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E6FC0F-488A-4071-800B-4A947A69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04993-25FD-47FE-BF2E-0A85CCCB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2F47D0-3F63-4098-95A8-4A8306C5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17103-14A2-440D-AF0E-AE22E344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82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DFCE2-F4AB-4800-9C07-62AFDD87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DA3BB5-1599-4D95-B923-FCF82001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A8ACE-B717-4A14-811D-DFFA150F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BBCC89-B7A7-4E81-866C-CFDB7372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133E28-D74D-4C28-9D7B-61196503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68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B8AF4-CB07-4229-9C1E-FF7C10D7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6006EE-4C4C-4999-995D-4E69F1A11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35A713-F60B-4E6A-B346-B7424671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FDB943-C52B-470E-AC31-CFEF2A66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EF1BBF-69C9-4BB8-A43B-C9D4EBB9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60B8BD-E1FA-442A-B9CD-E121BF3E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91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F6580A-A2C3-45EE-8125-F23434FF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1A9247-9698-48A9-9FD1-C0D3F8590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7CA596-FB1D-4559-A34D-B68416A89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66549F-FFF1-469C-8163-CB8BB2BC7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081549-9570-481A-89DA-6772B42F4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54D7FF-F12B-4C14-A62B-B7C23532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543A396-418D-4AFE-A8D8-B6665013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EA9D247-9574-4E32-835C-452A7C0A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77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9884A0-AC88-4FFE-9EAE-C7C52D76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EDE161-9643-4CC7-B18C-9FB9A6C8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9E0020-89AB-4F6A-B353-7535D818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706078-ACB0-4909-B521-28B48FA7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07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15837A-D3D3-4150-960A-E6EB266A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E0D82E-A03D-4B60-9DD5-304C4CC2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C5D07C-7606-4550-A8A4-A6B5B2A0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49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C32463-4E05-4780-A8BA-EBBF76D4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C2A36F-0C12-4E8D-B287-ED7EB509C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6B1E19-179A-44C5-9416-B2A2F5861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B96BF7-B8CB-44B5-91CA-842F782D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6B34BE-64C1-4CD5-A662-09CE4BB4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888851-E473-4832-AB28-53449D93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20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2D9BB-CC07-41E7-AE8F-FCF2E0F32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A0A0A7-A842-4388-B8E2-1E950831B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E8FE76-3EEE-49B8-AD39-8760F7653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7E1850-F345-49C7-99E9-F0511165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6370C5-668A-4D94-9EAB-62629BAC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760747-A9AD-4FC4-8F21-5F7346F9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47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81BF5F8-2FBE-4100-A933-9E0CA813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DA39A3-2D6A-43CA-BFDE-B006032FF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B7F84-A288-464A-8F99-4A6FCA8E1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3D49-C569-4ECE-9C99-1C2157D7F825}" type="datetimeFigureOut">
              <a:rPr lang="zh-CN" altLang="en-US" smtClean="0"/>
              <a:t>2024/8/13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EB5F40-861C-4012-9A47-1E3D87F02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9837BA-F649-4E85-BD8F-0C679045B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21E4-B2E2-446B-83CB-93BE8B04A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0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doi.org/10.1039/C9NR02175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38/s41565-023-01410-6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21/acsphotonics.4c00349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91F40-CD0A-4A71-861A-BA97A8AE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25080" cy="58991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PL Data process (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Origin+Python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7F610C-FBB1-4E6F-B2F5-52CF63864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385"/>
            <a:ext cx="10794076" cy="225361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Plot original data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Find background &amp; Fit main peaks</a:t>
            </a:r>
          </a:p>
          <a:p>
            <a:pPr marL="0" indent="0"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phonon side band: Gaussian; Main peak: Lorentz)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Minus then fit side band peaks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Draw with Python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CE7227-C167-446D-A609-65D4B7463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06" y="3539713"/>
            <a:ext cx="3696216" cy="29531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76CD47-EC25-4A10-B08F-1F175388C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820" y="2665613"/>
            <a:ext cx="3598293" cy="39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9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BE1F46A-908C-430E-983D-08196233F679}"/>
              </a:ext>
            </a:extLst>
          </p:cNvPr>
          <p:cNvSpPr txBox="1"/>
          <p:nvPr/>
        </p:nvSpPr>
        <p:spPr>
          <a:xfrm>
            <a:off x="316871" y="28123"/>
            <a:ext cx="24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Spot3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DC7390-41F0-4522-B769-B9DFAABDD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9" r="7031"/>
          <a:stretch/>
        </p:blipFill>
        <p:spPr>
          <a:xfrm>
            <a:off x="1534562" y="489788"/>
            <a:ext cx="8343029" cy="6264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348694-AE9B-4A12-8F56-12A723B16D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8699" r="9109" b="5166"/>
          <a:stretch/>
        </p:blipFill>
        <p:spPr>
          <a:xfrm>
            <a:off x="592907" y="489788"/>
            <a:ext cx="11006186" cy="62641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1189AA-3AA1-4855-ADBC-AA1865CF4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06" y="718293"/>
            <a:ext cx="3874478" cy="60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A891F1B-8291-4D50-92A4-3F13D536A631}"/>
              </a:ext>
            </a:extLst>
          </p:cNvPr>
          <p:cNvSpPr txBox="1"/>
          <p:nvPr/>
        </p:nvSpPr>
        <p:spPr>
          <a:xfrm>
            <a:off x="316871" y="28123"/>
            <a:ext cx="24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Spot4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CA71156F-307D-4ADA-8FCD-47C8FEFA1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r="7481"/>
          <a:stretch/>
        </p:blipFill>
        <p:spPr>
          <a:xfrm>
            <a:off x="1514547" y="381946"/>
            <a:ext cx="8512321" cy="6447931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D45E33-4EBD-4BB0-B278-CC2B62995F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9277" r="9777" b="4595"/>
          <a:stretch/>
        </p:blipFill>
        <p:spPr>
          <a:xfrm>
            <a:off x="478553" y="445454"/>
            <a:ext cx="10994610" cy="62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46CF164-919A-49A1-949F-96A42C40F92A}"/>
              </a:ext>
            </a:extLst>
          </p:cNvPr>
          <p:cNvSpPr txBox="1"/>
          <p:nvPr/>
        </p:nvSpPr>
        <p:spPr>
          <a:xfrm>
            <a:off x="316871" y="28123"/>
            <a:ext cx="24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Spot5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9DEC425F-1E01-4D14-9AAA-2A085E25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83" y="417367"/>
            <a:ext cx="8587510" cy="6440633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D6FCB18-8A42-4BBA-8010-B2FDD84FC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9200" r="9629" b="5155"/>
          <a:stretch/>
        </p:blipFill>
        <p:spPr>
          <a:xfrm>
            <a:off x="487027" y="947049"/>
            <a:ext cx="10215600" cy="58120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CB5B69-A060-4CF0-A5E8-6E947BD4E6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9200" r="9331" b="5423"/>
          <a:stretch/>
        </p:blipFill>
        <p:spPr>
          <a:xfrm>
            <a:off x="423965" y="489788"/>
            <a:ext cx="11248310" cy="636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D3A44A-7B8B-463D-A850-2D3298535387}"/>
              </a:ext>
            </a:extLst>
          </p:cNvPr>
          <p:cNvSpPr txBox="1"/>
          <p:nvPr/>
        </p:nvSpPr>
        <p:spPr>
          <a:xfrm>
            <a:off x="316871" y="28123"/>
            <a:ext cx="24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Spot6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DD5958-CE03-4BE4-A6D1-14437A18D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r="7351"/>
          <a:stretch/>
        </p:blipFill>
        <p:spPr>
          <a:xfrm>
            <a:off x="2000931" y="643563"/>
            <a:ext cx="8044857" cy="60652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2BAB91-B7A3-44D7-8FF9-83CBE510A1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710" r="9704" b="5289"/>
          <a:stretch/>
        </p:blipFill>
        <p:spPr>
          <a:xfrm>
            <a:off x="487814" y="551419"/>
            <a:ext cx="10870868" cy="62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06413B3-FFCC-46FD-8BA9-1F30CF6FD841}"/>
              </a:ext>
            </a:extLst>
          </p:cNvPr>
          <p:cNvSpPr txBox="1"/>
          <p:nvPr/>
        </p:nvSpPr>
        <p:spPr>
          <a:xfrm>
            <a:off x="309020" y="162962"/>
            <a:ext cx="24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Spot8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681E12-074E-45BD-B4B6-5F62352EF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 r="7683"/>
          <a:stretch/>
        </p:blipFill>
        <p:spPr>
          <a:xfrm>
            <a:off x="1434709" y="617319"/>
            <a:ext cx="8110957" cy="61436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91F610-4BE5-4564-8A70-AA8B7D8833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t="8710" r="9776" b="5155"/>
          <a:stretch/>
        </p:blipFill>
        <p:spPr>
          <a:xfrm>
            <a:off x="901646" y="555784"/>
            <a:ext cx="10981334" cy="62666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B0BEF5-6B3E-48DC-9FDF-CF87636B8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27" y="509511"/>
            <a:ext cx="11105372" cy="63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253323B-7D52-4F53-A370-1EE1614B0052}"/>
              </a:ext>
            </a:extLst>
          </p:cNvPr>
          <p:cNvSpPr txBox="1"/>
          <p:nvPr/>
        </p:nvSpPr>
        <p:spPr>
          <a:xfrm>
            <a:off x="821030" y="3521622"/>
            <a:ext cx="5938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FWHM: Total emission linewidth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Lorentz: ZPL linewidth           Gaussian: PSB linewidth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Energy difference: ZPL and PSB (Fig1)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Energy difference between main peaks?: 0.9meV (Fig2)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895E00-C87C-4247-A013-EDCF105619F1}"/>
              </a:ext>
            </a:extLst>
          </p:cNvPr>
          <p:cNvSpPr txBox="1"/>
          <p:nvPr/>
        </p:nvSpPr>
        <p:spPr>
          <a:xfrm>
            <a:off x="235390" y="165596"/>
            <a:ext cx="24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FF8E9447-10A0-425A-A437-AEBA0A6F72E4}"/>
              </a:ext>
            </a:extLst>
          </p:cNvPr>
          <p:cNvGraphicFramePr>
            <a:graphicFrameLocks noGrp="1"/>
          </p:cNvGraphicFramePr>
          <p:nvPr/>
        </p:nvGraphicFramePr>
        <p:xfrm>
          <a:off x="1607968" y="1274763"/>
          <a:ext cx="948815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9">
                  <a:extLst>
                    <a:ext uri="{9D8B030D-6E8A-4147-A177-3AD203B41FA5}">
                      <a16:colId xmlns:a16="http://schemas.microsoft.com/office/drawing/2014/main" val="1699935211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1167581219"/>
                    </a:ext>
                  </a:extLst>
                </a:gridCol>
                <a:gridCol w="1729047">
                  <a:extLst>
                    <a:ext uri="{9D8B030D-6E8A-4147-A177-3AD203B41FA5}">
                      <a16:colId xmlns:a16="http://schemas.microsoft.com/office/drawing/2014/main" val="3540258896"/>
                    </a:ext>
                  </a:extLst>
                </a:gridCol>
                <a:gridCol w="1529542">
                  <a:extLst>
                    <a:ext uri="{9D8B030D-6E8A-4147-A177-3AD203B41FA5}">
                      <a16:colId xmlns:a16="http://schemas.microsoft.com/office/drawing/2014/main" val="1570157306"/>
                    </a:ext>
                  </a:extLst>
                </a:gridCol>
                <a:gridCol w="1865652">
                  <a:extLst>
                    <a:ext uri="{9D8B030D-6E8A-4147-A177-3AD203B41FA5}">
                      <a16:colId xmlns:a16="http://schemas.microsoft.com/office/drawing/2014/main" val="578344132"/>
                    </a:ext>
                  </a:extLst>
                </a:gridCol>
                <a:gridCol w="1581359">
                  <a:extLst>
                    <a:ext uri="{9D8B030D-6E8A-4147-A177-3AD203B41FA5}">
                      <a16:colId xmlns:a16="http://schemas.microsoft.com/office/drawing/2014/main" val="424352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Spot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FWHM/</a:t>
                      </a:r>
                      <a:r>
                        <a:rPr lang="en-US" altLang="zh-CN" dirty="0" err="1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Gaussian/</a:t>
                      </a:r>
                      <a:r>
                        <a:rPr lang="en-US" altLang="zh-CN" dirty="0" err="1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Lorentz/</a:t>
                      </a:r>
                      <a:r>
                        <a:rPr lang="en-US" altLang="zh-CN" dirty="0" err="1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Energy </a:t>
                      </a:r>
                      <a:r>
                        <a:rPr lang="en-US" altLang="zh-CN" dirty="0" err="1"/>
                        <a:t>dif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Lifetime/</a:t>
                      </a:r>
                      <a:r>
                        <a:rPr lang="en-US" altLang="zh-CN" dirty="0" err="1"/>
                        <a:t>ps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8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Spot3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8.02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9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6.27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3.60(0.14)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483007"/>
                  </a:ext>
                </a:extLst>
              </a:tr>
              <a:tr h="248711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Spot6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4.76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1.13(0.39)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37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Spot8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2.07(0.71)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316688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46094C86-59E1-4036-B29E-1BA5B4BC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586" y="3410786"/>
            <a:ext cx="4513481" cy="25713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4FB4E14-E00D-4CAA-8704-D75A2275F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907" y="3429000"/>
            <a:ext cx="4534841" cy="25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D9B68BD-E13A-4682-A885-3D4AD35A7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2682" y="120324"/>
            <a:ext cx="7526632" cy="211922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8ECD772-ECD1-4705-A20A-B08114D43146}"/>
              </a:ext>
            </a:extLst>
          </p:cNvPr>
          <p:cNvSpPr txBox="1"/>
          <p:nvPr/>
        </p:nvSpPr>
        <p:spPr>
          <a:xfrm>
            <a:off x="2477382" y="2346587"/>
            <a:ext cx="7237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Less integration time--- suppress inhomogeneous contributions to PL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00CC48-F436-41AE-89F8-9B37EB7C863E}"/>
              </a:ext>
            </a:extLst>
          </p:cNvPr>
          <p:cNvSpPr txBox="1"/>
          <p:nvPr/>
        </p:nvSpPr>
        <p:spPr>
          <a:xfrm>
            <a:off x="0" y="6488668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0" u="none" strike="noStrike" dirty="0">
                <a:solidFill>
                  <a:srgbClr val="1D74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Link to landing page via DOI"/>
              </a:rPr>
              <a:t>https://doi.org/10.1039/C9NR02175B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BF166EB-E108-495E-9DEC-FDB1A25317A4}"/>
              </a:ext>
            </a:extLst>
          </p:cNvPr>
          <p:cNvSpPr txBox="1"/>
          <p:nvPr/>
        </p:nvSpPr>
        <p:spPr>
          <a:xfrm>
            <a:off x="1149832" y="2936787"/>
            <a:ext cx="10270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 kinds of peaks and their side bands--- 2main(0.9meV), 1Gaussian bigger/smaller(2-3meV)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Momentum-indirect excitons?  Defect-bound exciton peak? (for WSe2 3-5meV)  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Need higher resolution of spectrometer?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C0D63D-D727-473C-A66E-8AE11958B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320" y="4449333"/>
            <a:ext cx="6165178" cy="2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1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3D5D3FF-17EA-4D9C-B6A8-E5648E725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36" y="1594159"/>
            <a:ext cx="3795004" cy="248732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166540B-9ACA-4DB7-B72F-A36887D73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64" y="919394"/>
            <a:ext cx="3853147" cy="50611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643366E-0325-47BB-81C2-E008B271CA8F}"/>
              </a:ext>
            </a:extLst>
          </p:cNvPr>
          <p:cNvSpPr txBox="1"/>
          <p:nvPr/>
        </p:nvSpPr>
        <p:spPr>
          <a:xfrm>
            <a:off x="4769070" y="919394"/>
            <a:ext cx="6094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The ground state of the QE and its excited state when an IX is generated can be modelled with two potential energy surfaces.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9BA3AAD-C4A0-4E0C-8FBF-634A48336434}"/>
              </a:ext>
            </a:extLst>
          </p:cNvPr>
          <p:cNvSpPr txBox="1"/>
          <p:nvPr/>
        </p:nvSpPr>
        <p:spPr>
          <a:xfrm>
            <a:off x="4769070" y="1875956"/>
            <a:ext cx="60949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low temperatures, the QE at the ground-state PES has nearly zero phonon occupancy. When an exciton is created by the pump laser, the QE is excited into a higher-energy PES and quickly relaxes to its zero phonon level.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exciton recombination, the QE emits a single photon and relaxes to its ground-state PES but at an elevated phonon state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the energy of the emitted photon is Stokes-shifted from the zero-phonon line, forming phonon replicas spaced by the phonon energy.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C9FE1B5-7609-4994-9B88-1918F61A6616}"/>
              </a:ext>
            </a:extLst>
          </p:cNvPr>
          <p:cNvSpPr txBox="1"/>
          <p:nvPr/>
        </p:nvSpPr>
        <p:spPr>
          <a:xfrm>
            <a:off x="-1" y="6488668"/>
            <a:ext cx="4344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https://doi.org/10.1038/s41565-023-01410-6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D3A6AD0-BCD0-482C-A390-D9C27BB9D493}"/>
              </a:ext>
            </a:extLst>
          </p:cNvPr>
          <p:cNvSpPr txBox="1"/>
          <p:nvPr/>
        </p:nvSpPr>
        <p:spPr>
          <a:xfrm>
            <a:off x="411236" y="88287"/>
            <a:ext cx="385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855381D-8C80-4014-96B2-84D88245E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272" y="43412"/>
            <a:ext cx="8867456" cy="6771175"/>
          </a:xfrm>
        </p:spPr>
      </p:pic>
    </p:spTree>
    <p:extLst>
      <p:ext uri="{BB962C8B-B14F-4D97-AF65-F5344CB8AC3E}">
        <p14:creationId xmlns:p14="http://schemas.microsoft.com/office/powerpoint/2010/main" val="356028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4CD9D94-ABEB-4842-8F8F-EA99619D06E5}"/>
              </a:ext>
            </a:extLst>
          </p:cNvPr>
          <p:cNvSpPr txBox="1"/>
          <p:nvPr/>
        </p:nvSpPr>
        <p:spPr>
          <a:xfrm>
            <a:off x="384679" y="-12612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8A0CD0-6B7C-473B-81FD-FE2CEC3909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8810" r="9483" b="5399"/>
          <a:stretch/>
        </p:blipFill>
        <p:spPr>
          <a:xfrm>
            <a:off x="1782554" y="449053"/>
            <a:ext cx="8626891" cy="4937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310F5FF-1FA1-44AB-9ABA-9C9DCB222D6D}"/>
                  </a:ext>
                </a:extLst>
              </p:cNvPr>
              <p:cNvSpPr txBox="1"/>
              <p:nvPr/>
            </p:nvSpPr>
            <p:spPr>
              <a:xfrm>
                <a:off x="2156723" y="5386388"/>
                <a:ext cx="8566695" cy="11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Main: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Side band:</a:t>
                </a:r>
                <a:r>
                  <a:rPr lang="en-US" altLang="zh-CN" sz="20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2LA(M)       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309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altLang="zh-CN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375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altLang="zh-CN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𝐿𝐴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395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CN" sz="20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3LA(M)     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CN" sz="2000" b="0" i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Si substrate     1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370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hBN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310F5FF-1FA1-44AB-9ABA-9C9DCB222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723" y="5386388"/>
                <a:ext cx="8566695" cy="1121013"/>
              </a:xfrm>
              <a:prstGeom prst="rect">
                <a:avLst/>
              </a:prstGeom>
              <a:blipFill>
                <a:blip r:embed="rId4"/>
                <a:stretch>
                  <a:fillRect l="-783" t="-3279" b="-7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82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A7295B9-783F-41F4-83B3-6E5EBA33A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t="8097" r="9581" b="5280"/>
          <a:stretch/>
        </p:blipFill>
        <p:spPr>
          <a:xfrm>
            <a:off x="309004" y="537446"/>
            <a:ext cx="10884784" cy="6251185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E647EDD-D105-4693-810D-B3FA315CF982}"/>
              </a:ext>
            </a:extLst>
          </p:cNvPr>
          <p:cNvSpPr txBox="1"/>
          <p:nvPr/>
        </p:nvSpPr>
        <p:spPr>
          <a:xfrm>
            <a:off x="309004" y="0"/>
            <a:ext cx="234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All spots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8EEFB1-F901-46BC-BFDA-CA040E49B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8343" r="9120" b="4931"/>
          <a:stretch/>
        </p:blipFill>
        <p:spPr>
          <a:xfrm>
            <a:off x="309004" y="503903"/>
            <a:ext cx="10884784" cy="63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9BDFA82-F1AB-4793-9C38-2B27F86F5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561" y="976598"/>
            <a:ext cx="6290453" cy="477867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A3BE6C-A4EA-4C17-B9F4-62E1C99086AA}"/>
                  </a:ext>
                </a:extLst>
              </p:cNvPr>
              <p:cNvSpPr txBox="1"/>
              <p:nvPr/>
            </p:nvSpPr>
            <p:spPr>
              <a:xfrm>
                <a:off x="208105" y="69368"/>
                <a:ext cx="2711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960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peak?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A3BE6C-A4EA-4C17-B9F4-62E1C9908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5" y="69368"/>
                <a:ext cx="2711669" cy="461665"/>
              </a:xfrm>
              <a:prstGeom prst="rect">
                <a:avLst/>
              </a:prstGeom>
              <a:blipFill>
                <a:blip r:embed="rId4"/>
                <a:stretch>
                  <a:fillRect l="-3371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6C3B0335-E15A-461B-8D31-CC16475EA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848" y="1564721"/>
            <a:ext cx="3794186" cy="35811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946278A-816A-41BE-A7D1-B768AD2DF7D8}"/>
              </a:ext>
            </a:extLst>
          </p:cNvPr>
          <p:cNvSpPr txBox="1"/>
          <p:nvPr/>
        </p:nvSpPr>
        <p:spPr>
          <a:xfrm>
            <a:off x="1052" y="6488668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https://doi.org/10.1021/acsphotonics.4c00349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9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1525A4-2096-411D-806C-ABB360157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68" y="118810"/>
            <a:ext cx="7782263" cy="17068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7C93EA-D9B2-4DAA-BBC1-F106AFD2D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77" y="3859840"/>
            <a:ext cx="3049219" cy="2402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EE4A3A5-B9D5-4DF5-A257-03680D088098}"/>
                  </a:ext>
                </a:extLst>
              </p:cNvPr>
              <p:cNvSpPr txBox="1"/>
              <p:nvPr/>
            </p:nvSpPr>
            <p:spPr>
              <a:xfrm>
                <a:off x="5990704" y="4644044"/>
                <a:ext cx="5164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Induce Polarization/ Gate voltage as parameters?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Scan &lt;100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Raman for BM phonons?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EE4A3A5-B9D5-4DF5-A257-03680D088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704" y="4644044"/>
                <a:ext cx="5164975" cy="646331"/>
              </a:xfrm>
              <a:prstGeom prst="rect">
                <a:avLst/>
              </a:prstGeom>
              <a:blipFill>
                <a:blip r:embed="rId4"/>
                <a:stretch>
                  <a:fillRect l="-1063" t="-5660" r="-1653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3F2CA603-0DFE-4AF4-B5B9-A90D9EB73FF6}"/>
              </a:ext>
            </a:extLst>
          </p:cNvPr>
          <p:cNvSpPr txBox="1"/>
          <p:nvPr/>
        </p:nvSpPr>
        <p:spPr>
          <a:xfrm>
            <a:off x="5990704" y="1997332"/>
            <a:ext cx="59463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vibration modes of the hBN lattice can modulate the behavior of electrons and holes in WSe2 thus enabling interlayer electron phonon coupling.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 Raman modes from hBN ZO phonon and the combinatorial hBN ZO and WSe2 A1g phonon in WSe2/hBN heterostructures.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B2796A-DE91-4F5E-B6D3-E40489BD5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99" y="2001735"/>
            <a:ext cx="4972744" cy="1609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0578E0-2896-45B1-9181-B08BEF2CE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6169" y="3807155"/>
            <a:ext cx="1973374" cy="27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3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BE1F46A-908C-430E-983D-08196233F679}"/>
              </a:ext>
            </a:extLst>
          </p:cNvPr>
          <p:cNvSpPr txBox="1"/>
          <p:nvPr/>
        </p:nvSpPr>
        <p:spPr>
          <a:xfrm>
            <a:off x="316871" y="28123"/>
            <a:ext cx="24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Spot3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DC7390-41F0-4522-B769-B9DFAABDD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9" r="7031"/>
          <a:stretch/>
        </p:blipFill>
        <p:spPr>
          <a:xfrm>
            <a:off x="1534562" y="489788"/>
            <a:ext cx="8343029" cy="6264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348694-AE9B-4A12-8F56-12A723B16D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8699" r="9109" b="5166"/>
          <a:stretch/>
        </p:blipFill>
        <p:spPr>
          <a:xfrm>
            <a:off x="757321" y="832419"/>
            <a:ext cx="10287439" cy="58550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1189AA-3AA1-4855-ADBC-AA1865CF4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30" y="691961"/>
            <a:ext cx="3737094" cy="58216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22F74B2-CCDC-4F71-A9F9-2FCC7C86A2CE}"/>
              </a:ext>
            </a:extLst>
          </p:cNvPr>
          <p:cNvSpPr txBox="1"/>
          <p:nvPr/>
        </p:nvSpPr>
        <p:spPr>
          <a:xfrm>
            <a:off x="0" y="6488668"/>
            <a:ext cx="2699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PhysRevB.105.L041409</a:t>
            </a:r>
          </a:p>
        </p:txBody>
      </p:sp>
    </p:spTree>
    <p:extLst>
      <p:ext uri="{BB962C8B-B14F-4D97-AF65-F5344CB8AC3E}">
        <p14:creationId xmlns:p14="http://schemas.microsoft.com/office/powerpoint/2010/main" val="11929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A891F1B-8291-4D50-92A4-3F13D536A631}"/>
              </a:ext>
            </a:extLst>
          </p:cNvPr>
          <p:cNvSpPr txBox="1"/>
          <p:nvPr/>
        </p:nvSpPr>
        <p:spPr>
          <a:xfrm>
            <a:off x="316871" y="28123"/>
            <a:ext cx="24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Spot4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CA71156F-307D-4ADA-8FCD-47C8FEFA1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r="7481"/>
          <a:stretch/>
        </p:blipFill>
        <p:spPr>
          <a:xfrm>
            <a:off x="1514547" y="381946"/>
            <a:ext cx="8512321" cy="6447931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D45E33-4EBD-4BB0-B278-CC2B62995F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9277" r="9777" b="4595"/>
          <a:stretch/>
        </p:blipFill>
        <p:spPr>
          <a:xfrm>
            <a:off x="478553" y="445454"/>
            <a:ext cx="10994610" cy="62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46CF164-919A-49A1-949F-96A42C40F92A}"/>
              </a:ext>
            </a:extLst>
          </p:cNvPr>
          <p:cNvSpPr txBox="1"/>
          <p:nvPr/>
        </p:nvSpPr>
        <p:spPr>
          <a:xfrm>
            <a:off x="316871" y="28123"/>
            <a:ext cx="24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Spot5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9DEC425F-1E01-4D14-9AAA-2A085E25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83" y="417367"/>
            <a:ext cx="8587510" cy="6440633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D6FCB18-8A42-4BBA-8010-B2FDD84FC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9200" r="9629" b="5155"/>
          <a:stretch/>
        </p:blipFill>
        <p:spPr>
          <a:xfrm>
            <a:off x="487027" y="947049"/>
            <a:ext cx="10215600" cy="58120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CB5B69-A060-4CF0-A5E8-6E947BD4E6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9200" r="9331" b="5423"/>
          <a:stretch/>
        </p:blipFill>
        <p:spPr>
          <a:xfrm>
            <a:off x="423965" y="489788"/>
            <a:ext cx="11248310" cy="636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D3A44A-7B8B-463D-A850-2D3298535387}"/>
              </a:ext>
            </a:extLst>
          </p:cNvPr>
          <p:cNvSpPr txBox="1"/>
          <p:nvPr/>
        </p:nvSpPr>
        <p:spPr>
          <a:xfrm>
            <a:off x="316871" y="28123"/>
            <a:ext cx="24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Spot6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DD5958-CE03-4BE4-A6D1-14437A18D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r="7351"/>
          <a:stretch/>
        </p:blipFill>
        <p:spPr>
          <a:xfrm>
            <a:off x="2000931" y="643563"/>
            <a:ext cx="8044857" cy="60652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2BAB91-B7A3-44D7-8FF9-83CBE510A1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710" r="9704" b="5289"/>
          <a:stretch/>
        </p:blipFill>
        <p:spPr>
          <a:xfrm>
            <a:off x="487814" y="551419"/>
            <a:ext cx="10870868" cy="62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06413B3-FFCC-46FD-8BA9-1F30CF6FD841}"/>
              </a:ext>
            </a:extLst>
          </p:cNvPr>
          <p:cNvSpPr txBox="1"/>
          <p:nvPr/>
        </p:nvSpPr>
        <p:spPr>
          <a:xfrm>
            <a:off x="309020" y="162962"/>
            <a:ext cx="24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Spot8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681E12-074E-45BD-B4B6-5F62352EF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 r="7683"/>
          <a:stretch/>
        </p:blipFill>
        <p:spPr>
          <a:xfrm>
            <a:off x="1434709" y="617319"/>
            <a:ext cx="8110957" cy="61436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91F610-4BE5-4564-8A70-AA8B7D8833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t="8710" r="9776" b="5155"/>
          <a:stretch/>
        </p:blipFill>
        <p:spPr>
          <a:xfrm>
            <a:off x="901646" y="555784"/>
            <a:ext cx="10981334" cy="62666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B0BEF5-6B3E-48DC-9FDF-CF87636B8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27" y="509511"/>
            <a:ext cx="11105372" cy="63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253323B-7D52-4F53-A370-1EE1614B0052}"/>
              </a:ext>
            </a:extLst>
          </p:cNvPr>
          <p:cNvSpPr txBox="1"/>
          <p:nvPr/>
        </p:nvSpPr>
        <p:spPr>
          <a:xfrm>
            <a:off x="821030" y="3521622"/>
            <a:ext cx="5938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FWHM: Total emission linewidth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Lorentz: ZPL linewidth           Gaussian: PSB linewidth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Energy difference: ZPL and PSB (Fig1)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Energy difference between main peaks?: 0.9meV (Fig2)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895E00-C87C-4247-A013-EDCF105619F1}"/>
              </a:ext>
            </a:extLst>
          </p:cNvPr>
          <p:cNvSpPr txBox="1"/>
          <p:nvPr/>
        </p:nvSpPr>
        <p:spPr>
          <a:xfrm>
            <a:off x="235390" y="165596"/>
            <a:ext cx="24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FF8E9447-10A0-425A-A437-AEBA0A6F7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94117"/>
              </p:ext>
            </p:extLst>
          </p:nvPr>
        </p:nvGraphicFramePr>
        <p:xfrm>
          <a:off x="1607967" y="1274763"/>
          <a:ext cx="972768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284">
                  <a:extLst>
                    <a:ext uri="{9D8B030D-6E8A-4147-A177-3AD203B41FA5}">
                      <a16:colId xmlns:a16="http://schemas.microsoft.com/office/drawing/2014/main" val="1699935211"/>
                    </a:ext>
                  </a:extLst>
                </a:gridCol>
                <a:gridCol w="1704517">
                  <a:extLst>
                    <a:ext uri="{9D8B030D-6E8A-4147-A177-3AD203B41FA5}">
                      <a16:colId xmlns:a16="http://schemas.microsoft.com/office/drawing/2014/main" val="1167581219"/>
                    </a:ext>
                  </a:extLst>
                </a:gridCol>
                <a:gridCol w="1772698">
                  <a:extLst>
                    <a:ext uri="{9D8B030D-6E8A-4147-A177-3AD203B41FA5}">
                      <a16:colId xmlns:a16="http://schemas.microsoft.com/office/drawing/2014/main" val="3540258896"/>
                    </a:ext>
                  </a:extLst>
                </a:gridCol>
                <a:gridCol w="1568156">
                  <a:extLst>
                    <a:ext uri="{9D8B030D-6E8A-4147-A177-3AD203B41FA5}">
                      <a16:colId xmlns:a16="http://schemas.microsoft.com/office/drawing/2014/main" val="1570157306"/>
                    </a:ext>
                  </a:extLst>
                </a:gridCol>
                <a:gridCol w="1912752">
                  <a:extLst>
                    <a:ext uri="{9D8B030D-6E8A-4147-A177-3AD203B41FA5}">
                      <a16:colId xmlns:a16="http://schemas.microsoft.com/office/drawing/2014/main" val="578344132"/>
                    </a:ext>
                  </a:extLst>
                </a:gridCol>
                <a:gridCol w="1621281">
                  <a:extLst>
                    <a:ext uri="{9D8B030D-6E8A-4147-A177-3AD203B41FA5}">
                      <a16:colId xmlns:a16="http://schemas.microsoft.com/office/drawing/2014/main" val="424352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Spot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FWHM/</a:t>
                      </a:r>
                      <a:r>
                        <a:rPr lang="en-US" altLang="zh-CN" dirty="0" err="1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Gaussian/</a:t>
                      </a:r>
                      <a:r>
                        <a:rPr lang="en-US" altLang="zh-CN" dirty="0" err="1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Lorentz/</a:t>
                      </a:r>
                      <a:r>
                        <a:rPr lang="en-US" altLang="zh-CN" dirty="0" err="1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Energy </a:t>
                      </a:r>
                      <a:r>
                        <a:rPr lang="en-US" altLang="zh-CN" dirty="0" err="1"/>
                        <a:t>dif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Lifetime</a:t>
                      </a:r>
                      <a:r>
                        <a:rPr lang="zh-CN" altLang="en-US" dirty="0"/>
                        <a:t>？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ps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8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Spot3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8.02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9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6.27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3.60(0.14)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483007"/>
                  </a:ext>
                </a:extLst>
              </a:tr>
              <a:tr h="248711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Spot6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4.76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1.13(0.39)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37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Spot8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2.07(0.71)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316688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46094C86-59E1-4036-B29E-1BA5B4BC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586" y="3410786"/>
            <a:ext cx="4513481" cy="25713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4FB4E14-E00D-4CAA-8704-D75A2275F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586" y="3410786"/>
            <a:ext cx="4534841" cy="25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A7295B9-783F-41F4-83B3-6E5EBA33A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t="8097" r="9581" b="5280"/>
          <a:stretch/>
        </p:blipFill>
        <p:spPr>
          <a:xfrm>
            <a:off x="309004" y="537446"/>
            <a:ext cx="10884784" cy="6251185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E647EDD-D105-4693-810D-B3FA315CF982}"/>
              </a:ext>
            </a:extLst>
          </p:cNvPr>
          <p:cNvSpPr txBox="1"/>
          <p:nvPr/>
        </p:nvSpPr>
        <p:spPr>
          <a:xfrm>
            <a:off x="309004" y="0"/>
            <a:ext cx="234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All spots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8EEFB1-F901-46BC-BFDA-CA040E49B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8343" r="9120" b="4931"/>
          <a:stretch/>
        </p:blipFill>
        <p:spPr>
          <a:xfrm>
            <a:off x="309004" y="503903"/>
            <a:ext cx="10884784" cy="63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666</Words>
  <Application>Microsoft Office PowerPoint</Application>
  <PresentationFormat>宽屏</PresentationFormat>
  <Paragraphs>138</Paragraphs>
  <Slides>21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Arial</vt:lpstr>
      <vt:lpstr>Cambria Math</vt:lpstr>
      <vt:lpstr>Times New Roman</vt:lpstr>
      <vt:lpstr>Office 主题​​</vt:lpstr>
      <vt:lpstr>PL Data process (Origin+Python)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Zhongqi Xiu</dc:creator>
  <cp:lastModifiedBy>Zhongqi Xiu</cp:lastModifiedBy>
  <cp:revision>50</cp:revision>
  <dcterms:created xsi:type="dcterms:W3CDTF">2024-08-09T18:17:24Z</dcterms:created>
  <dcterms:modified xsi:type="dcterms:W3CDTF">2024-08-13T22:01:47Z</dcterms:modified>
</cp:coreProperties>
</file>