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handoutMasterIdLst>
    <p:handoutMasterId r:id="rId19"/>
  </p:handoutMasterIdLst>
  <p:sldIdLst>
    <p:sldId id="271" r:id="rId3"/>
    <p:sldId id="272" r:id="rId4"/>
    <p:sldId id="273" r:id="rId5"/>
    <p:sldId id="274" r:id="rId6"/>
    <p:sldId id="275" r:id="rId7"/>
    <p:sldId id="276" r:id="rId8"/>
    <p:sldId id="277" r:id="rId9"/>
    <p:sldId id="284" r:id="rId10"/>
    <p:sldId id="278" r:id="rId11"/>
    <p:sldId id="279" r:id="rId12"/>
    <p:sldId id="280" r:id="rId13"/>
    <p:sldId id="281" r:id="rId14"/>
    <p:sldId id="285" r:id="rId15"/>
    <p:sldId id="282" r:id="rId16"/>
    <p:sldId id="283"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ngqi Xiu" initials="ZX" lastIdx="1" clrIdx="0">
    <p:extLst>
      <p:ext uri="{19B8F6BF-5375-455C-9EA6-DF929625EA0E}">
        <p15:presenceInfo xmlns:p15="http://schemas.microsoft.com/office/powerpoint/2012/main" userId="d0581481afbdc1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79" autoAdjust="0"/>
  </p:normalViewPr>
  <p:slideViewPr>
    <p:cSldViewPr snapToGrid="0">
      <p:cViewPr varScale="1">
        <p:scale>
          <a:sx n="79" d="100"/>
          <a:sy n="79" d="100"/>
        </p:scale>
        <p:origin x="387"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7AF3B32-69E5-4F71-B11B-DA5644CCE1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E25BEBF-7391-4F8B-9627-21D2BBF949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51A8AA-DD1B-4D56-B27B-A76B1FA11ACE}" type="datetime1">
              <a:rPr lang="zh-CN" altLang="en-US" smtClean="0"/>
              <a:t>2024/7/29</a:t>
            </a:fld>
            <a:endParaRPr lang="zh-CN" altLang="en-US"/>
          </a:p>
        </p:txBody>
      </p:sp>
      <p:sp>
        <p:nvSpPr>
          <p:cNvPr id="4" name="页脚占位符 3">
            <a:extLst>
              <a:ext uri="{FF2B5EF4-FFF2-40B4-BE49-F238E27FC236}">
                <a16:creationId xmlns:a16="http://schemas.microsoft.com/office/drawing/2014/main" id="{DD353EF2-C5B7-499E-ACC6-1976715727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F86413F-0E56-4D2D-89E4-13960C3934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44E07A-39B9-4D2B-B947-375318CD2BAC}" type="slidenum">
              <a:rPr lang="zh-CN" altLang="en-US" smtClean="0"/>
              <a:t>‹#›</a:t>
            </a:fld>
            <a:endParaRPr lang="zh-CN" altLang="en-US"/>
          </a:p>
        </p:txBody>
      </p:sp>
    </p:spTree>
    <p:extLst>
      <p:ext uri="{BB962C8B-B14F-4D97-AF65-F5344CB8AC3E}">
        <p14:creationId xmlns:p14="http://schemas.microsoft.com/office/powerpoint/2010/main" val="392406805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B19B1-B8FF-4E28-9BCA-2E1CAB82052C}" type="datetime1">
              <a:rPr lang="zh-CN" altLang="en-US" smtClean="0"/>
              <a:t>2024/7/29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B37B5-C494-4DFC-9A10-17328F4DA9A1}" type="slidenum">
              <a:rPr lang="zh-CN" altLang="en-US" smtClean="0"/>
              <a:t>‹#›</a:t>
            </a:fld>
            <a:endParaRPr lang="zh-CN" altLang="en-US"/>
          </a:p>
        </p:txBody>
      </p:sp>
    </p:spTree>
    <p:extLst>
      <p:ext uri="{BB962C8B-B14F-4D97-AF65-F5344CB8AC3E}">
        <p14:creationId xmlns:p14="http://schemas.microsoft.com/office/powerpoint/2010/main" val="210899664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LA(M) ↑ ---system slowly lose crystallinity after plasma bombardment</a:t>
            </a:r>
          </a:p>
          <a:p>
            <a:r>
              <a:rPr lang="en-US" altLang="zh-CN"/>
              <a:t>strong suppression of the double-resonant 2LA(M) phonon under excitation energy (2.54 eV, 488 nm) </a:t>
            </a:r>
          </a:p>
          <a:p>
            <a:r>
              <a:rPr lang="en-US" altLang="zh-CN"/>
              <a:t>E2g A1g redshift--- lattice constants, band structure and p-doping due to N</a:t>
            </a:r>
          </a:p>
          <a:p>
            <a:r>
              <a:rPr lang="en-US" altLang="zh-CN"/>
              <a:t>near resonance energy close to Xb exciton with absorption peaks at circa 2.4 eV </a:t>
            </a:r>
          </a:p>
          <a:p>
            <a:r>
              <a:rPr lang="en-US" altLang="zh-CN"/>
              <a:t>440 peak?(occur in high defect density)  Up2 pristine down2 4s treat</a:t>
            </a:r>
            <a:endParaRPr lang="zh-CN" altLang="en-US"/>
          </a:p>
        </p:txBody>
      </p:sp>
      <p:sp>
        <p:nvSpPr>
          <p:cNvPr id="4" name="灯片编号占位符 3"/>
          <p:cNvSpPr>
            <a:spLocks noGrp="1"/>
          </p:cNvSpPr>
          <p:nvPr>
            <p:ph type="sldNum" sz="quarter" idx="5"/>
          </p:nvPr>
        </p:nvSpPr>
        <p:spPr/>
        <p:txBody>
          <a:bodyPr/>
          <a:lstStyle/>
          <a:p>
            <a:fld id="{529B37B5-C494-4DFC-9A10-17328F4DA9A1}" type="slidenum">
              <a:rPr lang="zh-CN" altLang="en-US" smtClean="0"/>
              <a:t>2</a:t>
            </a:fld>
            <a:endParaRPr lang="zh-CN" altLang="en-US"/>
          </a:p>
        </p:txBody>
      </p:sp>
      <p:sp>
        <p:nvSpPr>
          <p:cNvPr id="5" name="日期占位符 4">
            <a:extLst>
              <a:ext uri="{FF2B5EF4-FFF2-40B4-BE49-F238E27FC236}">
                <a16:creationId xmlns:a16="http://schemas.microsoft.com/office/drawing/2014/main" id="{07C23D4A-9FD3-4006-A7DD-8021D3C9C87B}"/>
              </a:ext>
            </a:extLst>
          </p:cNvPr>
          <p:cNvSpPr>
            <a:spLocks noGrp="1"/>
          </p:cNvSpPr>
          <p:nvPr>
            <p:ph type="dt" idx="1"/>
          </p:nvPr>
        </p:nvSpPr>
        <p:spPr/>
        <p:txBody>
          <a:bodyPr/>
          <a:lstStyle/>
          <a:p>
            <a:fld id="{B645A7A4-FC10-4658-B729-BD03D5F2882D}" type="datetime1">
              <a:rPr lang="zh-CN" altLang="en-US" smtClean="0"/>
              <a:t>2024/7/29</a:t>
            </a:fld>
            <a:endParaRPr lang="zh-CN" altLang="en-US"/>
          </a:p>
        </p:txBody>
      </p:sp>
    </p:spTree>
    <p:extLst>
      <p:ext uri="{BB962C8B-B14F-4D97-AF65-F5344CB8AC3E}">
        <p14:creationId xmlns:p14="http://schemas.microsoft.com/office/powerpoint/2010/main" val="3617233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Firstly, exfoliating 2D flakes directly onto a graphite substrate presents challenges, because when the tape is peeled back it is likely to exfoliate the top layer of the substrate. </a:t>
            </a:r>
            <a:br>
              <a:rPr lang="en-US" altLang="zh-CN" dirty="0"/>
            </a:br>
            <a:endParaRPr lang="zh-CN" altLang="en-US" dirty="0"/>
          </a:p>
        </p:txBody>
      </p:sp>
      <p:sp>
        <p:nvSpPr>
          <p:cNvPr id="4" name="灯片编号占位符 3"/>
          <p:cNvSpPr>
            <a:spLocks noGrp="1"/>
          </p:cNvSpPr>
          <p:nvPr>
            <p:ph type="sldNum" sz="quarter" idx="5"/>
          </p:nvPr>
        </p:nvSpPr>
        <p:spPr/>
        <p:txBody>
          <a:bodyPr/>
          <a:lstStyle/>
          <a:p>
            <a:fld id="{529B37B5-C494-4DFC-9A10-17328F4DA9A1}" type="slidenum">
              <a:rPr lang="zh-CN" altLang="en-US" smtClean="0"/>
              <a:t>14</a:t>
            </a:fld>
            <a:endParaRPr lang="zh-CN" altLang="en-US"/>
          </a:p>
        </p:txBody>
      </p:sp>
      <p:sp>
        <p:nvSpPr>
          <p:cNvPr id="5" name="日期占位符 4">
            <a:extLst>
              <a:ext uri="{FF2B5EF4-FFF2-40B4-BE49-F238E27FC236}">
                <a16:creationId xmlns:a16="http://schemas.microsoft.com/office/drawing/2014/main" id="{A765B029-4703-4CE1-83C8-3F4899528659}"/>
              </a:ext>
            </a:extLst>
          </p:cNvPr>
          <p:cNvSpPr>
            <a:spLocks noGrp="1"/>
          </p:cNvSpPr>
          <p:nvPr>
            <p:ph type="dt" idx="1"/>
          </p:nvPr>
        </p:nvSpPr>
        <p:spPr/>
        <p:txBody>
          <a:bodyPr/>
          <a:lstStyle/>
          <a:p>
            <a:fld id="{FC7A9A23-F66E-4116-945A-0C847CE6D9BA}" type="datetime1">
              <a:rPr lang="zh-CN" altLang="en-US" smtClean="0"/>
              <a:t>2024/7/29</a:t>
            </a:fld>
            <a:endParaRPr lang="zh-CN" altLang="en-US"/>
          </a:p>
        </p:txBody>
      </p:sp>
    </p:spTree>
    <p:extLst>
      <p:ext uri="{BB962C8B-B14F-4D97-AF65-F5344CB8AC3E}">
        <p14:creationId xmlns:p14="http://schemas.microsoft.com/office/powerpoint/2010/main" val="474067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charged defect is asymmetry between negative and positive bias, at positive bias a negatively charged defect should be observed as a dark feature</a:t>
            </a:r>
            <a:br>
              <a:rPr lang="en-US" altLang="zh-CN" dirty="0"/>
            </a:br>
            <a:endParaRPr lang="en-US" altLang="zh-CN" dirty="0"/>
          </a:p>
          <a:p>
            <a:r>
              <a:rPr lang="en-US" altLang="zh-CN" dirty="0"/>
              <a:t>In the traditional view of a semiconductor, the gap is occupied only by defect states. However, current flows even when the tip is not interacting with a defect and the bias voltage is insufficient for carriers to enter the valence or conduction bands. It is likely that this current signal originates from the states in the HOPG substrate </a:t>
            </a:r>
            <a:br>
              <a:rPr lang="en-US" altLang="zh-CN" dirty="0"/>
            </a:br>
            <a:endParaRPr lang="zh-CN" altLang="en-US" dirty="0"/>
          </a:p>
        </p:txBody>
      </p:sp>
      <p:sp>
        <p:nvSpPr>
          <p:cNvPr id="4" name="灯片编号占位符 3"/>
          <p:cNvSpPr>
            <a:spLocks noGrp="1"/>
          </p:cNvSpPr>
          <p:nvPr>
            <p:ph type="sldNum" sz="quarter" idx="5"/>
          </p:nvPr>
        </p:nvSpPr>
        <p:spPr/>
        <p:txBody>
          <a:bodyPr/>
          <a:lstStyle/>
          <a:p>
            <a:fld id="{529B37B5-C494-4DFC-9A10-17328F4DA9A1}" type="slidenum">
              <a:rPr lang="zh-CN" altLang="en-US" smtClean="0"/>
              <a:t>15</a:t>
            </a:fld>
            <a:endParaRPr lang="zh-CN" altLang="en-US"/>
          </a:p>
        </p:txBody>
      </p:sp>
      <p:sp>
        <p:nvSpPr>
          <p:cNvPr id="5" name="日期占位符 4">
            <a:extLst>
              <a:ext uri="{FF2B5EF4-FFF2-40B4-BE49-F238E27FC236}">
                <a16:creationId xmlns:a16="http://schemas.microsoft.com/office/drawing/2014/main" id="{ED41C89D-E91D-4CD9-8B37-A614FFB5C55B}"/>
              </a:ext>
            </a:extLst>
          </p:cNvPr>
          <p:cNvSpPr>
            <a:spLocks noGrp="1"/>
          </p:cNvSpPr>
          <p:nvPr>
            <p:ph type="dt" idx="1"/>
          </p:nvPr>
        </p:nvSpPr>
        <p:spPr/>
        <p:txBody>
          <a:bodyPr/>
          <a:lstStyle/>
          <a:p>
            <a:fld id="{018913B1-9381-4302-8BE8-7AEC5F49F6CF}" type="datetime1">
              <a:rPr lang="zh-CN" altLang="en-US" smtClean="0"/>
              <a:t>2024/7/29</a:t>
            </a:fld>
            <a:endParaRPr lang="zh-CN" altLang="en-US"/>
          </a:p>
        </p:txBody>
      </p:sp>
    </p:spTree>
    <p:extLst>
      <p:ext uri="{BB962C8B-B14F-4D97-AF65-F5344CB8AC3E}">
        <p14:creationId xmlns:p14="http://schemas.microsoft.com/office/powerpoint/2010/main" val="228637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PL : recombination of electrons in the conduction band with holes in the spin‐orbit split valence bands</a:t>
            </a:r>
          </a:p>
          <a:p>
            <a:r>
              <a:rPr lang="en-US" altLang="zh-CN" dirty="0"/>
              <a:t>Impurity energy levels will form the electronic bandgap, the combination of excited electron-hole pairs will emit photons with smaller energies than pristine samples. </a:t>
            </a:r>
          </a:p>
          <a:p>
            <a:br>
              <a:rPr lang="en-US" altLang="zh-CN" dirty="0"/>
            </a:br>
            <a:endParaRPr lang="en-US" altLang="zh-CN" dirty="0"/>
          </a:p>
          <a:p>
            <a:endParaRPr lang="en-US" altLang="zh-CN" dirty="0"/>
          </a:p>
          <a:p>
            <a:endParaRPr lang="en-US" altLang="zh-CN" dirty="0"/>
          </a:p>
          <a:p>
            <a:br>
              <a:rPr lang="en-US" altLang="zh-CN" dirty="0"/>
            </a:b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529B37B5-C494-4DFC-9A10-17328F4DA9A1}" type="slidenum">
              <a:rPr lang="zh-CN" altLang="en-US" smtClean="0"/>
              <a:t>3</a:t>
            </a:fld>
            <a:endParaRPr lang="zh-CN" altLang="en-US"/>
          </a:p>
        </p:txBody>
      </p:sp>
      <p:sp>
        <p:nvSpPr>
          <p:cNvPr id="5" name="日期占位符 4">
            <a:extLst>
              <a:ext uri="{FF2B5EF4-FFF2-40B4-BE49-F238E27FC236}">
                <a16:creationId xmlns:a16="http://schemas.microsoft.com/office/drawing/2014/main" id="{4ABA14FA-CB73-498C-9AC9-7B020BC958FB}"/>
              </a:ext>
            </a:extLst>
          </p:cNvPr>
          <p:cNvSpPr>
            <a:spLocks noGrp="1"/>
          </p:cNvSpPr>
          <p:nvPr>
            <p:ph type="dt" idx="1"/>
          </p:nvPr>
        </p:nvSpPr>
        <p:spPr/>
        <p:txBody>
          <a:bodyPr/>
          <a:lstStyle/>
          <a:p>
            <a:fld id="{229BEE6D-A6C2-4DF3-8E48-5F3A0795F2A0}" type="datetime1">
              <a:rPr lang="zh-CN" altLang="en-US" smtClean="0"/>
              <a:t>2024/7/29</a:t>
            </a:fld>
            <a:endParaRPr lang="zh-CN" altLang="en-US"/>
          </a:p>
        </p:txBody>
      </p:sp>
    </p:spTree>
    <p:extLst>
      <p:ext uri="{BB962C8B-B14F-4D97-AF65-F5344CB8AC3E}">
        <p14:creationId xmlns:p14="http://schemas.microsoft.com/office/powerpoint/2010/main" val="391022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this time threshold(</a:t>
            </a:r>
            <a:r>
              <a:rPr lang="zh-CN" altLang="en-US" dirty="0"/>
              <a:t>阈值</a:t>
            </a:r>
            <a:r>
              <a:rPr lang="en-US" altLang="zh-CN" dirty="0"/>
              <a:t>), longer treatment times, weaker photoluminescence emission of samples </a:t>
            </a:r>
          </a:p>
          <a:p>
            <a:r>
              <a:rPr lang="en-US" altLang="zh-CN" dirty="0"/>
              <a:t>Because of the surface degradation caused by the plasma bombardment, rather than by the incorporation of nitrogen ions in the lattice</a:t>
            </a:r>
          </a:p>
          <a:p>
            <a:r>
              <a:rPr lang="en-US" altLang="zh-CN" dirty="0"/>
              <a:t>Work Sum: PL↑, </a:t>
            </a:r>
            <a:r>
              <a:rPr lang="en-US" altLang="zh-CN" sz="1800" b="0" i="0" dirty="0">
                <a:solidFill>
                  <a:srgbClr val="000000"/>
                </a:solidFill>
                <a:effectLst/>
                <a:latin typeface="CharisSIL"/>
              </a:rPr>
              <a:t>a redshift of the core level W</a:t>
            </a:r>
            <a:r>
              <a:rPr lang="en-US" altLang="zh-CN" sz="1800" b="0" i="1" dirty="0">
                <a:solidFill>
                  <a:srgbClr val="000000"/>
                </a:solidFill>
                <a:effectLst/>
                <a:latin typeface="CharisSIL-Italic"/>
              </a:rPr>
              <a:t>4f </a:t>
            </a:r>
            <a:r>
              <a:rPr lang="en-US" altLang="zh-CN" sz="1800" b="0" i="0" dirty="0">
                <a:solidFill>
                  <a:srgbClr val="000000"/>
                </a:solidFill>
                <a:effectLst/>
                <a:latin typeface="CharisSIL"/>
              </a:rPr>
              <a:t>and S</a:t>
            </a:r>
            <a:r>
              <a:rPr lang="en-US" altLang="zh-CN" sz="1800" b="0" i="1" dirty="0">
                <a:solidFill>
                  <a:srgbClr val="000000"/>
                </a:solidFill>
                <a:effectLst/>
                <a:latin typeface="CharisSIL-Italic"/>
              </a:rPr>
              <a:t>2p </a:t>
            </a:r>
            <a:r>
              <a:rPr lang="en-US" altLang="zh-CN" sz="1800" b="0" i="0" dirty="0">
                <a:solidFill>
                  <a:srgbClr val="000000"/>
                </a:solidFill>
                <a:effectLst/>
                <a:latin typeface="CharisSIL"/>
              </a:rPr>
              <a:t>spectra, as well as a change in the VBM, revealing the p-doping of WS2 monolayers is confirmed by the redshift observed on the Raman spectra. </a:t>
            </a:r>
            <a:br>
              <a:rPr lang="en-US" altLang="zh-CN" dirty="0"/>
            </a:br>
            <a:br>
              <a:rPr lang="en-US" altLang="zh-CN" dirty="0"/>
            </a:br>
            <a:endParaRPr lang="zh-CN" altLang="en-US" dirty="0"/>
          </a:p>
        </p:txBody>
      </p:sp>
      <p:sp>
        <p:nvSpPr>
          <p:cNvPr id="4" name="灯片编号占位符 3"/>
          <p:cNvSpPr>
            <a:spLocks noGrp="1"/>
          </p:cNvSpPr>
          <p:nvPr>
            <p:ph type="sldNum" sz="quarter" idx="5"/>
          </p:nvPr>
        </p:nvSpPr>
        <p:spPr/>
        <p:txBody>
          <a:bodyPr/>
          <a:lstStyle/>
          <a:p>
            <a:fld id="{529B37B5-C494-4DFC-9A10-17328F4DA9A1}" type="slidenum">
              <a:rPr lang="zh-CN" altLang="en-US" smtClean="0"/>
              <a:t>4</a:t>
            </a:fld>
            <a:endParaRPr lang="zh-CN" altLang="en-US"/>
          </a:p>
        </p:txBody>
      </p:sp>
      <p:sp>
        <p:nvSpPr>
          <p:cNvPr id="5" name="日期占位符 4">
            <a:extLst>
              <a:ext uri="{FF2B5EF4-FFF2-40B4-BE49-F238E27FC236}">
                <a16:creationId xmlns:a16="http://schemas.microsoft.com/office/drawing/2014/main" id="{8318818F-18EE-4214-AD09-DEC01EB94079}"/>
              </a:ext>
            </a:extLst>
          </p:cNvPr>
          <p:cNvSpPr>
            <a:spLocks noGrp="1"/>
          </p:cNvSpPr>
          <p:nvPr>
            <p:ph type="dt" idx="1"/>
          </p:nvPr>
        </p:nvSpPr>
        <p:spPr/>
        <p:txBody>
          <a:bodyPr/>
          <a:lstStyle/>
          <a:p>
            <a:fld id="{0669DFAC-8E55-4BF0-BF4A-8C49B90AFFA6}" type="datetime1">
              <a:rPr lang="zh-CN" altLang="en-US" smtClean="0"/>
              <a:t>2024/7/29</a:t>
            </a:fld>
            <a:endParaRPr lang="zh-CN" altLang="en-US"/>
          </a:p>
        </p:txBody>
      </p:sp>
    </p:spTree>
    <p:extLst>
      <p:ext uri="{BB962C8B-B14F-4D97-AF65-F5344CB8AC3E}">
        <p14:creationId xmlns:p14="http://schemas.microsoft.com/office/powerpoint/2010/main" val="2207901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b="1" i="0" dirty="0">
                <a:solidFill>
                  <a:srgbClr val="242021"/>
                </a:solidFill>
                <a:effectLst/>
                <a:latin typeface="ScalaSansLF-Bold"/>
              </a:rPr>
              <a:t>做</a:t>
            </a:r>
            <a:r>
              <a:rPr lang="en-US" altLang="zh-CN" sz="1800" b="1" i="0" dirty="0">
                <a:solidFill>
                  <a:srgbClr val="242021"/>
                </a:solidFill>
                <a:effectLst/>
                <a:latin typeface="ScalaSansLF-Bold"/>
              </a:rPr>
              <a:t>field-effect transistor</a:t>
            </a:r>
            <a:r>
              <a:rPr lang="zh-CN" altLang="en-US" sz="1800" b="1" i="0" dirty="0">
                <a:solidFill>
                  <a:srgbClr val="242021"/>
                </a:solidFill>
                <a:effectLst/>
                <a:latin typeface="ScalaSansLF-Bold"/>
              </a:rPr>
              <a:t>电学性质的改善</a:t>
            </a:r>
            <a:endParaRPr lang="en-US" altLang="zh-CN" dirty="0"/>
          </a:p>
          <a:p>
            <a:r>
              <a:rPr lang="en-US" altLang="zh-CN" dirty="0"/>
              <a:t>352peak: E2g       421peak: A1g</a:t>
            </a:r>
          </a:p>
          <a:p>
            <a:endParaRPr lang="zh-CN" altLang="en-US" dirty="0"/>
          </a:p>
        </p:txBody>
      </p:sp>
      <p:sp>
        <p:nvSpPr>
          <p:cNvPr id="4" name="灯片编号占位符 3"/>
          <p:cNvSpPr>
            <a:spLocks noGrp="1"/>
          </p:cNvSpPr>
          <p:nvPr>
            <p:ph type="sldNum" sz="quarter" idx="5"/>
          </p:nvPr>
        </p:nvSpPr>
        <p:spPr/>
        <p:txBody>
          <a:bodyPr/>
          <a:lstStyle/>
          <a:p>
            <a:fld id="{529B37B5-C494-4DFC-9A10-17328F4DA9A1}" type="slidenum">
              <a:rPr lang="zh-CN" altLang="en-US" smtClean="0"/>
              <a:t>5</a:t>
            </a:fld>
            <a:endParaRPr lang="zh-CN" altLang="en-US"/>
          </a:p>
        </p:txBody>
      </p:sp>
      <p:sp>
        <p:nvSpPr>
          <p:cNvPr id="5" name="日期占位符 4">
            <a:extLst>
              <a:ext uri="{FF2B5EF4-FFF2-40B4-BE49-F238E27FC236}">
                <a16:creationId xmlns:a16="http://schemas.microsoft.com/office/drawing/2014/main" id="{D8E64AF1-907D-466D-A63E-FD8AC8266880}"/>
              </a:ext>
            </a:extLst>
          </p:cNvPr>
          <p:cNvSpPr>
            <a:spLocks noGrp="1"/>
          </p:cNvSpPr>
          <p:nvPr>
            <p:ph type="dt" idx="1"/>
          </p:nvPr>
        </p:nvSpPr>
        <p:spPr/>
        <p:txBody>
          <a:bodyPr/>
          <a:lstStyle/>
          <a:p>
            <a:fld id="{D76C86B0-742C-4EF7-B330-B8ABDD3551DA}" type="datetime1">
              <a:rPr lang="zh-CN" altLang="en-US" smtClean="0"/>
              <a:t>2024/7/29</a:t>
            </a:fld>
            <a:endParaRPr lang="zh-CN" altLang="en-US"/>
          </a:p>
        </p:txBody>
      </p:sp>
    </p:spTree>
    <p:extLst>
      <p:ext uri="{BB962C8B-B14F-4D97-AF65-F5344CB8AC3E}">
        <p14:creationId xmlns:p14="http://schemas.microsoft.com/office/powerpoint/2010/main" val="984948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hole sites of the hexagonal honeycomb lattice and the top sites of W atoms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Arial" panose="020B0604020202020204" pitchFamily="34" charset="0"/>
                <a:ea typeface="微软雅黑" panose="020B0503020204020204" pitchFamily="34" charset="-122"/>
                <a:cs typeface="Arial" panose="020B0604020202020204" pitchFamily="34" charset="0"/>
              </a:rPr>
              <a:t>Show that nitrogen will dop into sulfur vacancy.</a:t>
            </a:r>
            <a:r>
              <a:rPr lang="en-US" altLang="zh-CN" dirty="0">
                <a:latin typeface="Arial" panose="020B0604020202020204" pitchFamily="34" charset="0"/>
                <a:ea typeface="微软雅黑" panose="020B0503020204020204" pitchFamily="34" charset="-122"/>
                <a:cs typeface="Arial" panose="020B0604020202020204" pitchFamily="34" charset="0"/>
              </a:rPr>
              <a:t> </a:t>
            </a:r>
            <a:endParaRPr lang="zh-CN" altLang="en-US" dirty="0">
              <a:latin typeface="Arial" panose="020B0604020202020204" pitchFamily="34" charset="0"/>
              <a:ea typeface="微软雅黑" panose="020B0503020204020204" pitchFamily="34" charset="-122"/>
            </a:endParaRPr>
          </a:p>
          <a:p>
            <a:br>
              <a:rPr lang="en-US" altLang="zh-CN" dirty="0"/>
            </a:br>
            <a:endParaRPr lang="zh-CN" altLang="en-US" dirty="0"/>
          </a:p>
        </p:txBody>
      </p:sp>
      <p:sp>
        <p:nvSpPr>
          <p:cNvPr id="4" name="灯片编号占位符 3"/>
          <p:cNvSpPr>
            <a:spLocks noGrp="1"/>
          </p:cNvSpPr>
          <p:nvPr>
            <p:ph type="sldNum" sz="quarter" idx="5"/>
          </p:nvPr>
        </p:nvSpPr>
        <p:spPr/>
        <p:txBody>
          <a:bodyPr/>
          <a:lstStyle/>
          <a:p>
            <a:fld id="{529B37B5-C494-4DFC-9A10-17328F4DA9A1}" type="slidenum">
              <a:rPr lang="zh-CN" altLang="en-US" smtClean="0"/>
              <a:t>7</a:t>
            </a:fld>
            <a:endParaRPr lang="zh-CN" altLang="en-US"/>
          </a:p>
        </p:txBody>
      </p:sp>
      <p:sp>
        <p:nvSpPr>
          <p:cNvPr id="5" name="日期占位符 4">
            <a:extLst>
              <a:ext uri="{FF2B5EF4-FFF2-40B4-BE49-F238E27FC236}">
                <a16:creationId xmlns:a16="http://schemas.microsoft.com/office/drawing/2014/main" id="{6BA4D2E8-BE11-49F5-BA7D-024B667FB644}"/>
              </a:ext>
            </a:extLst>
          </p:cNvPr>
          <p:cNvSpPr>
            <a:spLocks noGrp="1"/>
          </p:cNvSpPr>
          <p:nvPr>
            <p:ph type="dt" idx="1"/>
          </p:nvPr>
        </p:nvSpPr>
        <p:spPr/>
        <p:txBody>
          <a:bodyPr/>
          <a:lstStyle/>
          <a:p>
            <a:fld id="{701AC6A8-9482-4635-931E-6CD4EB30EEE4}" type="datetime1">
              <a:rPr lang="zh-CN" altLang="en-US" smtClean="0"/>
              <a:t>2024/7/29</a:t>
            </a:fld>
            <a:endParaRPr lang="zh-CN" altLang="en-US"/>
          </a:p>
        </p:txBody>
      </p:sp>
    </p:spTree>
    <p:extLst>
      <p:ext uri="{BB962C8B-B14F-4D97-AF65-F5344CB8AC3E}">
        <p14:creationId xmlns:p14="http://schemas.microsoft.com/office/powerpoint/2010/main" val="2047185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42021"/>
                </a:solidFill>
                <a:effectLst/>
                <a:latin typeface="Arial" panose="020B0604020202020204" pitchFamily="34" charset="0"/>
                <a:ea typeface="微软雅黑" panose="020B0503020204020204" pitchFamily="34" charset="-122"/>
              </a:rPr>
              <a:t>Laser induced doping seems to lead samples to cyclic processes since the exposure of the MLs to air at room temperature after laser doping at low temperature seems to recover the original PL spectrum</a:t>
            </a:r>
            <a:endParaRPr lang="en-US" altLang="zh-CN" dirty="0">
              <a:latin typeface="Arial" panose="020B0604020202020204" pitchFamily="34" charset="0"/>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529B37B5-C494-4DFC-9A10-17328F4DA9A1}" type="slidenum">
              <a:rPr lang="zh-CN" altLang="en-US" smtClean="0"/>
              <a:t>9</a:t>
            </a:fld>
            <a:endParaRPr lang="zh-CN" altLang="en-US"/>
          </a:p>
        </p:txBody>
      </p:sp>
      <p:sp>
        <p:nvSpPr>
          <p:cNvPr id="5" name="日期占位符 4">
            <a:extLst>
              <a:ext uri="{FF2B5EF4-FFF2-40B4-BE49-F238E27FC236}">
                <a16:creationId xmlns:a16="http://schemas.microsoft.com/office/drawing/2014/main" id="{4DD812EF-7C59-4AFE-9D1B-DA3B0F728FE2}"/>
              </a:ext>
            </a:extLst>
          </p:cNvPr>
          <p:cNvSpPr>
            <a:spLocks noGrp="1"/>
          </p:cNvSpPr>
          <p:nvPr>
            <p:ph type="dt" idx="1"/>
          </p:nvPr>
        </p:nvSpPr>
        <p:spPr/>
        <p:txBody>
          <a:bodyPr/>
          <a:lstStyle/>
          <a:p>
            <a:fld id="{F9C32D34-49AE-44D7-AEC2-CFE463E0E78F}" type="datetime1">
              <a:rPr lang="zh-CN" altLang="en-US" smtClean="0"/>
              <a:t>2024/7/29</a:t>
            </a:fld>
            <a:endParaRPr lang="zh-CN" altLang="en-US"/>
          </a:p>
        </p:txBody>
      </p:sp>
    </p:spTree>
    <p:extLst>
      <p:ext uri="{BB962C8B-B14F-4D97-AF65-F5344CB8AC3E}">
        <p14:creationId xmlns:p14="http://schemas.microsoft.com/office/powerpoint/2010/main" val="201063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0" i="0" dirty="0">
                <a:solidFill>
                  <a:srgbClr val="242021"/>
                </a:solidFill>
                <a:effectLst/>
                <a:latin typeface="AdvOT999035f4"/>
              </a:rPr>
              <a:t>The presence of boron nitride(</a:t>
            </a:r>
            <a:r>
              <a:rPr lang="zh-CN" altLang="en-US" sz="1800" b="0" i="0" dirty="0">
                <a:solidFill>
                  <a:srgbClr val="242021"/>
                </a:solidFill>
                <a:effectLst/>
                <a:latin typeface="AdvOT999035f4"/>
              </a:rPr>
              <a:t>氮化硼</a:t>
            </a:r>
            <a:r>
              <a:rPr lang="en-US" altLang="zh-CN" sz="1800" b="0" i="0" dirty="0">
                <a:solidFill>
                  <a:srgbClr val="242021"/>
                </a:solidFill>
                <a:effectLst/>
                <a:latin typeface="AdvOT999035f4"/>
              </a:rPr>
              <a:t>) considerably suppresses laser induced doping with carriers injected from the substrate into the TMD ML</a:t>
            </a:r>
            <a:r>
              <a:rPr lang="en-US" altLang="zh-CN" dirty="0"/>
              <a:t> </a:t>
            </a:r>
            <a:br>
              <a:rPr lang="en-US" altLang="zh-CN" dirty="0"/>
            </a:br>
            <a:endParaRPr lang="en-US" altLang="zh-CN" dirty="0"/>
          </a:p>
          <a:p>
            <a:br>
              <a:rPr lang="en-US" altLang="zh-CN" dirty="0"/>
            </a:br>
            <a:br>
              <a:rPr lang="en-US" altLang="zh-CN" dirty="0"/>
            </a:b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529B37B5-C494-4DFC-9A10-17328F4DA9A1}" type="slidenum">
              <a:rPr lang="zh-CN" altLang="en-US" smtClean="0"/>
              <a:t>10</a:t>
            </a:fld>
            <a:endParaRPr lang="zh-CN" altLang="en-US"/>
          </a:p>
        </p:txBody>
      </p:sp>
      <p:sp>
        <p:nvSpPr>
          <p:cNvPr id="5" name="日期占位符 4">
            <a:extLst>
              <a:ext uri="{FF2B5EF4-FFF2-40B4-BE49-F238E27FC236}">
                <a16:creationId xmlns:a16="http://schemas.microsoft.com/office/drawing/2014/main" id="{DFB7011C-33A4-4703-B9FC-744A48EDFB29}"/>
              </a:ext>
            </a:extLst>
          </p:cNvPr>
          <p:cNvSpPr>
            <a:spLocks noGrp="1"/>
          </p:cNvSpPr>
          <p:nvPr>
            <p:ph type="dt" idx="1"/>
          </p:nvPr>
        </p:nvSpPr>
        <p:spPr/>
        <p:txBody>
          <a:bodyPr/>
          <a:lstStyle/>
          <a:p>
            <a:fld id="{FF87376C-51B2-45CD-86C0-091CEB4CB4AB}" type="datetime1">
              <a:rPr lang="zh-CN" altLang="en-US" smtClean="0"/>
              <a:t>2024/7/29</a:t>
            </a:fld>
            <a:endParaRPr lang="zh-CN" altLang="en-US"/>
          </a:p>
        </p:txBody>
      </p:sp>
    </p:spTree>
    <p:extLst>
      <p:ext uri="{BB962C8B-B14F-4D97-AF65-F5344CB8AC3E}">
        <p14:creationId xmlns:p14="http://schemas.microsoft.com/office/powerpoint/2010/main" val="23669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42021"/>
                </a:solidFill>
                <a:effectLst/>
                <a:latin typeface="Arial" panose="020B0604020202020204" pitchFamily="34" charset="0"/>
                <a:ea typeface="微软雅黑" panose="020B0503020204020204" pitchFamily="34" charset="-122"/>
              </a:rPr>
              <a:t>Laser exposure increases considerably the </a:t>
            </a:r>
            <a:r>
              <a:rPr lang="en-US" altLang="zh-CN" sz="1200" b="0" i="0" dirty="0" err="1">
                <a:solidFill>
                  <a:srgbClr val="242021"/>
                </a:solidFill>
                <a:effectLst/>
                <a:latin typeface="Arial" panose="020B0604020202020204" pitchFamily="34" charset="0"/>
                <a:ea typeface="微软雅黑" panose="020B0503020204020204" pitchFamily="34" charset="-122"/>
              </a:rPr>
              <a:t>trion</a:t>
            </a:r>
            <a:r>
              <a:rPr lang="en-US" altLang="zh-CN" sz="1200" b="0" i="0" dirty="0">
                <a:solidFill>
                  <a:srgbClr val="242021"/>
                </a:solidFill>
                <a:effectLst/>
                <a:latin typeface="Arial" panose="020B0604020202020204" pitchFamily="34" charset="0"/>
                <a:ea typeface="微软雅黑" panose="020B0503020204020204" pitchFamily="34" charset="-122"/>
              </a:rPr>
              <a:t>/exciton PL intensity ratio accompanied by a small PL redshift.</a:t>
            </a:r>
            <a:r>
              <a:rPr lang="en-US" altLang="zh-CN" dirty="0">
                <a:latin typeface="Arial" panose="020B0604020202020204" pitchFamily="34" charset="0"/>
                <a:ea typeface="微软雅黑" panose="020B0503020204020204" pitchFamily="34" charset="-122"/>
              </a:rPr>
              <a:t> </a:t>
            </a:r>
            <a:br>
              <a:rPr lang="en-US" altLang="zh-CN" dirty="0">
                <a:latin typeface="Arial" panose="020B0604020202020204" pitchFamily="34" charset="0"/>
                <a:ea typeface="微软雅黑" panose="020B0503020204020204" pitchFamily="34" charset="-122"/>
              </a:rPr>
            </a:br>
            <a:r>
              <a:rPr lang="en-US" altLang="zh-CN" sz="1200" b="0" i="0" dirty="0">
                <a:solidFill>
                  <a:srgbClr val="242021"/>
                </a:solidFill>
                <a:effectLst/>
                <a:latin typeface="Arial" panose="020B0604020202020204" pitchFamily="34" charset="0"/>
                <a:ea typeface="微软雅黑" panose="020B0503020204020204" pitchFamily="34" charset="-122"/>
              </a:rPr>
              <a:t>Laser can reduce emission from localized state band, which is usually attributed to localized/donor–acceptor recombination states.</a:t>
            </a:r>
            <a:r>
              <a:rPr lang="en-US" altLang="zh-CN" dirty="0">
                <a:latin typeface="Arial" panose="020B0604020202020204" pitchFamily="34" charset="0"/>
                <a:ea typeface="微软雅黑" panose="020B0503020204020204" pitchFamily="34" charset="-12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ea typeface="微软雅黑" panose="020B0503020204020204" pitchFamily="34" charset="-122"/>
            </a:endParaRPr>
          </a:p>
          <a:p>
            <a:br>
              <a:rPr lang="en-US" altLang="zh-CN" dirty="0">
                <a:solidFill>
                  <a:srgbClr val="FF0000"/>
                </a:solidFill>
              </a:rPr>
            </a:br>
            <a:endParaRPr lang="zh-CN" altLang="en-US" dirty="0">
              <a:solidFill>
                <a:srgbClr val="FF0000"/>
              </a:solidFill>
            </a:endParaRPr>
          </a:p>
        </p:txBody>
      </p:sp>
      <p:sp>
        <p:nvSpPr>
          <p:cNvPr id="4" name="灯片编号占位符 3"/>
          <p:cNvSpPr>
            <a:spLocks noGrp="1"/>
          </p:cNvSpPr>
          <p:nvPr>
            <p:ph type="sldNum" sz="quarter" idx="5"/>
          </p:nvPr>
        </p:nvSpPr>
        <p:spPr/>
        <p:txBody>
          <a:bodyPr/>
          <a:lstStyle/>
          <a:p>
            <a:fld id="{529B37B5-C494-4DFC-9A10-17328F4DA9A1}" type="slidenum">
              <a:rPr lang="zh-CN" altLang="en-US" smtClean="0"/>
              <a:t>12</a:t>
            </a:fld>
            <a:endParaRPr lang="zh-CN" altLang="en-US"/>
          </a:p>
        </p:txBody>
      </p:sp>
      <p:sp>
        <p:nvSpPr>
          <p:cNvPr id="5" name="日期占位符 4">
            <a:extLst>
              <a:ext uri="{FF2B5EF4-FFF2-40B4-BE49-F238E27FC236}">
                <a16:creationId xmlns:a16="http://schemas.microsoft.com/office/drawing/2014/main" id="{511D67B5-6478-474A-988C-00E5CA2A8374}"/>
              </a:ext>
            </a:extLst>
          </p:cNvPr>
          <p:cNvSpPr>
            <a:spLocks noGrp="1"/>
          </p:cNvSpPr>
          <p:nvPr>
            <p:ph type="dt" idx="1"/>
          </p:nvPr>
        </p:nvSpPr>
        <p:spPr/>
        <p:txBody>
          <a:bodyPr/>
          <a:lstStyle/>
          <a:p>
            <a:fld id="{41D13909-70DF-4201-9BFE-E923E6FD4D2B}" type="datetime1">
              <a:rPr lang="zh-CN" altLang="en-US" smtClean="0"/>
              <a:t>2024/7/29</a:t>
            </a:fld>
            <a:endParaRPr lang="zh-CN" altLang="en-US"/>
          </a:p>
        </p:txBody>
      </p:sp>
    </p:spTree>
    <p:extLst>
      <p:ext uri="{BB962C8B-B14F-4D97-AF65-F5344CB8AC3E}">
        <p14:creationId xmlns:p14="http://schemas.microsoft.com/office/powerpoint/2010/main" val="170296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dirty="0">
                <a:solidFill>
                  <a:srgbClr val="242021"/>
                </a:solidFill>
                <a:effectLst/>
                <a:latin typeface="AdvOT999035f4"/>
              </a:rPr>
              <a:t>summarizes these experiments by showing the time integrated </a:t>
            </a:r>
            <a:r>
              <a:rPr lang="en-US" altLang="zh-CN" sz="1200" b="0" i="0" dirty="0">
                <a:solidFill>
                  <a:srgbClr val="242021"/>
                </a:solidFill>
                <a:effectLst/>
                <a:latin typeface="AdvOT8608a8d1+03"/>
              </a:rPr>
              <a:t>μ</a:t>
            </a:r>
            <a:r>
              <a:rPr lang="en-US" altLang="zh-CN" sz="1200" b="0" i="0" dirty="0">
                <a:solidFill>
                  <a:srgbClr val="242021"/>
                </a:solidFill>
                <a:effectLst/>
                <a:latin typeface="AdvOT999035f4"/>
              </a:rPr>
              <a:t>-PL for each view graph of the first column</a:t>
            </a:r>
          </a:p>
          <a:p>
            <a:r>
              <a:rPr lang="en-US" altLang="zh-CN" dirty="0">
                <a:solidFill>
                  <a:srgbClr val="242021"/>
                </a:solidFill>
                <a:latin typeface="Arial" panose="020B0604020202020204" pitchFamily="34" charset="0"/>
                <a:ea typeface="微软雅黑" panose="020B0503020204020204" pitchFamily="34" charset="-122"/>
              </a:rPr>
              <a:t>The process is irreversible and the spectrum maintains its redshift with respect to the initial measurement. </a:t>
            </a:r>
          </a:p>
          <a:p>
            <a:r>
              <a:rPr lang="en-US" altLang="zh-CN" dirty="0"/>
              <a:t>This indicates that elevated temperatures are possibly an important ingredient to revert laser induced doping in these TMD monolayers. However, the time scale seems to be slow enough even at room temperature. The overall behaviour of our sample clearly shows that doping/ </a:t>
            </a:r>
            <a:r>
              <a:rPr lang="en-US" altLang="zh-CN" dirty="0" err="1"/>
              <a:t>undoping</a:t>
            </a:r>
            <a:r>
              <a:rPr lang="en-US" altLang="zh-CN" dirty="0"/>
              <a:t> of the WS2 monolayer is a very slow process which depends on time and pumping laser power. </a:t>
            </a:r>
            <a:br>
              <a:rPr lang="en-US" altLang="zh-CN" dirty="0"/>
            </a:br>
            <a:endParaRPr lang="zh-CN" altLang="en-US" dirty="0"/>
          </a:p>
        </p:txBody>
      </p:sp>
      <p:sp>
        <p:nvSpPr>
          <p:cNvPr id="4" name="日期占位符 3"/>
          <p:cNvSpPr>
            <a:spLocks noGrp="1"/>
          </p:cNvSpPr>
          <p:nvPr>
            <p:ph type="dt" idx="1"/>
          </p:nvPr>
        </p:nvSpPr>
        <p:spPr/>
        <p:txBody>
          <a:bodyPr/>
          <a:lstStyle/>
          <a:p>
            <a:fld id="{E40B19B1-B8FF-4E28-9BCA-2E1CAB82052C}" type="datetime1">
              <a:rPr lang="zh-CN" altLang="en-US" smtClean="0"/>
              <a:t>2024/7/29</a:t>
            </a:fld>
            <a:endParaRPr lang="zh-CN" altLang="en-US"/>
          </a:p>
        </p:txBody>
      </p:sp>
      <p:sp>
        <p:nvSpPr>
          <p:cNvPr id="5" name="灯片编号占位符 4"/>
          <p:cNvSpPr>
            <a:spLocks noGrp="1"/>
          </p:cNvSpPr>
          <p:nvPr>
            <p:ph type="sldNum" sz="quarter" idx="5"/>
          </p:nvPr>
        </p:nvSpPr>
        <p:spPr/>
        <p:txBody>
          <a:bodyPr/>
          <a:lstStyle/>
          <a:p>
            <a:fld id="{529B37B5-C494-4DFC-9A10-17328F4DA9A1}" type="slidenum">
              <a:rPr lang="zh-CN" altLang="en-US" smtClean="0"/>
              <a:t>13</a:t>
            </a:fld>
            <a:endParaRPr lang="zh-CN" altLang="en-US"/>
          </a:p>
        </p:txBody>
      </p:sp>
    </p:spTree>
    <p:extLst>
      <p:ext uri="{BB962C8B-B14F-4D97-AF65-F5344CB8AC3E}">
        <p14:creationId xmlns:p14="http://schemas.microsoft.com/office/powerpoint/2010/main" val="249715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E2003-5AFA-4C20-A969-9D2FD1B498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404527-8EEF-4A7A-959E-5D1CCB2818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8EFCA89-4D46-464C-A502-2C4CB15BDC1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54B9DA8A-2724-4F99-BDD5-96927899A6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3ED9732-9787-4694-8004-2734E525D8CB}"/>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116998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A36F01-9D38-425F-8DD5-A1080ACAA97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A67B5A-3B4B-4B80-88A7-59FFF22118E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05FC6-BE9E-438B-8B63-24FB560394AE}"/>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3DED48F7-4C90-4AB5-AE14-059B071B40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E3006C-69CB-47DB-84B6-D5B965955E62}"/>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272480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8AD299-64E5-441D-8D82-9940229E125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FDA0D1-1FE5-4669-8051-0240123405A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A84BBA-BC96-4B9C-B8F9-644650866C00}"/>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99406F3D-B4E2-46A1-ABD5-153F6B973A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3B7288-9FB5-4C41-B7F2-76DD2F3BEAC7}"/>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37835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标题幻灯片">
    <p:spTree>
      <p:nvGrpSpPr>
        <p:cNvPr id="1" name=""/>
        <p:cNvGrpSpPr/>
        <p:nvPr/>
      </p:nvGrpSpPr>
      <p:grpSpPr>
        <a:xfrm>
          <a:off x="0" y="0"/>
          <a:ext cx="0" cy="0"/>
          <a:chOff x="0" y="0"/>
          <a:chExt cx="0" cy="0"/>
        </a:xfrm>
      </p:grpSpPr>
      <p:pic>
        <p:nvPicPr>
          <p:cNvPr id="3" name="OfficePLUSCoverBackgroundShape">
            <a:extLst>
              <a:ext uri="{FF2B5EF4-FFF2-40B4-BE49-F238E27FC236}">
                <a16:creationId xmlns:a16="http://schemas.microsoft.com/office/drawing/2014/main" id="{B7E10E55-F465-459A-825E-D3F8B1CD9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2190584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10E55-F465-459A-825E-D3F8B1CD9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801" name="Subtitle 9800"/>
          <p:cNvSpPr>
            <a:spLocks noGrp="1"/>
          </p:cNvSpPr>
          <p:nvPr>
            <p:ph type="subTitle" idx="1"/>
          </p:nvPr>
        </p:nvSpPr>
        <p:spPr>
          <a:xfrm>
            <a:off x="669925" y="2784116"/>
            <a:ext cx="10850563" cy="558799"/>
          </a:xfrm>
        </p:spPr>
        <p:txBody>
          <a:bodyPr anchor="ctr">
            <a:normAutofit/>
          </a:bodyPr>
          <a:lstStyle>
            <a:lvl1pPr marL="0" indent="0" algn="ctr">
              <a:buNone/>
              <a:defRPr sz="20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9802" name="Title 9801"/>
          <p:cNvSpPr>
            <a:spLocks noGrp="1"/>
          </p:cNvSpPr>
          <p:nvPr>
            <p:ph type="ctrTitle"/>
          </p:nvPr>
        </p:nvSpPr>
        <p:spPr>
          <a:xfrm>
            <a:off x="669925" y="1634673"/>
            <a:ext cx="10850563" cy="1131206"/>
          </a:xfrm>
        </p:spPr>
        <p:txBody>
          <a:bodyPr anchor="ctr">
            <a:normAutofit/>
          </a:bodyPr>
          <a:lstStyle>
            <a:lvl1pPr algn="ctr">
              <a:defRPr sz="4000">
                <a:solidFill>
                  <a:schemeClr val="bg1"/>
                </a:solidFill>
              </a:defRPr>
            </a:lvl1pPr>
          </a:lstStyle>
          <a:p>
            <a:r>
              <a:rPr lang="zh-CN" altLang="en-US"/>
              <a:t>单击此处编辑母版标题样式</a:t>
            </a:r>
            <a:endParaRPr lang="zh-CN" altLang="en-US" dirty="0"/>
          </a:p>
        </p:txBody>
      </p:sp>
      <p:sp>
        <p:nvSpPr>
          <p:cNvPr id="12" name="Text Placeholder 11"/>
          <p:cNvSpPr>
            <a:spLocks noGrp="1"/>
          </p:cNvSpPr>
          <p:nvPr>
            <p:ph type="body" sz="quarter" idx="10" hasCustomPrompt="1"/>
          </p:nvPr>
        </p:nvSpPr>
        <p:spPr>
          <a:xfrm>
            <a:off x="4680661" y="4049242"/>
            <a:ext cx="2829092" cy="296271"/>
          </a:xfrm>
          <a:solidFill>
            <a:schemeClr val="accent3"/>
          </a:solidFill>
        </p:spPr>
        <p:txBody>
          <a:bodyPr vert="horz" anchor="ctr">
            <a:noAutofit/>
          </a:bodyPr>
          <a:lstStyle>
            <a:lvl1pPr marL="0" indent="0" algn="ctr">
              <a:buNone/>
              <a:defRPr sz="1500" b="0">
                <a:solidFill>
                  <a:schemeClr val="bg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Text Placeholder 12"/>
          <p:cNvSpPr>
            <a:spLocks noGrp="1"/>
          </p:cNvSpPr>
          <p:nvPr>
            <p:ph type="body" sz="quarter" idx="11" hasCustomPrompt="1"/>
          </p:nvPr>
        </p:nvSpPr>
        <p:spPr>
          <a:xfrm>
            <a:off x="669925" y="4559571"/>
            <a:ext cx="10850563" cy="296271"/>
          </a:xfrm>
        </p:spPr>
        <p:txBody>
          <a:bodyPr vert="horz" anchor="ctr">
            <a:noAutofit/>
          </a:bodyPr>
          <a:lstStyle>
            <a:lvl1pPr marL="0" indent="0" algn="ctr">
              <a:buNone/>
              <a:defRPr sz="1500" b="0">
                <a:solidFill>
                  <a:schemeClr val="bg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6974827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F8D4A2-EF3B-48FD-81E8-8EB2938C0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1">
            <a:extLst>
              <a:ext uri="{FF2B5EF4-FFF2-40B4-BE49-F238E27FC236}">
                <a16:creationId xmlns:a16="http://schemas.microsoft.com/office/drawing/2014/main" id="{2AE20A72-E04D-43AC-9050-95AE241A005D}"/>
              </a:ext>
            </a:extLst>
          </p:cNvPr>
          <p:cNvSpPr/>
          <p:nvPr/>
        </p:nvSpPr>
        <p:spPr>
          <a:xfrm>
            <a:off x="670717" y="769257"/>
            <a:ext cx="10850563" cy="536801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itle 19"/>
          <p:cNvSpPr>
            <a:spLocks noGrp="1"/>
          </p:cNvSpPr>
          <p:nvPr>
            <p:ph type="title"/>
          </p:nvPr>
        </p:nvSpPr>
        <p:spPr>
          <a:xfrm>
            <a:off x="5376512" y="2403021"/>
            <a:ext cx="5419185" cy="895350"/>
          </a:xfrm>
        </p:spPr>
        <p:txBody>
          <a:bodyPr anchor="b">
            <a:normAutofit/>
          </a:bodyPr>
          <a:lstStyle>
            <a:lvl1pPr algn="l">
              <a:defRPr sz="2400" b="1">
                <a:solidFill>
                  <a:schemeClr val="tx1"/>
                </a:solidFill>
              </a:defRPr>
            </a:lvl1pPr>
          </a:lstStyle>
          <a:p>
            <a:r>
              <a:rPr lang="zh-CN" altLang="en-US"/>
              <a:t>单击此处编辑母版标题样式</a:t>
            </a:r>
            <a:endParaRPr lang="zh-CN" altLang="en-US" dirty="0"/>
          </a:p>
        </p:txBody>
      </p:sp>
      <p:sp>
        <p:nvSpPr>
          <p:cNvPr id="21" name="Text Placeholder 20"/>
          <p:cNvSpPr>
            <a:spLocks noGrp="1"/>
          </p:cNvSpPr>
          <p:nvPr>
            <p:ph type="body" idx="1"/>
          </p:nvPr>
        </p:nvSpPr>
        <p:spPr>
          <a:xfrm>
            <a:off x="5377628" y="3298371"/>
            <a:ext cx="5419185" cy="1015623"/>
          </a:xfrm>
        </p:spPr>
        <p:txBody>
          <a:bodyPr anchor="t">
            <a:normAutofit/>
          </a:bodyPr>
          <a:lstStyle>
            <a:lvl1pPr marL="0" indent="0" algn="l">
              <a:lnSpc>
                <a:spcPct val="100000"/>
              </a:lnSpc>
              <a:buNone/>
              <a:defRPr sz="11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01829799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88B6D7-9D3F-49D7-BACE-73A9D1149A74}"/>
              </a:ext>
            </a:extLst>
          </p:cNvPr>
          <p:cNvSpPr>
            <a:spLocks noGrp="1"/>
          </p:cNvSpPr>
          <p:nvPr>
            <p:ph type="dt" sz="half" idx="10"/>
          </p:nvPr>
        </p:nvSpPr>
        <p:spPr/>
        <p:txBody>
          <a:bodyPr/>
          <a:lstStyle/>
          <a:p>
            <a:endParaRPr lang="zh-CN" altLang="en-US"/>
          </a:p>
        </p:txBody>
      </p:sp>
      <p:sp>
        <p:nvSpPr>
          <p:cNvPr id="4" name="Footer Placeholder 3">
            <a:extLst>
              <a:ext uri="{FF2B5EF4-FFF2-40B4-BE49-F238E27FC236}">
                <a16:creationId xmlns:a16="http://schemas.microsoft.com/office/drawing/2014/main" id="{7AC997A4-1DD8-4731-B9FD-42398A20FF85}"/>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DBA9825E-1876-42AD-ABCF-E0E100F351CA}"/>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
        <p:nvSpPr>
          <p:cNvPr id="6" name="Title 5">
            <a:extLst>
              <a:ext uri="{FF2B5EF4-FFF2-40B4-BE49-F238E27FC236}">
                <a16:creationId xmlns:a16="http://schemas.microsoft.com/office/drawing/2014/main" id="{D124F9DB-C87A-423F-9657-38C7A2901430}"/>
              </a:ext>
            </a:extLst>
          </p:cNvPr>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
        <p:nvSpPr>
          <p:cNvPr id="8" name="Content Placeholder 7">
            <a:extLst>
              <a:ext uri="{FF2B5EF4-FFF2-40B4-BE49-F238E27FC236}">
                <a16:creationId xmlns:a16="http://schemas.microsoft.com/office/drawing/2014/main" id="{2070191C-4093-409C-8FD5-7369A79637AD}"/>
              </a:ext>
            </a:extLst>
          </p:cNvPr>
          <p:cNvSpPr>
            <a:spLocks noGrp="1"/>
          </p:cNvSpPr>
          <p:nvPr>
            <p:ph sz="quarter" idx="13" hasCustomPrompt="1"/>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3636575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页">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7A1C-3684-4AAF-A408-C63B6CB64104}"/>
              </a:ext>
            </a:extLst>
          </p:cNvPr>
          <p:cNvSpPr>
            <a:spLocks noGrp="1"/>
          </p:cNvSpPr>
          <p:nvPr>
            <p:ph type="title" hasCustomPrompt="1"/>
          </p:nvPr>
        </p:nvSpPr>
        <p:spPr/>
        <p:txBody>
          <a:bodyPr/>
          <a:lstStyle>
            <a:lvl1pPr>
              <a:defRPr/>
            </a:lvl1pPr>
          </a:lstStyle>
          <a:p>
            <a:r>
              <a:rPr lang="en-US" altLang="zh-CN" dirty="0"/>
              <a:t>Click to edit Master title style</a:t>
            </a:r>
            <a:endParaRPr lang="en-US" dirty="0"/>
          </a:p>
        </p:txBody>
      </p:sp>
      <p:sp>
        <p:nvSpPr>
          <p:cNvPr id="3" name="Date Placeholder 2">
            <a:extLst>
              <a:ext uri="{FF2B5EF4-FFF2-40B4-BE49-F238E27FC236}">
                <a16:creationId xmlns:a16="http://schemas.microsoft.com/office/drawing/2014/main" id="{8986EA5F-D77D-4318-90E9-C04AA8ADC0D1}"/>
              </a:ext>
            </a:extLst>
          </p:cNvPr>
          <p:cNvSpPr>
            <a:spLocks noGrp="1"/>
          </p:cNvSpPr>
          <p:nvPr>
            <p:ph type="dt" sz="half" idx="10"/>
          </p:nvPr>
        </p:nvSpPr>
        <p:spPr/>
        <p:txBody>
          <a:bodyPr/>
          <a:lstStyle/>
          <a:p>
            <a:endParaRPr lang="zh-CN" altLang="en-US"/>
          </a:p>
        </p:txBody>
      </p:sp>
      <p:sp>
        <p:nvSpPr>
          <p:cNvPr id="4" name="Footer Placeholder 3">
            <a:extLst>
              <a:ext uri="{FF2B5EF4-FFF2-40B4-BE49-F238E27FC236}">
                <a16:creationId xmlns:a16="http://schemas.microsoft.com/office/drawing/2014/main" id="{00832621-D9D9-445E-BFF9-F8348FA1E262}"/>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8371151B-F790-4A9F-962F-B8718A9560A9}"/>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416612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743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末尾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99421-DF18-4103-BDBA-4ECDE2267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sp>
        <p:nvSpPr>
          <p:cNvPr id="13" name="Title 12"/>
          <p:cNvSpPr>
            <a:spLocks noGrp="1"/>
          </p:cNvSpPr>
          <p:nvPr>
            <p:ph type="ctrTitle" hasCustomPrompt="1"/>
          </p:nvPr>
        </p:nvSpPr>
        <p:spPr>
          <a:xfrm>
            <a:off x="3382962" y="1909091"/>
            <a:ext cx="5426076" cy="1621509"/>
          </a:xfrm>
        </p:spPr>
        <p:txBody>
          <a:bodyPr anchor="b">
            <a:normAutofit/>
          </a:bodyPr>
          <a:lstStyle>
            <a:lvl1pPr marL="0" indent="0" algn="ctr">
              <a:buFont typeface="Arial" panose="020B0604020202020204" pitchFamily="34" charset="0"/>
              <a:buNone/>
              <a:defRPr sz="3200">
                <a:solidFill>
                  <a:schemeClr val="bg1"/>
                </a:solidFill>
              </a:defRPr>
            </a:lvl1pPr>
          </a:lstStyle>
          <a:p>
            <a:r>
              <a:rPr lang="en-US" altLang="zh-CN" dirty="0"/>
              <a:t>Conclusion</a:t>
            </a:r>
            <a:endParaRPr lang="zh-CN" altLang="en-US" dirty="0"/>
          </a:p>
        </p:txBody>
      </p:sp>
      <p:sp>
        <p:nvSpPr>
          <p:cNvPr id="15" name="Text Placeholder 14"/>
          <p:cNvSpPr>
            <a:spLocks noGrp="1"/>
          </p:cNvSpPr>
          <p:nvPr>
            <p:ph type="body" sz="quarter" idx="18" hasCustomPrompt="1"/>
          </p:nvPr>
        </p:nvSpPr>
        <p:spPr>
          <a:xfrm>
            <a:off x="3382962" y="4215327"/>
            <a:ext cx="5426076" cy="310871"/>
          </a:xfrm>
        </p:spPr>
        <p:txBody>
          <a:bodyPr vert="horz" lIns="91440" tIns="45720" rIns="91440" bIns="45720" rtlCol="0">
            <a:normAutofit/>
          </a:bodyPr>
          <a:lstStyle>
            <a:lvl1pPr marL="0" indent="0" algn="ctr">
              <a:buNone/>
              <a:defRPr lang="zh-CN" altLang="en-US" sz="15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6" name="Text Placeholder 5">
            <a:extLst>
              <a:ext uri="{FF2B5EF4-FFF2-40B4-BE49-F238E27FC236}">
                <a16:creationId xmlns:a16="http://schemas.microsoft.com/office/drawing/2014/main" id="{05EBDA4F-7210-4CAE-8333-80DB24212E78}"/>
              </a:ext>
            </a:extLst>
          </p:cNvPr>
          <p:cNvSpPr>
            <a:spLocks noGrp="1"/>
          </p:cNvSpPr>
          <p:nvPr>
            <p:ph type="body" sz="quarter" idx="10" hasCustomPrompt="1"/>
          </p:nvPr>
        </p:nvSpPr>
        <p:spPr>
          <a:xfrm>
            <a:off x="3382963" y="3919056"/>
            <a:ext cx="5426076" cy="296271"/>
          </a:xfrm>
        </p:spPr>
        <p:txBody>
          <a:bodyPr vert="horz" anchor="ctr">
            <a:noAutofit/>
          </a:bodyPr>
          <a:lstStyle>
            <a:lvl1pPr marL="0" indent="0" algn="ctr">
              <a:buNone/>
              <a:defRPr sz="1500" b="0">
                <a:solidFill>
                  <a:schemeClr val="bg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Tree>
    <p:extLst>
      <p:ext uri="{BB962C8B-B14F-4D97-AF65-F5344CB8AC3E}">
        <p14:creationId xmlns:p14="http://schemas.microsoft.com/office/powerpoint/2010/main" val="156131817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446734-9BBF-4B84-8FA8-FF6FA0F802C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D63CE2E-F348-4B20-8534-9103D7F92DA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EE7D81-1BEB-439B-ABF6-7CB513151F72}"/>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B3E78617-4E1E-4D99-B793-6FABDE9991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BCBCEF-8FEB-4DB2-9F69-30C4E49E79F6}"/>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116869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37B4BC-6567-43EB-B455-47EB1C96DF0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F7CEAAF-7969-4E67-9B94-3DEBA32772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6A390A1-5E7A-488E-A704-51DFA285336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4B676FFB-A0C2-4B08-94C1-6F0558CADA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D01516-2514-4495-9CD5-65A1367480FD}"/>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342779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B2C2A-0E5B-45B5-8D7F-3E3798C7F0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34476F-304A-46CA-BEED-1DA869E9CF8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F4D4785-CD6A-4AF2-879D-EF1217E0410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95837A3-2E3A-4D11-9BC1-E96101DBBB09}"/>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899D3F76-992A-4374-90C5-3B9D7204BA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461F72-AF4A-443B-B504-825158EAE47A}"/>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421613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EF8799-2CD7-4F96-ACD0-4EDCBC24CF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4246C-75FE-498E-BD7D-9ACC8F6244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7246CEE-3765-4373-A4E2-CDB30BA45E9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9620C52-969E-4C98-A2BB-0AF67E325E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2B9E7D3-170A-4EE9-8FF2-FF631240F1E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8F432C-3CA1-4B55-A165-A90F5D1BA89F}"/>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F507DF1C-3163-4082-87D9-3352AC36654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14015D5-47A1-4D5E-A12E-036B0EFABFE3}"/>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63218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51A70B-3272-4527-89D5-0F7A444135E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46132C-F0B8-4040-B1F6-A9BDD1938C13}"/>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7B851F14-F1D0-48A4-A4FA-5F39AB9F227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25C8809-1250-414D-AE76-F766574A7121}"/>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343342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2F6C355-C0E6-4A55-AA7E-9C3E76A47679}"/>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5D54330B-704F-445A-AC37-02B9B93F846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3D8A30F-9749-46A1-8EAD-BCDFEE198565}"/>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2163707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F150BE-F815-4E3E-8225-59F63EEBA9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21192FF-006B-4154-A60B-4E41993E3A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BA1DBF-8CC5-4978-8E60-A7DC751FF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65A815-1452-447D-88A3-60B7CDBAE428}"/>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F0016961-5253-4347-B775-C907BB0079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321053-9E44-4F1B-B420-47AED01D8437}"/>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3195462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AA7B7A-D70A-4C92-9883-24FCFD747A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5F03AA2-FF70-4B9C-9049-27CBA01009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E42362C-7E5A-40E3-A6A8-2707FBF84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EEF23B3-D10E-426E-93F1-F47D6D5CC88C}"/>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8A097001-CFDF-46EC-947E-E995C7C018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6D24D9-BB1A-4543-84DB-06BF12702EB2}"/>
              </a:ext>
            </a:extLst>
          </p:cNvPr>
          <p:cNvSpPr>
            <a:spLocks noGrp="1"/>
          </p:cNvSpPr>
          <p:nvPr>
            <p:ph type="sldNum" sz="quarter" idx="12"/>
          </p:nvPr>
        </p:nvSpPr>
        <p:spPr/>
        <p:txBody>
          <a:body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342076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B210B95-8A29-4E0B-93AA-3AD3D9B79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6D423C6-FE5E-471C-8A93-7A81A7DB0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A20AD70-1CEC-41AE-9F0C-E69C138EB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E7F9BE7C-2286-4C16-869C-D468A68EEE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D7BCEEC-FCB2-42F6-92A0-BD96D23D7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55223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zh-CN" altLang="en-US"/>
              <a:t>单击此处编辑母版标题样式</a:t>
            </a:r>
            <a:endParaRPr lang="zh-CN" altLang="en-US" dirty="0"/>
          </a:p>
        </p:txBody>
      </p:sp>
      <p:sp>
        <p:nvSpPr>
          <p:cNvPr id="3" name="Text Placeholder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cxnSp>
        <p:nvCxnSpPr>
          <p:cNvPr id="7" name="Straight Connector 6"/>
          <p:cNvCxnSpPr/>
          <p:nvPr/>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04388434-9949-479C-A9C3-67A953F6A939}"/>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endParaRPr lang="zh-CN" altLang="en-US"/>
          </a:p>
        </p:txBody>
      </p:sp>
      <p:sp>
        <p:nvSpPr>
          <p:cNvPr id="9" name="Footer Placeholder 8">
            <a:extLst>
              <a:ext uri="{FF2B5EF4-FFF2-40B4-BE49-F238E27FC236}">
                <a16:creationId xmlns:a16="http://schemas.microsoft.com/office/drawing/2014/main" id="{50A5656E-7A33-4865-A262-1F96263BAA16}"/>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zh-CN" altLang="en-US"/>
          </a:p>
        </p:txBody>
      </p:sp>
      <p:sp>
        <p:nvSpPr>
          <p:cNvPr id="10" name="Slide Number Placeholder 9">
            <a:extLst>
              <a:ext uri="{FF2B5EF4-FFF2-40B4-BE49-F238E27FC236}">
                <a16:creationId xmlns:a16="http://schemas.microsoft.com/office/drawing/2014/main" id="{5BF52F79-380E-4278-8B67-588AFE5840F9}"/>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2910A0DF-2C42-4170-9BB6-20C0BD44233F}" type="slidenum">
              <a:rPr lang="zh-CN" altLang="en-US" smtClean="0"/>
              <a:t>‹#›</a:t>
            </a:fld>
            <a:endParaRPr lang="zh-CN" altLang="en-US"/>
          </a:p>
        </p:txBody>
      </p:sp>
    </p:spTree>
    <p:extLst>
      <p:ext uri="{BB962C8B-B14F-4D97-AF65-F5344CB8AC3E}">
        <p14:creationId xmlns:p14="http://schemas.microsoft.com/office/powerpoint/2010/main" val="28429774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p15:clr>
            <a:srgbClr val="F26B43"/>
          </p15:clr>
        </p15:guide>
        <p15:guide id="2" pos="7257">
          <p15:clr>
            <a:srgbClr val="F26B43"/>
          </p15:clr>
        </p15:guide>
        <p15:guide id="3" orient="horz" pos="648">
          <p15:clr>
            <a:srgbClr val="F26B43"/>
          </p15:clr>
        </p15:guide>
        <p15:guide id="4" orient="horz" pos="712">
          <p15:clr>
            <a:srgbClr val="F26B43"/>
          </p15:clr>
        </p15:guide>
        <p15:guide id="5" orient="horz" pos="3931">
          <p15:clr>
            <a:srgbClr val="F26B43"/>
          </p15:clr>
        </p15:guide>
        <p15:guide id="6" orient="horz" pos="386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50.png"/><Relationship Id="rId4" Type="http://schemas.openxmlformats.org/officeDocument/2006/relationships/image" Target="../media/image25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2406.18324"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hyperlink" Target="https://doi.org/10.1016/j.apsusc.2020.147685" TargetMode="External"/><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02/smll.201901791"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39/C8NR00719E"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0F20A88-F52F-4466-916B-84CA8A2A4E87}"/>
              </a:ext>
            </a:extLst>
          </p:cNvPr>
          <p:cNvSpPr>
            <a:spLocks noGrp="1"/>
          </p:cNvSpPr>
          <p:nvPr>
            <p:ph type="ctrTitle"/>
          </p:nvPr>
        </p:nvSpPr>
        <p:spPr/>
        <p:txBody>
          <a:bodyPr>
            <a:noAutofit/>
          </a:bodyPr>
          <a:lstStyle/>
          <a:p>
            <a:r>
              <a:rPr lang="en-US" altLang="zh-CN" dirty="0"/>
              <a:t>Introduction about some work</a:t>
            </a:r>
            <a:endParaRPr lang="zh-CN" altLang="en-US" dirty="0"/>
          </a:p>
        </p:txBody>
      </p:sp>
      <p:sp>
        <p:nvSpPr>
          <p:cNvPr id="4" name="文本占位符 3">
            <a:extLst>
              <a:ext uri="{FF2B5EF4-FFF2-40B4-BE49-F238E27FC236}">
                <a16:creationId xmlns:a16="http://schemas.microsoft.com/office/drawing/2014/main" id="{FED4BFC6-D414-4188-ABE0-A809BA5D80B3}"/>
              </a:ext>
            </a:extLst>
          </p:cNvPr>
          <p:cNvSpPr>
            <a:spLocks noGrp="1"/>
          </p:cNvSpPr>
          <p:nvPr>
            <p:ph type="body" sz="quarter" idx="10"/>
          </p:nvPr>
        </p:nvSpPr>
        <p:spPr/>
        <p:txBody>
          <a:bodyPr>
            <a:normAutofit lnSpcReduction="10000"/>
          </a:bodyPr>
          <a:lstStyle/>
          <a:p>
            <a:r>
              <a:rPr lang="en-US" altLang="zh-CN" dirty="0"/>
              <a:t>Zhongqi Xiu</a:t>
            </a:r>
            <a:endParaRPr lang="zh-CN" altLang="en-US" dirty="0"/>
          </a:p>
        </p:txBody>
      </p:sp>
      <p:sp>
        <p:nvSpPr>
          <p:cNvPr id="5" name="文本占位符 4">
            <a:extLst>
              <a:ext uri="{FF2B5EF4-FFF2-40B4-BE49-F238E27FC236}">
                <a16:creationId xmlns:a16="http://schemas.microsoft.com/office/drawing/2014/main" id="{9C7EE5EA-3ACE-49CD-81A2-97F4AF718915}"/>
              </a:ext>
            </a:extLst>
          </p:cNvPr>
          <p:cNvSpPr>
            <a:spLocks noGrp="1"/>
          </p:cNvSpPr>
          <p:nvPr>
            <p:ph type="body" sz="quarter" idx="11"/>
          </p:nvPr>
        </p:nvSpPr>
        <p:spPr/>
        <p:txBody>
          <a:bodyPr>
            <a:normAutofit lnSpcReduction="10000"/>
          </a:bodyPr>
          <a:lstStyle/>
          <a:p>
            <a:r>
              <a:rPr lang="en-US" altLang="zh-CN" dirty="0"/>
              <a:t>2024.7.26</a:t>
            </a:r>
            <a:endParaRPr lang="zh-CN" altLang="en-US" dirty="0"/>
          </a:p>
        </p:txBody>
      </p:sp>
    </p:spTree>
    <p:extLst>
      <p:ext uri="{BB962C8B-B14F-4D97-AF65-F5344CB8AC3E}">
        <p14:creationId xmlns:p14="http://schemas.microsoft.com/office/powerpoint/2010/main" val="479578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379F45C-535D-46DD-88A3-EAD6D29C48BF}"/>
              </a:ext>
            </a:extLst>
          </p:cNvPr>
          <p:cNvPicPr>
            <a:picLocks noChangeAspect="1"/>
          </p:cNvPicPr>
          <p:nvPr/>
        </p:nvPicPr>
        <p:blipFill>
          <a:blip r:embed="rId3"/>
          <a:stretch>
            <a:fillRect/>
          </a:stretch>
        </p:blipFill>
        <p:spPr>
          <a:xfrm>
            <a:off x="987068" y="1224350"/>
            <a:ext cx="3572820" cy="5365887"/>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7DDF6D8-9495-4173-90A8-51D5E5010FEF}"/>
                  </a:ext>
                </a:extLst>
              </p:cNvPr>
              <p:cNvSpPr txBox="1"/>
              <p:nvPr/>
            </p:nvSpPr>
            <p:spPr>
              <a:xfrm>
                <a:off x="5109942" y="2573472"/>
                <a:ext cx="6094990" cy="2031325"/>
              </a:xfrm>
              <a:prstGeom prst="rect">
                <a:avLst/>
              </a:prstGeom>
              <a:noFill/>
            </p:spPr>
            <p:txBody>
              <a:bodyPr wrap="square">
                <a:spAutoFit/>
              </a:bodyPr>
              <a:lstStyle/>
              <a:p>
                <a:r>
                  <a:rPr lang="en-US" altLang="zh-CN" dirty="0">
                    <a:latin typeface="Arial" panose="020B0604020202020204" pitchFamily="34" charset="0"/>
                    <a:ea typeface="微软雅黑" panose="020B0503020204020204" pitchFamily="34" charset="-122"/>
                  </a:rPr>
                  <a:t>The rise of </a:t>
                </a:r>
                <a14:m>
                  <m:oMath xmlns:m="http://schemas.openxmlformats.org/officeDocument/2006/math">
                    <m:sSub>
                      <m:sSubPr>
                        <m:ctrlPr>
                          <a:rPr lang="en-US" altLang="zh-CN" sz="1800" b="0" i="1" dirty="0" smtClean="0">
                            <a:solidFill>
                              <a:srgbClr val="242021"/>
                            </a:solidFill>
                            <a:effectLst/>
                            <a:latin typeface="Cambria Math" panose="02040503050406030204" pitchFamily="18" charset="0"/>
                            <a:ea typeface="微软雅黑" panose="020B0503020204020204" pitchFamily="34" charset="-122"/>
                          </a:rPr>
                        </m:ctrlPr>
                      </m:sSubPr>
                      <m:e>
                        <m:r>
                          <m:rPr>
                            <m:sty m:val="p"/>
                          </m:rPr>
                          <a:rPr lang="en-US" altLang="zh-CN" sz="1800" b="0" i="0" dirty="0" smtClean="0">
                            <a:solidFill>
                              <a:srgbClr val="242021"/>
                            </a:solidFill>
                            <a:effectLst/>
                            <a:latin typeface="Cambria Math" panose="02040503050406030204" pitchFamily="18" charset="0"/>
                            <a:ea typeface="微软雅黑" panose="020B0503020204020204" pitchFamily="34" charset="-122"/>
                          </a:rPr>
                          <m:t>T</m:t>
                        </m:r>
                      </m:e>
                      <m:sub>
                        <m:r>
                          <a:rPr lang="en-US" altLang="zh-CN" sz="1800" b="0" i="0" dirty="0" smtClean="0">
                            <a:solidFill>
                              <a:srgbClr val="242021"/>
                            </a:solidFill>
                            <a:effectLst/>
                            <a:latin typeface="Cambria Math" panose="02040503050406030204" pitchFamily="18" charset="0"/>
                            <a:ea typeface="微软雅黑" panose="020B0503020204020204" pitchFamily="34" charset="-122"/>
                          </a:rPr>
                          <m:t>2</m:t>
                        </m:r>
                      </m:sub>
                    </m:sSub>
                  </m:oMath>
                </a14:m>
                <a:r>
                  <a:rPr lang="en-US" altLang="zh-CN" dirty="0">
                    <a:latin typeface="Arial" panose="020B0604020202020204" pitchFamily="34" charset="0"/>
                    <a:ea typeface="微软雅黑" panose="020B0503020204020204" pitchFamily="34" charset="-122"/>
                  </a:rPr>
                  <a:t> to a dark </a:t>
                </a:r>
                <a:r>
                  <a:rPr lang="en-US" altLang="zh-CN" dirty="0" err="1">
                    <a:latin typeface="Arial" panose="020B0604020202020204" pitchFamily="34" charset="0"/>
                    <a:ea typeface="微软雅黑" panose="020B0503020204020204" pitchFamily="34" charset="-122"/>
                  </a:rPr>
                  <a:t>trion</a:t>
                </a:r>
                <a:r>
                  <a:rPr lang="en-US" altLang="zh-CN" dirty="0">
                    <a:latin typeface="Arial" panose="020B0604020202020204" pitchFamily="34" charset="0"/>
                    <a:ea typeface="微软雅黑" panose="020B0503020204020204" pitchFamily="34" charset="-122"/>
                  </a:rPr>
                  <a:t> brightening process?</a:t>
                </a: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Energy separation between the </a:t>
                </a:r>
                <a14:m>
                  <m:oMath xmlns:m="http://schemas.openxmlformats.org/officeDocument/2006/math">
                    <m:sSub>
                      <m:sSubPr>
                        <m:ctrlPr>
                          <a:rPr lang="en-US" altLang="zh-CN" sz="1800" b="0" i="1" dirty="0" smtClean="0">
                            <a:solidFill>
                              <a:srgbClr val="242021"/>
                            </a:solidFill>
                            <a:effectLst/>
                            <a:latin typeface="Cambria Math" panose="02040503050406030204" pitchFamily="18" charset="0"/>
                            <a:ea typeface="微软雅黑" panose="020B0503020204020204" pitchFamily="34" charset="-122"/>
                          </a:rPr>
                        </m:ctrlPr>
                      </m:sSubPr>
                      <m:e>
                        <m:r>
                          <m:rPr>
                            <m:sty m:val="p"/>
                          </m:rPr>
                          <a:rPr lang="en-US" altLang="zh-CN" sz="1800" b="0" i="0" dirty="0" smtClean="0">
                            <a:solidFill>
                              <a:srgbClr val="242021"/>
                            </a:solidFill>
                            <a:effectLst/>
                            <a:latin typeface="Cambria Math" panose="02040503050406030204" pitchFamily="18" charset="0"/>
                            <a:ea typeface="微软雅黑" panose="020B0503020204020204" pitchFamily="34" charset="-122"/>
                          </a:rPr>
                          <m:t>T</m:t>
                        </m:r>
                      </m:e>
                      <m:sub>
                        <m:r>
                          <a:rPr lang="en-US" altLang="zh-CN" sz="1800" b="0" i="0" dirty="0" smtClean="0">
                            <a:solidFill>
                              <a:srgbClr val="242021"/>
                            </a:solidFill>
                            <a:effectLst/>
                            <a:latin typeface="Cambria Math" panose="02040503050406030204" pitchFamily="18" charset="0"/>
                            <a:ea typeface="微软雅黑" panose="020B0503020204020204" pitchFamily="34" charset="-122"/>
                          </a:rPr>
                          <m:t>1</m:t>
                        </m:r>
                      </m:sub>
                    </m:sSub>
                  </m:oMath>
                </a14:m>
                <a:r>
                  <a:rPr lang="en-US" altLang="zh-CN" dirty="0">
                    <a:latin typeface="Arial" panose="020B0604020202020204" pitchFamily="34" charset="0"/>
                    <a:ea typeface="微软雅黑" panose="020B0503020204020204" pitchFamily="34" charset="-122"/>
                  </a:rPr>
                  <a:t> and </a:t>
                </a:r>
                <a14:m>
                  <m:oMath xmlns:m="http://schemas.openxmlformats.org/officeDocument/2006/math">
                    <m:sSub>
                      <m:sSubPr>
                        <m:ctrlPr>
                          <a:rPr lang="en-US" altLang="zh-CN" i="1" dirty="0">
                            <a:solidFill>
                              <a:srgbClr val="242021"/>
                            </a:solidFill>
                            <a:latin typeface="Cambria Math" panose="02040503050406030204" pitchFamily="18" charset="0"/>
                            <a:ea typeface="微软雅黑" panose="020B0503020204020204" pitchFamily="34" charset="-122"/>
                          </a:rPr>
                        </m:ctrlPr>
                      </m:sSubPr>
                      <m:e>
                        <m:r>
                          <m:rPr>
                            <m:sty m:val="p"/>
                          </m:rPr>
                          <a:rPr lang="en-US" altLang="zh-CN" dirty="0">
                            <a:solidFill>
                              <a:srgbClr val="242021"/>
                            </a:solidFill>
                            <a:latin typeface="Cambria Math" panose="02040503050406030204" pitchFamily="18" charset="0"/>
                            <a:ea typeface="微软雅黑" panose="020B0503020204020204" pitchFamily="34" charset="-122"/>
                          </a:rPr>
                          <m:t>T</m:t>
                        </m:r>
                      </m:e>
                      <m:sub>
                        <m:r>
                          <a:rPr lang="en-US" altLang="zh-CN" dirty="0">
                            <a:solidFill>
                              <a:srgbClr val="242021"/>
                            </a:solidFill>
                            <a:latin typeface="Cambria Math" panose="02040503050406030204" pitchFamily="18" charset="0"/>
                            <a:ea typeface="微软雅黑" panose="020B0503020204020204" pitchFamily="34" charset="-122"/>
                          </a:rPr>
                          <m:t>2</m:t>
                        </m:r>
                      </m:sub>
                    </m:sSub>
                  </m:oMath>
                </a14:m>
                <a:r>
                  <a:rPr lang="en-US" altLang="zh-CN" dirty="0">
                    <a:latin typeface="Arial" panose="020B0604020202020204" pitchFamily="34" charset="0"/>
                    <a:ea typeface="微软雅黑" panose="020B0503020204020204" pitchFamily="34" charset="-122"/>
                  </a:rPr>
                  <a:t> emissions expected for the dark </a:t>
                </a:r>
                <a:r>
                  <a:rPr lang="en-US" altLang="zh-CN" dirty="0" err="1">
                    <a:latin typeface="Arial" panose="020B0604020202020204" pitchFamily="34" charset="0"/>
                    <a:ea typeface="微软雅黑" panose="020B0503020204020204" pitchFamily="34" charset="-122"/>
                  </a:rPr>
                  <a:t>trion</a:t>
                </a:r>
                <a:r>
                  <a:rPr lang="en-US" altLang="zh-CN" dirty="0">
                    <a:latin typeface="Arial" panose="020B0604020202020204" pitchFamily="34" charset="0"/>
                    <a:ea typeface="微软雅黑" panose="020B0503020204020204" pitchFamily="34" charset="-122"/>
                  </a:rPr>
                  <a:t> process is 2</a:t>
                </a:r>
                <a14:m>
                  <m:oMath xmlns:m="http://schemas.openxmlformats.org/officeDocument/2006/math">
                    <m:sSub>
                      <m:sSubPr>
                        <m:ctrlPr>
                          <a:rPr lang="en-US" altLang="zh-CN" i="1" dirty="0" smtClean="0">
                            <a:latin typeface="Cambria Math" panose="02040503050406030204" pitchFamily="18" charset="0"/>
                            <a:ea typeface="微软雅黑" panose="020B0503020204020204" pitchFamily="34" charset="-122"/>
                          </a:rPr>
                        </m:ctrlPr>
                      </m:sSubPr>
                      <m:e>
                        <m:r>
                          <m:rPr>
                            <m:sty m:val="p"/>
                          </m:rPr>
                          <a:rPr lang="en-US" altLang="zh-CN" dirty="0">
                            <a:latin typeface="Cambria Math" panose="02040503050406030204" pitchFamily="18" charset="0"/>
                            <a:ea typeface="微软雅黑" panose="020B0503020204020204" pitchFamily="34" charset="-122"/>
                          </a:rPr>
                          <m:t>Δ</m:t>
                        </m:r>
                      </m:e>
                      <m:sub>
                        <m:r>
                          <a:rPr lang="en-US" altLang="zh-CN" i="1" dirty="0">
                            <a:latin typeface="Cambria Math" panose="02040503050406030204" pitchFamily="18" charset="0"/>
                            <a:ea typeface="微软雅黑" panose="020B0503020204020204" pitchFamily="34" charset="-122"/>
                          </a:rPr>
                          <m:t>𝑆𝑂</m:t>
                        </m:r>
                      </m:sub>
                    </m:sSub>
                  </m:oMath>
                </a14:m>
                <a:r>
                  <a:rPr lang="en-US" altLang="zh-CN" dirty="0">
                    <a:latin typeface="Arial" panose="020B0604020202020204" pitchFamily="34" charset="0"/>
                    <a:ea typeface="微软雅黑" panose="020B0503020204020204" pitchFamily="34" charset="-122"/>
                  </a:rPr>
                  <a:t>.</a:t>
                </a: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However, given the experimental value of 20 </a:t>
                </a:r>
                <a:r>
                  <a:rPr lang="en-US" altLang="zh-CN" dirty="0" err="1">
                    <a:latin typeface="Arial" panose="020B0604020202020204" pitchFamily="34" charset="0"/>
                    <a:ea typeface="微软雅黑" panose="020B0503020204020204" pitchFamily="34" charset="-122"/>
                  </a:rPr>
                  <a:t>meV</a:t>
                </a:r>
                <a:r>
                  <a:rPr lang="en-US" altLang="zh-CN" dirty="0">
                    <a:latin typeface="Arial" panose="020B0604020202020204" pitchFamily="34" charset="0"/>
                    <a:ea typeface="微软雅黑" panose="020B0503020204020204" pitchFamily="34" charset="-122"/>
                  </a:rPr>
                  <a:t>, </a:t>
                </a:r>
                <a14:m>
                  <m:oMath xmlns:m="http://schemas.openxmlformats.org/officeDocument/2006/math">
                    <m:sSub>
                      <m:sSubPr>
                        <m:ctrlPr>
                          <a:rPr lang="en-US" altLang="zh-CN" i="1" dirty="0" smtClean="0">
                            <a:latin typeface="Cambria Math" panose="02040503050406030204" pitchFamily="18" charset="0"/>
                            <a:ea typeface="微软雅黑" panose="020B0503020204020204" pitchFamily="34" charset="-122"/>
                          </a:rPr>
                        </m:ctrlPr>
                      </m:sSubPr>
                      <m:e>
                        <m:r>
                          <m:rPr>
                            <m:sty m:val="p"/>
                          </m:rPr>
                          <a:rPr lang="en-US" altLang="zh-CN" dirty="0">
                            <a:latin typeface="Cambria Math" panose="02040503050406030204" pitchFamily="18" charset="0"/>
                            <a:ea typeface="微软雅黑" panose="020B0503020204020204" pitchFamily="34" charset="-122"/>
                          </a:rPr>
                          <m:t>Δ</m:t>
                        </m:r>
                      </m:e>
                      <m:sub>
                        <m:r>
                          <a:rPr lang="en-US" altLang="zh-CN" i="1" dirty="0">
                            <a:latin typeface="Cambria Math" panose="02040503050406030204" pitchFamily="18" charset="0"/>
                            <a:ea typeface="微软雅黑" panose="020B0503020204020204" pitchFamily="34" charset="-122"/>
                          </a:rPr>
                          <m:t>𝑆𝑂</m:t>
                        </m:r>
                      </m:sub>
                    </m:sSub>
                  </m:oMath>
                </a14:m>
                <a:r>
                  <a:rPr lang="en-US" altLang="zh-CN" dirty="0">
                    <a:latin typeface="Arial" panose="020B0604020202020204" pitchFamily="34" charset="0"/>
                    <a:ea typeface="微软雅黑" panose="020B0503020204020204" pitchFamily="34" charset="-122"/>
                  </a:rPr>
                  <a:t> value is considerably smaller than the predicted one. </a:t>
                </a:r>
                <a:endParaRPr lang="zh-CN" altLang="en-US" dirty="0">
                  <a:latin typeface="Arial" panose="020B0604020202020204" pitchFamily="34" charset="0"/>
                  <a:ea typeface="微软雅黑" panose="020B0503020204020204" pitchFamily="34" charset="-122"/>
                </a:endParaRPr>
              </a:p>
            </p:txBody>
          </p:sp>
        </mc:Choice>
        <mc:Fallback xmlns="">
          <p:sp>
            <p:nvSpPr>
              <p:cNvPr id="5" name="文本框 4">
                <a:extLst>
                  <a:ext uri="{FF2B5EF4-FFF2-40B4-BE49-F238E27FC236}">
                    <a16:creationId xmlns:a16="http://schemas.microsoft.com/office/drawing/2014/main" id="{87DDF6D8-9495-4173-90A8-51D5E5010FEF}"/>
                  </a:ext>
                </a:extLst>
              </p:cNvPr>
              <p:cNvSpPr txBox="1">
                <a:spLocks noRot="1" noChangeAspect="1" noMove="1" noResize="1" noEditPoints="1" noAdjustHandles="1" noChangeArrowheads="1" noChangeShapeType="1" noTextEdit="1"/>
              </p:cNvSpPr>
              <p:nvPr/>
            </p:nvSpPr>
            <p:spPr>
              <a:xfrm>
                <a:off x="5109942" y="2573472"/>
                <a:ext cx="6094990" cy="2031325"/>
              </a:xfrm>
              <a:prstGeom prst="rect">
                <a:avLst/>
              </a:prstGeom>
              <a:blipFill>
                <a:blip r:embed="rId4"/>
                <a:stretch>
                  <a:fillRect l="-800" t="-1502" b="-39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0239DD7-97B6-4F57-8D41-5417078DF51D}"/>
                  </a:ext>
                </a:extLst>
              </p:cNvPr>
              <p:cNvSpPr txBox="1"/>
              <p:nvPr/>
            </p:nvSpPr>
            <p:spPr>
              <a:xfrm>
                <a:off x="817505" y="521198"/>
                <a:ext cx="8483941" cy="461665"/>
              </a:xfrm>
              <a:prstGeom prst="rect">
                <a:avLst/>
              </a:prstGeom>
              <a:noFill/>
            </p:spPr>
            <p:txBody>
              <a:bodyPr wrap="square">
                <a:spAutoFit/>
              </a:bodyPr>
              <a:lstStyle/>
              <a:p>
                <a:r>
                  <a:rPr lang="en-US" altLang="zh-CN" sz="2400" dirty="0">
                    <a:latin typeface="+mj-lt"/>
                    <a:ea typeface="微软雅黑" panose="020B0503020204020204" pitchFamily="34" charset="-122"/>
                  </a:rPr>
                  <a:t>Macro-PL : 532nm excite, T=13K,</a:t>
                </a:r>
                <a:r>
                  <a:rPr lang="zh-CN" altLang="en-US" sz="2400" dirty="0">
                    <a:latin typeface="+mj-lt"/>
                    <a:ea typeface="微软雅黑" panose="020B0503020204020204" pitchFamily="34" charset="-122"/>
                  </a:rPr>
                  <a:t> </a:t>
                </a:r>
                <a14:m>
                  <m:oMath xmlns:m="http://schemas.openxmlformats.org/officeDocument/2006/math">
                    <m:sSub>
                      <m:sSubPr>
                        <m:ctrlPr>
                          <a:rPr lang="en-US" altLang="zh-CN" sz="2400" i="1" smtClean="0">
                            <a:latin typeface="Cambria Math" panose="02040503050406030204" pitchFamily="18" charset="0"/>
                          </a:rPr>
                        </m:ctrlPr>
                      </m:sSubPr>
                      <m:e>
                        <m:r>
                          <a:rPr lang="zh-CN" altLang="en-US" sz="2400" i="1" smtClean="0">
                            <a:latin typeface="Cambria Math" panose="02040503050406030204" pitchFamily="18" charset="0"/>
                          </a:rPr>
                          <m:t>𝜎</m:t>
                        </m:r>
                      </m:e>
                      <m:sub>
                        <m:r>
                          <a:rPr lang="en-US" altLang="zh-CN" sz="2400" b="0" i="1" smtClean="0">
                            <a:latin typeface="Cambria Math" panose="02040503050406030204" pitchFamily="18" charset="0"/>
                          </a:rPr>
                          <m:t>−</m:t>
                        </m:r>
                      </m:sub>
                    </m:sSub>
                    <m:r>
                      <a:rPr lang="en-US" altLang="zh-CN" sz="2400" b="0" i="0" smtClean="0">
                        <a:latin typeface="Cambria Math" panose="02040503050406030204" pitchFamily="18" charset="0"/>
                      </a:rPr>
                      <m:t> </m:t>
                    </m:r>
                  </m:oMath>
                </a14:m>
                <a:r>
                  <a:rPr lang="en-US" altLang="zh-CN" sz="2400" dirty="0">
                    <a:latin typeface="+mj-lt"/>
                    <a:ea typeface="微软雅黑" panose="020B0503020204020204" pitchFamily="34" charset="-122"/>
                  </a:rPr>
                  <a:t>excitation, spot </a:t>
                </a:r>
                <a:r>
                  <a:rPr lang="el-GR" altLang="zh-CN" sz="2400" dirty="0">
                    <a:latin typeface="+mj-lt"/>
                    <a:ea typeface="微软雅黑" panose="020B0503020204020204" pitchFamily="34" charset="-122"/>
                  </a:rPr>
                  <a:t>400 μ</a:t>
                </a:r>
                <a:r>
                  <a:rPr lang="en-US" altLang="zh-CN" sz="2400" dirty="0">
                    <a:latin typeface="+mj-lt"/>
                    <a:ea typeface="微软雅黑" panose="020B0503020204020204" pitchFamily="34" charset="-122"/>
                  </a:rPr>
                  <a:t>m </a:t>
                </a:r>
              </a:p>
            </p:txBody>
          </p:sp>
        </mc:Choice>
        <mc:Fallback xmlns="">
          <p:sp>
            <p:nvSpPr>
              <p:cNvPr id="7" name="文本框 6">
                <a:extLst>
                  <a:ext uri="{FF2B5EF4-FFF2-40B4-BE49-F238E27FC236}">
                    <a16:creationId xmlns:a16="http://schemas.microsoft.com/office/drawing/2014/main" id="{F0239DD7-97B6-4F57-8D41-5417078DF51D}"/>
                  </a:ext>
                </a:extLst>
              </p:cNvPr>
              <p:cNvSpPr txBox="1">
                <a:spLocks noRot="1" noChangeAspect="1" noMove="1" noResize="1" noEditPoints="1" noAdjustHandles="1" noChangeArrowheads="1" noChangeShapeType="1" noTextEdit="1"/>
              </p:cNvSpPr>
              <p:nvPr/>
            </p:nvSpPr>
            <p:spPr>
              <a:xfrm>
                <a:off x="817505" y="521198"/>
                <a:ext cx="8483941" cy="461665"/>
              </a:xfrm>
              <a:prstGeom prst="rect">
                <a:avLst/>
              </a:prstGeom>
              <a:blipFill>
                <a:blip r:embed="rId5"/>
                <a:stretch>
                  <a:fillRect l="-1078" t="-9211" r="-431" b="-3026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67028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ABF97D1-899E-4273-83E2-ACE87A276403}"/>
              </a:ext>
            </a:extLst>
          </p:cNvPr>
          <p:cNvPicPr>
            <a:picLocks noChangeAspect="1"/>
          </p:cNvPicPr>
          <p:nvPr/>
        </p:nvPicPr>
        <p:blipFill>
          <a:blip r:embed="rId2"/>
          <a:stretch>
            <a:fillRect/>
          </a:stretch>
        </p:blipFill>
        <p:spPr>
          <a:xfrm>
            <a:off x="720620" y="1138458"/>
            <a:ext cx="3679831" cy="5462177"/>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F1E39E8C-DDAF-474C-AF7C-E4AF32C32A89}"/>
                  </a:ext>
                </a:extLst>
              </p:cNvPr>
              <p:cNvSpPr txBox="1"/>
              <p:nvPr/>
            </p:nvSpPr>
            <p:spPr>
              <a:xfrm>
                <a:off x="4976211" y="1788125"/>
                <a:ext cx="6738402" cy="1200329"/>
              </a:xfrm>
              <a:prstGeom prst="rect">
                <a:avLst/>
              </a:prstGeom>
              <a:noFill/>
            </p:spPr>
            <p:txBody>
              <a:bodyPr wrap="square">
                <a:spAutoFit/>
              </a:bodyPr>
              <a:lstStyle/>
              <a:p>
                <a:r>
                  <a:rPr lang="en-US" altLang="zh-CN" sz="1800" b="0" i="0" dirty="0">
                    <a:solidFill>
                      <a:srgbClr val="242021"/>
                    </a:solidFill>
                    <a:effectLst/>
                    <a:latin typeface="Arial" panose="020B0604020202020204" pitchFamily="34" charset="0"/>
                    <a:ea typeface="微软雅黑" panose="020B0503020204020204" pitchFamily="34" charset="-122"/>
                  </a:rPr>
                  <a:t>The increase of </a:t>
                </a:r>
                <a14:m>
                  <m:oMath xmlns:m="http://schemas.openxmlformats.org/officeDocument/2006/math">
                    <m:sSub>
                      <m:sSubPr>
                        <m:ctrlPr>
                          <a:rPr lang="en-US" altLang="zh-CN" sz="1800" b="0" i="1" dirty="0" smtClean="0">
                            <a:solidFill>
                              <a:srgbClr val="242021"/>
                            </a:solidFill>
                            <a:effectLst/>
                            <a:latin typeface="Cambria Math" panose="02040503050406030204" pitchFamily="18" charset="0"/>
                            <a:ea typeface="微软雅黑" panose="020B0503020204020204" pitchFamily="34" charset="-122"/>
                          </a:rPr>
                        </m:ctrlPr>
                      </m:sSubPr>
                      <m:e>
                        <m:r>
                          <m:rPr>
                            <m:sty m:val="p"/>
                          </m:rPr>
                          <a:rPr lang="en-US" altLang="zh-CN" sz="1800" b="0" i="0" dirty="0" smtClean="0">
                            <a:solidFill>
                              <a:srgbClr val="242021"/>
                            </a:solidFill>
                            <a:effectLst/>
                            <a:latin typeface="Cambria Math" panose="02040503050406030204" pitchFamily="18" charset="0"/>
                            <a:ea typeface="微软雅黑" panose="020B0503020204020204" pitchFamily="34" charset="-122"/>
                          </a:rPr>
                          <m:t>T</m:t>
                        </m:r>
                      </m:e>
                      <m:sub>
                        <m:r>
                          <a:rPr lang="en-US" altLang="zh-CN" sz="1800" b="0" i="0" dirty="0" smtClean="0">
                            <a:solidFill>
                              <a:srgbClr val="242021"/>
                            </a:solidFill>
                            <a:effectLst/>
                            <a:latin typeface="Cambria Math" panose="02040503050406030204" pitchFamily="18" charset="0"/>
                            <a:ea typeface="微软雅黑" panose="020B0503020204020204" pitchFamily="34" charset="-122"/>
                          </a:rPr>
                          <m:t>2</m:t>
                        </m:r>
                      </m:sub>
                    </m:sSub>
                  </m:oMath>
                </a14:m>
                <a:r>
                  <a:rPr lang="en-US" altLang="zh-CN" sz="1800" b="0" i="0" dirty="0">
                    <a:solidFill>
                      <a:srgbClr val="242021"/>
                    </a:solidFill>
                    <a:effectLst/>
                    <a:latin typeface="Arial" panose="020B0604020202020204" pitchFamily="34" charset="0"/>
                    <a:ea typeface="微软雅黑" panose="020B0503020204020204" pitchFamily="34" charset="-122"/>
                  </a:rPr>
                  <a:t> emission with time to an enhanced probability that electrons occupy the upper conduction sub band states due to high electron doping induced by laser irradiation.</a:t>
                </a:r>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mc:Choice>
        <mc:Fallback xmlns="">
          <p:sp>
            <p:nvSpPr>
              <p:cNvPr id="3" name="文本框 2">
                <a:extLst>
                  <a:ext uri="{FF2B5EF4-FFF2-40B4-BE49-F238E27FC236}">
                    <a16:creationId xmlns:a16="http://schemas.microsoft.com/office/drawing/2014/main" id="{F1E39E8C-DDAF-474C-AF7C-E4AF32C32A89}"/>
                  </a:ext>
                </a:extLst>
              </p:cNvPr>
              <p:cNvSpPr txBox="1">
                <a:spLocks noRot="1" noChangeAspect="1" noMove="1" noResize="1" noEditPoints="1" noAdjustHandles="1" noChangeArrowheads="1" noChangeShapeType="1" noTextEdit="1"/>
              </p:cNvSpPr>
              <p:nvPr/>
            </p:nvSpPr>
            <p:spPr>
              <a:xfrm>
                <a:off x="4976211" y="1788125"/>
                <a:ext cx="6738402" cy="1200329"/>
              </a:xfrm>
              <a:prstGeom prst="rect">
                <a:avLst/>
              </a:prstGeom>
              <a:blipFill>
                <a:blip r:embed="rId3"/>
                <a:stretch>
                  <a:fillRect l="-723" t="-2538" r="-126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0A6AA81D-DF20-4B7F-B0F1-A744DEFD112B}"/>
                  </a:ext>
                </a:extLst>
              </p:cNvPr>
              <p:cNvSpPr txBox="1"/>
              <p:nvPr/>
            </p:nvSpPr>
            <p:spPr>
              <a:xfrm>
                <a:off x="5064018" y="3869546"/>
                <a:ext cx="6562789" cy="2585323"/>
              </a:xfrm>
              <a:prstGeom prst="rect">
                <a:avLst/>
              </a:prstGeom>
              <a:noFill/>
            </p:spPr>
            <p:txBody>
              <a:bodyPr wrap="square">
                <a:spAutoFit/>
              </a:bodyPr>
              <a:lstStyle/>
              <a:p>
                <a14:m>
                  <m:oMath xmlns:m="http://schemas.openxmlformats.org/officeDocument/2006/math">
                    <m:sSub>
                      <m:sSubPr>
                        <m:ctrlPr>
                          <a:rPr lang="en-US" altLang="zh-CN" i="1" dirty="0">
                            <a:solidFill>
                              <a:srgbClr val="242021"/>
                            </a:solidFill>
                            <a:latin typeface="Cambria Math" panose="02040503050406030204" pitchFamily="18" charset="0"/>
                            <a:ea typeface="微软雅黑" panose="020B0503020204020204" pitchFamily="34" charset="-122"/>
                          </a:rPr>
                        </m:ctrlPr>
                      </m:sSubPr>
                      <m:e>
                        <m:r>
                          <m:rPr>
                            <m:sty m:val="p"/>
                          </m:rPr>
                          <a:rPr lang="en-US" altLang="zh-CN" dirty="0">
                            <a:solidFill>
                              <a:srgbClr val="242021"/>
                            </a:solidFill>
                            <a:latin typeface="Cambria Math" panose="02040503050406030204" pitchFamily="18" charset="0"/>
                            <a:ea typeface="微软雅黑" panose="020B0503020204020204" pitchFamily="34" charset="-122"/>
                          </a:rPr>
                          <m:t>T</m:t>
                        </m:r>
                      </m:e>
                      <m:sub>
                        <m:r>
                          <a:rPr lang="en-US" altLang="zh-CN" dirty="0">
                            <a:solidFill>
                              <a:srgbClr val="242021"/>
                            </a:solidFill>
                            <a:latin typeface="Cambria Math" panose="02040503050406030204" pitchFamily="18" charset="0"/>
                            <a:ea typeface="微软雅黑" panose="020B0503020204020204" pitchFamily="34" charset="-122"/>
                          </a:rPr>
                          <m:t>1</m:t>
                        </m:r>
                      </m:sub>
                    </m:sSub>
                  </m:oMath>
                </a14:m>
                <a:r>
                  <a:rPr lang="en-US" altLang="zh-CN" dirty="0">
                    <a:solidFill>
                      <a:srgbClr val="242021"/>
                    </a:solidFill>
                    <a:latin typeface="Arial" panose="020B0604020202020204" pitchFamily="34" charset="0"/>
                    <a:ea typeface="微软雅黑" panose="020B0503020204020204" pitchFamily="34" charset="-122"/>
                  </a:rPr>
                  <a:t> and </a:t>
                </a:r>
                <a14:m>
                  <m:oMath xmlns:m="http://schemas.openxmlformats.org/officeDocument/2006/math">
                    <m:sSub>
                      <m:sSubPr>
                        <m:ctrlPr>
                          <a:rPr lang="en-US" altLang="zh-CN" i="1" dirty="0">
                            <a:solidFill>
                              <a:srgbClr val="242021"/>
                            </a:solidFill>
                            <a:latin typeface="Cambria Math" panose="02040503050406030204" pitchFamily="18" charset="0"/>
                            <a:ea typeface="微软雅黑" panose="020B0503020204020204" pitchFamily="34" charset="-122"/>
                          </a:rPr>
                        </m:ctrlPr>
                      </m:sSubPr>
                      <m:e>
                        <m:r>
                          <m:rPr>
                            <m:sty m:val="p"/>
                          </m:rPr>
                          <a:rPr lang="en-US" altLang="zh-CN" dirty="0">
                            <a:solidFill>
                              <a:srgbClr val="242021"/>
                            </a:solidFill>
                            <a:latin typeface="Cambria Math" panose="02040503050406030204" pitchFamily="18" charset="0"/>
                            <a:ea typeface="微软雅黑" panose="020B0503020204020204" pitchFamily="34" charset="-122"/>
                          </a:rPr>
                          <m:t>T</m:t>
                        </m:r>
                      </m:e>
                      <m:sub>
                        <m:r>
                          <a:rPr lang="en-US" altLang="zh-CN" dirty="0">
                            <a:solidFill>
                              <a:srgbClr val="242021"/>
                            </a:solidFill>
                            <a:latin typeface="Cambria Math" panose="02040503050406030204" pitchFamily="18" charset="0"/>
                            <a:ea typeface="微软雅黑" panose="020B0503020204020204" pitchFamily="34" charset="-122"/>
                          </a:rPr>
                          <m:t>2</m:t>
                        </m:r>
                      </m:sub>
                    </m:sSub>
                    <m:r>
                      <a:rPr lang="en-US" altLang="zh-CN" dirty="0">
                        <a:solidFill>
                          <a:srgbClr val="242021"/>
                        </a:solidFill>
                        <a:latin typeface="Cambria Math" panose="02040503050406030204" pitchFamily="18" charset="0"/>
                        <a:ea typeface="微软雅黑" panose="020B0503020204020204" pitchFamily="34" charset="-122"/>
                      </a:rPr>
                      <m:t> </m:t>
                    </m:r>
                  </m:oMath>
                </a14:m>
                <a:r>
                  <a:rPr lang="en-US" altLang="zh-CN" dirty="0">
                    <a:solidFill>
                      <a:srgbClr val="242021"/>
                    </a:solidFill>
                    <a:latin typeface="Arial" panose="020B0604020202020204" pitchFamily="34" charset="0"/>
                    <a:ea typeface="微软雅黑" panose="020B0503020204020204" pitchFamily="34" charset="-122"/>
                  </a:rPr>
                  <a:t>emissions increase at very similar rates when electrons are added to the system. This behavior further corroborates our attribution of </a:t>
                </a:r>
                <a14:m>
                  <m:oMath xmlns:m="http://schemas.openxmlformats.org/officeDocument/2006/math">
                    <m:sSub>
                      <m:sSubPr>
                        <m:ctrlPr>
                          <a:rPr lang="en-US" altLang="zh-CN" i="1" dirty="0">
                            <a:solidFill>
                              <a:srgbClr val="242021"/>
                            </a:solidFill>
                            <a:latin typeface="Cambria Math" panose="02040503050406030204" pitchFamily="18" charset="0"/>
                            <a:ea typeface="微软雅黑" panose="020B0503020204020204" pitchFamily="34" charset="-122"/>
                          </a:rPr>
                        </m:ctrlPr>
                      </m:sSubPr>
                      <m:e>
                        <m:r>
                          <m:rPr>
                            <m:sty m:val="p"/>
                          </m:rPr>
                          <a:rPr lang="en-US" altLang="zh-CN" dirty="0">
                            <a:solidFill>
                              <a:srgbClr val="242021"/>
                            </a:solidFill>
                            <a:latin typeface="Cambria Math" panose="02040503050406030204" pitchFamily="18" charset="0"/>
                            <a:ea typeface="微软雅黑" panose="020B0503020204020204" pitchFamily="34" charset="-122"/>
                          </a:rPr>
                          <m:t>T</m:t>
                        </m:r>
                      </m:e>
                      <m:sub>
                        <m:r>
                          <a:rPr lang="en-US" altLang="zh-CN" dirty="0">
                            <a:solidFill>
                              <a:srgbClr val="242021"/>
                            </a:solidFill>
                            <a:latin typeface="Cambria Math" panose="02040503050406030204" pitchFamily="18" charset="0"/>
                            <a:ea typeface="微软雅黑" panose="020B0503020204020204" pitchFamily="34" charset="-122"/>
                          </a:rPr>
                          <m:t>2</m:t>
                        </m:r>
                      </m:sub>
                    </m:sSub>
                  </m:oMath>
                </a14:m>
                <a:r>
                  <a:rPr lang="en-US" altLang="zh-CN" dirty="0">
                    <a:solidFill>
                      <a:srgbClr val="242021"/>
                    </a:solidFill>
                    <a:latin typeface="Arial" panose="020B0604020202020204" pitchFamily="34" charset="0"/>
                    <a:ea typeface="微软雅黑" panose="020B0503020204020204" pitchFamily="34" charset="-122"/>
                  </a:rPr>
                  <a:t> to a </a:t>
                </a:r>
                <a:r>
                  <a:rPr lang="en-US" altLang="zh-CN" dirty="0" err="1">
                    <a:solidFill>
                      <a:srgbClr val="242021"/>
                    </a:solidFill>
                    <a:latin typeface="Arial" panose="020B0604020202020204" pitchFamily="34" charset="0"/>
                    <a:ea typeface="微软雅黑" panose="020B0503020204020204" pitchFamily="34" charset="-122"/>
                  </a:rPr>
                  <a:t>trion</a:t>
                </a:r>
                <a:r>
                  <a:rPr lang="en-US" altLang="zh-CN" dirty="0">
                    <a:solidFill>
                      <a:srgbClr val="242021"/>
                    </a:solidFill>
                    <a:latin typeface="Arial" panose="020B0604020202020204" pitchFamily="34" charset="0"/>
                    <a:ea typeface="微软雅黑" panose="020B0503020204020204" pitchFamily="34" charset="-122"/>
                  </a:rPr>
                  <a:t> state rather than a XX one. </a:t>
                </a:r>
              </a:p>
              <a:p>
                <a:r>
                  <a:rPr lang="en-US" altLang="zh-CN" dirty="0">
                    <a:solidFill>
                      <a:srgbClr val="242021"/>
                    </a:solidFill>
                    <a:latin typeface="Arial" panose="020B0604020202020204" pitchFamily="34" charset="0"/>
                    <a:ea typeface="微软雅黑" panose="020B0503020204020204" pitchFamily="34" charset="-122"/>
                  </a:rPr>
                  <a:t>As also seen in (b), X emission is more independent of the changes in LS. The absolute </a:t>
                </a:r>
                <a:r>
                  <a:rPr lang="en-US" altLang="zh-CN" sz="1800" b="0" i="0" dirty="0">
                    <a:solidFill>
                      <a:srgbClr val="242021"/>
                    </a:solidFill>
                    <a:effectLst/>
                    <a:latin typeface="Arial" panose="020B0604020202020204" pitchFamily="34" charset="0"/>
                    <a:ea typeface="微软雅黑" panose="020B0503020204020204" pitchFamily="34" charset="-122"/>
                  </a:rPr>
                  <a:t>decrease in X intensity is attributed to the formation of charged complexes as the system is further doped with increase of time.</a:t>
                </a:r>
                <a:r>
                  <a:rPr lang="en-US" altLang="zh-CN" dirty="0">
                    <a:latin typeface="Arial" panose="020B0604020202020204" pitchFamily="34" charset="0"/>
                    <a:ea typeface="微软雅黑" panose="020B0503020204020204" pitchFamily="34" charset="-122"/>
                  </a:rPr>
                  <a:t> </a:t>
                </a:r>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mc:Choice>
        <mc:Fallback xmlns="">
          <p:sp>
            <p:nvSpPr>
              <p:cNvPr id="4" name="文本框 3">
                <a:extLst>
                  <a:ext uri="{FF2B5EF4-FFF2-40B4-BE49-F238E27FC236}">
                    <a16:creationId xmlns:a16="http://schemas.microsoft.com/office/drawing/2014/main" id="{0A6AA81D-DF20-4B7F-B0F1-A744DEFD112B}"/>
                  </a:ext>
                </a:extLst>
              </p:cNvPr>
              <p:cNvSpPr txBox="1">
                <a:spLocks noRot="1" noChangeAspect="1" noMove="1" noResize="1" noEditPoints="1" noAdjustHandles="1" noChangeArrowheads="1" noChangeShapeType="1" noTextEdit="1"/>
              </p:cNvSpPr>
              <p:nvPr/>
            </p:nvSpPr>
            <p:spPr>
              <a:xfrm>
                <a:off x="5064018" y="3869546"/>
                <a:ext cx="6562789" cy="2585323"/>
              </a:xfrm>
              <a:prstGeom prst="rect">
                <a:avLst/>
              </a:prstGeom>
              <a:blipFill>
                <a:blip r:embed="rId4"/>
                <a:stretch>
                  <a:fillRect l="-836" t="-1415" r="-1487"/>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233D0BE9-6A43-4C43-B8E4-E8194DAAC941}"/>
              </a:ext>
            </a:extLst>
          </p:cNvPr>
          <p:cNvSpPr txBox="1"/>
          <p:nvPr/>
        </p:nvSpPr>
        <p:spPr>
          <a:xfrm>
            <a:off x="720620" y="555436"/>
            <a:ext cx="2149748" cy="461665"/>
          </a:xfrm>
          <a:prstGeom prst="rect">
            <a:avLst/>
          </a:prstGeom>
          <a:noFill/>
        </p:spPr>
        <p:txBody>
          <a:bodyPr wrap="square">
            <a:spAutoFit/>
          </a:bodyPr>
          <a:lstStyle/>
          <a:p>
            <a:r>
              <a:rPr lang="en-US" altLang="zh-CN" sz="2400" b="0" i="0" dirty="0">
                <a:solidFill>
                  <a:srgbClr val="242021"/>
                </a:solidFill>
                <a:effectLst/>
                <a:latin typeface="+mj-lt"/>
              </a:rPr>
              <a:t>PL with time</a:t>
            </a:r>
            <a:r>
              <a:rPr lang="en-US" altLang="zh-CN" sz="2400" dirty="0">
                <a:latin typeface="+mj-lt"/>
              </a:rPr>
              <a:t> </a:t>
            </a:r>
            <a:endParaRPr lang="zh-CN" altLang="en-US" sz="2400" dirty="0">
              <a:latin typeface="+mj-lt"/>
            </a:endParaRPr>
          </a:p>
        </p:txBody>
      </p:sp>
    </p:spTree>
    <p:extLst>
      <p:ext uri="{BB962C8B-B14F-4D97-AF65-F5344CB8AC3E}">
        <p14:creationId xmlns:p14="http://schemas.microsoft.com/office/powerpoint/2010/main" val="422612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2D53A85-6914-493C-9966-99507B53466C}"/>
              </a:ext>
            </a:extLst>
          </p:cNvPr>
          <p:cNvPicPr>
            <a:picLocks noChangeAspect="1"/>
          </p:cNvPicPr>
          <p:nvPr/>
        </p:nvPicPr>
        <p:blipFill>
          <a:blip r:embed="rId3"/>
          <a:stretch>
            <a:fillRect/>
          </a:stretch>
        </p:blipFill>
        <p:spPr>
          <a:xfrm>
            <a:off x="320950" y="1047623"/>
            <a:ext cx="5326378" cy="5716514"/>
          </a:xfrm>
          <a:prstGeom prst="rect">
            <a:avLst/>
          </a:prstGeom>
        </p:spPr>
      </p:pic>
      <p:sp>
        <p:nvSpPr>
          <p:cNvPr id="3" name="文本框 2">
            <a:extLst>
              <a:ext uri="{FF2B5EF4-FFF2-40B4-BE49-F238E27FC236}">
                <a16:creationId xmlns:a16="http://schemas.microsoft.com/office/drawing/2014/main" id="{07523638-1C20-40DC-A6CD-517CE959DC57}"/>
              </a:ext>
            </a:extLst>
          </p:cNvPr>
          <p:cNvSpPr txBox="1"/>
          <p:nvPr/>
        </p:nvSpPr>
        <p:spPr>
          <a:xfrm>
            <a:off x="5768795" y="1707686"/>
            <a:ext cx="6094990" cy="4801314"/>
          </a:xfrm>
          <a:prstGeom prst="rect">
            <a:avLst/>
          </a:prstGeom>
          <a:noFill/>
        </p:spPr>
        <p:txBody>
          <a:bodyPr wrap="square">
            <a:spAutoFit/>
          </a:bodyPr>
          <a:lstStyle/>
          <a:p>
            <a:r>
              <a:rPr lang="en-US" altLang="zh-CN" dirty="0">
                <a:solidFill>
                  <a:srgbClr val="242021"/>
                </a:solidFill>
                <a:latin typeface="Arial" panose="020B0604020202020204" pitchFamily="34" charset="0"/>
                <a:ea typeface="微软雅黑" panose="020B0503020204020204" pitchFamily="34" charset="-122"/>
              </a:rPr>
              <a:t>1.  </a:t>
            </a:r>
            <a:r>
              <a:rPr lang="en-US" altLang="zh-CN" sz="1800" b="0" i="0" dirty="0">
                <a:solidFill>
                  <a:srgbClr val="242021"/>
                </a:solidFill>
                <a:effectLst/>
                <a:latin typeface="Arial" panose="020B0604020202020204" pitchFamily="34" charset="0"/>
                <a:ea typeface="微软雅黑" panose="020B0503020204020204" pitchFamily="34" charset="-122"/>
              </a:rPr>
              <a:t>sample is subjected to a laser, </a:t>
            </a:r>
            <a:r>
              <a:rPr lang="en-US" altLang="zh-CN" dirty="0">
                <a:solidFill>
                  <a:srgbClr val="242021"/>
                </a:solidFill>
                <a:latin typeface="Arial" panose="020B0604020202020204" pitchFamily="34" charset="0"/>
                <a:ea typeface="微软雅黑" panose="020B0503020204020204" pitchFamily="34" charset="-122"/>
              </a:rPr>
              <a:t>then </a:t>
            </a:r>
            <a:r>
              <a:rPr lang="en-US" altLang="zh-CN" sz="1800" b="0" i="0" dirty="0">
                <a:solidFill>
                  <a:srgbClr val="242021"/>
                </a:solidFill>
                <a:effectLst/>
                <a:latin typeface="Arial" panose="020B0604020202020204" pitchFamily="34" charset="0"/>
                <a:ea typeface="微软雅黑" panose="020B0503020204020204" pitchFamily="34" charset="-122"/>
              </a:rPr>
              <a:t>the PL emission is tracked for 20 minutes. </a:t>
            </a:r>
          </a:p>
          <a:p>
            <a:r>
              <a:rPr lang="en-US" altLang="zh-CN" dirty="0">
                <a:solidFill>
                  <a:srgbClr val="242021"/>
                </a:solidFill>
                <a:latin typeface="Arial" panose="020B0604020202020204" pitchFamily="34" charset="0"/>
                <a:ea typeface="微软雅黑" panose="020B0503020204020204" pitchFamily="34" charset="-122"/>
              </a:rPr>
              <a:t>2.  </a:t>
            </a:r>
            <a:r>
              <a:rPr lang="en-US" altLang="zh-CN" sz="1800" b="0" i="0" dirty="0">
                <a:solidFill>
                  <a:srgbClr val="242021"/>
                </a:solidFill>
                <a:effectLst/>
                <a:latin typeface="Arial" panose="020B0604020202020204" pitchFamily="34" charset="0"/>
                <a:ea typeface="微软雅黑" panose="020B0503020204020204" pitchFamily="34" charset="-122"/>
              </a:rPr>
              <a:t>power </a:t>
            </a:r>
            <a:r>
              <a:rPr lang="en-US" altLang="zh-CN" dirty="0">
                <a:solidFill>
                  <a:srgbClr val="242021"/>
                </a:solidFill>
                <a:latin typeface="Arial" panose="020B0604020202020204" pitchFamily="34" charset="0"/>
                <a:ea typeface="微软雅黑" panose="020B0503020204020204" pitchFamily="34" charset="-122"/>
              </a:rPr>
              <a:t>increased</a:t>
            </a:r>
            <a:r>
              <a:rPr lang="en-US" altLang="zh-CN" sz="800" b="0" i="0" dirty="0">
                <a:solidFill>
                  <a:srgbClr val="242021"/>
                </a:solidFill>
                <a:effectLst/>
                <a:latin typeface="Arial" panose="020B0604020202020204" pitchFamily="34" charset="0"/>
                <a:ea typeface="微软雅黑" panose="020B0503020204020204" pitchFamily="34" charset="-122"/>
              </a:rPr>
              <a:t> </a:t>
            </a:r>
            <a:r>
              <a:rPr lang="en-US" altLang="zh-CN" sz="1800" b="0" i="0" dirty="0">
                <a:solidFill>
                  <a:srgbClr val="242021"/>
                </a:solidFill>
                <a:effectLst/>
                <a:latin typeface="Arial" panose="020B0604020202020204" pitchFamily="34" charset="0"/>
                <a:ea typeface="微软雅黑" panose="020B0503020204020204" pitchFamily="34" charset="-122"/>
              </a:rPr>
              <a:t>and the measurement is performed once more (for 60 seconds). </a:t>
            </a:r>
          </a:p>
          <a:p>
            <a:r>
              <a:rPr lang="en-US" altLang="zh-CN" dirty="0">
                <a:solidFill>
                  <a:srgbClr val="242021"/>
                </a:solidFill>
                <a:latin typeface="Arial" panose="020B0604020202020204" pitchFamily="34" charset="0"/>
                <a:ea typeface="微软雅黑" panose="020B0503020204020204" pitchFamily="34" charset="-122"/>
              </a:rPr>
              <a:t>3.  </a:t>
            </a:r>
            <a:r>
              <a:rPr lang="en-US" altLang="zh-CN" sz="1800" b="0" i="0" dirty="0">
                <a:solidFill>
                  <a:srgbClr val="242021"/>
                </a:solidFill>
                <a:effectLst/>
                <a:latin typeface="Arial" panose="020B0604020202020204" pitchFamily="34" charset="0"/>
                <a:ea typeface="微软雅黑" panose="020B0503020204020204" pitchFamily="34" charset="-122"/>
              </a:rPr>
              <a:t>laser incidence is maintained on the sample and</a:t>
            </a:r>
            <a:r>
              <a:rPr lang="en-US" altLang="zh-CN" dirty="0">
                <a:solidFill>
                  <a:srgbClr val="242021"/>
                </a:solidFill>
                <a:latin typeface="Arial" panose="020B0604020202020204" pitchFamily="34" charset="0"/>
                <a:ea typeface="微软雅黑" panose="020B0503020204020204" pitchFamily="34" charset="-122"/>
              </a:rPr>
              <a:t> </a:t>
            </a:r>
            <a:r>
              <a:rPr lang="en-US" altLang="zh-CN" sz="1800" b="0" i="0" dirty="0">
                <a:solidFill>
                  <a:srgbClr val="242021"/>
                </a:solidFill>
                <a:effectLst/>
                <a:latin typeface="Arial" panose="020B0604020202020204" pitchFamily="34" charset="0"/>
                <a:ea typeface="微软雅黑" panose="020B0503020204020204" pitchFamily="34" charset="-122"/>
              </a:rPr>
              <a:t>after 10 minutes, measurement is repeated. </a:t>
            </a:r>
          </a:p>
          <a:p>
            <a:r>
              <a:rPr lang="en-US" altLang="zh-CN" dirty="0">
                <a:solidFill>
                  <a:srgbClr val="242021"/>
                </a:solidFill>
                <a:latin typeface="Arial" panose="020B0604020202020204" pitchFamily="34" charset="0"/>
                <a:ea typeface="微软雅黑" panose="020B0503020204020204" pitchFamily="34" charset="-122"/>
              </a:rPr>
              <a:t>4.  </a:t>
            </a:r>
            <a:r>
              <a:rPr lang="en-US" altLang="zh-CN" sz="1800" b="0" i="0" dirty="0">
                <a:solidFill>
                  <a:srgbClr val="242021"/>
                </a:solidFill>
                <a:effectLst/>
                <a:latin typeface="Arial" panose="020B0604020202020204" pitchFamily="34" charset="0"/>
                <a:ea typeface="微软雅黑" panose="020B0503020204020204" pitchFamily="34" charset="-122"/>
              </a:rPr>
              <a:t>power is decreased and the PL is measured once more during 20 minutes. </a:t>
            </a:r>
            <a:endParaRPr lang="en-US" altLang="zh-CN" dirty="0">
              <a:latin typeface="Arial" panose="020B0604020202020204" pitchFamily="34" charset="0"/>
              <a:ea typeface="微软雅黑" panose="020B0503020204020204" pitchFamily="34" charset="-122"/>
            </a:endParaRPr>
          </a:p>
          <a:p>
            <a:endParaRPr lang="en-US" altLang="zh-CN" dirty="0">
              <a:latin typeface="Arial" panose="020B0604020202020204" pitchFamily="34" charset="0"/>
              <a:ea typeface="微软雅黑" panose="020B0503020204020204" pitchFamily="34" charset="-122"/>
            </a:endParaRPr>
          </a:p>
          <a:p>
            <a:endParaRPr lang="en-US" altLang="zh-CN" dirty="0">
              <a:latin typeface="Arial" panose="020B0604020202020204" pitchFamily="34" charset="0"/>
              <a:ea typeface="微软雅黑" panose="020B0503020204020204" pitchFamily="34" charset="-122"/>
            </a:endParaRP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Power up---redshift</a:t>
            </a: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After 10 mins, slight red shift and signal intensity increase</a:t>
            </a: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Power down---no blue shift and intensity bigger than first</a:t>
            </a:r>
          </a:p>
          <a:p>
            <a:endParaRPr lang="en-US" altLang="zh-CN" dirty="0">
              <a:latin typeface="Arial" panose="020B0604020202020204" pitchFamily="34" charset="0"/>
              <a:ea typeface="微软雅黑" panose="020B0503020204020204" pitchFamily="34" charset="-122"/>
            </a:endParaRPr>
          </a:p>
        </p:txBody>
      </p:sp>
      <p:sp>
        <p:nvSpPr>
          <p:cNvPr id="6" name="文本框 5">
            <a:extLst>
              <a:ext uri="{FF2B5EF4-FFF2-40B4-BE49-F238E27FC236}">
                <a16:creationId xmlns:a16="http://schemas.microsoft.com/office/drawing/2014/main" id="{E2EEF046-84F5-45BF-BC7D-E4E23A49163B}"/>
              </a:ext>
            </a:extLst>
          </p:cNvPr>
          <p:cNvSpPr txBox="1"/>
          <p:nvPr/>
        </p:nvSpPr>
        <p:spPr>
          <a:xfrm>
            <a:off x="734295" y="527061"/>
            <a:ext cx="6246636" cy="461665"/>
          </a:xfrm>
          <a:prstGeom prst="rect">
            <a:avLst/>
          </a:prstGeom>
          <a:noFill/>
        </p:spPr>
        <p:txBody>
          <a:bodyPr wrap="square">
            <a:spAutoFit/>
          </a:bodyPr>
          <a:lstStyle/>
          <a:p>
            <a:r>
              <a:rPr lang="en-US" altLang="zh-CN" sz="2400" b="0" i="0" dirty="0">
                <a:solidFill>
                  <a:srgbClr val="242021"/>
                </a:solidFill>
                <a:effectLst/>
                <a:latin typeface="Arial" panose="020B0604020202020204" pitchFamily="34" charset="0"/>
                <a:ea typeface="微软雅黑" panose="020B0503020204020204" pitchFamily="34" charset="-122"/>
              </a:rPr>
              <a:t>μ-PL spot 2 </a:t>
            </a:r>
            <a:r>
              <a:rPr lang="en-US" altLang="zh-CN" sz="2400" b="0" i="0" dirty="0" err="1">
                <a:solidFill>
                  <a:srgbClr val="242021"/>
                </a:solidFill>
                <a:effectLst/>
                <a:latin typeface="Arial" panose="020B0604020202020204" pitchFamily="34" charset="0"/>
                <a:ea typeface="微软雅黑" panose="020B0503020204020204" pitchFamily="34" charset="-122"/>
              </a:rPr>
              <a:t>μm</a:t>
            </a:r>
            <a:r>
              <a:rPr lang="en-US" altLang="zh-CN" sz="2400" b="0" i="0" dirty="0">
                <a:solidFill>
                  <a:srgbClr val="242021"/>
                </a:solidFill>
                <a:effectLst/>
                <a:latin typeface="Arial" panose="020B0604020202020204" pitchFamily="34" charset="0"/>
                <a:ea typeface="微软雅黑" panose="020B0503020204020204" pitchFamily="34" charset="-122"/>
              </a:rPr>
              <a:t>, in vacuum with He cryostat</a:t>
            </a:r>
            <a:endParaRPr lang="zh-CN" altLang="en-US" sz="2400" dirty="0"/>
          </a:p>
        </p:txBody>
      </p:sp>
    </p:spTree>
    <p:extLst>
      <p:ext uri="{BB962C8B-B14F-4D97-AF65-F5344CB8AC3E}">
        <p14:creationId xmlns:p14="http://schemas.microsoft.com/office/powerpoint/2010/main" val="356605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10D6CA-2364-4D35-9049-897190E220F9}"/>
              </a:ext>
            </a:extLst>
          </p:cNvPr>
          <p:cNvPicPr>
            <a:picLocks noChangeAspect="1"/>
          </p:cNvPicPr>
          <p:nvPr/>
        </p:nvPicPr>
        <p:blipFill>
          <a:blip r:embed="rId3"/>
          <a:stretch>
            <a:fillRect/>
          </a:stretch>
        </p:blipFill>
        <p:spPr>
          <a:xfrm>
            <a:off x="819074" y="1047623"/>
            <a:ext cx="3783203" cy="5732476"/>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AF72B197-BD54-4C85-A42E-5378D433494B}"/>
                  </a:ext>
                </a:extLst>
              </p:cNvPr>
              <p:cNvSpPr txBox="1"/>
              <p:nvPr/>
            </p:nvSpPr>
            <p:spPr>
              <a:xfrm>
                <a:off x="4833904" y="1840059"/>
                <a:ext cx="6094990" cy="3970318"/>
              </a:xfrm>
              <a:prstGeom prst="rect">
                <a:avLst/>
              </a:prstGeom>
              <a:noFill/>
            </p:spPr>
            <p:txBody>
              <a:bodyPr wrap="square">
                <a:spAutoFit/>
              </a:bodyPr>
              <a:lstStyle/>
              <a:p>
                <a:r>
                  <a:rPr lang="en-US" altLang="zh-CN" sz="1800" b="0" i="0" dirty="0">
                    <a:solidFill>
                      <a:srgbClr val="242021"/>
                    </a:solidFill>
                    <a:effectLst/>
                    <a:latin typeface="Arial" panose="020B0604020202020204" pitchFamily="34" charset="0"/>
                    <a:ea typeface="微软雅黑" panose="020B0503020204020204" pitchFamily="34" charset="-122"/>
                  </a:rPr>
                  <a:t>(a)Neutral exciton emission is quenched (blue curve), while the spectrum is dominated by </a:t>
                </a:r>
                <a14:m>
                  <m:oMath xmlns:m="http://schemas.openxmlformats.org/officeDocument/2006/math">
                    <m:sSub>
                      <m:sSubPr>
                        <m:ctrlPr>
                          <a:rPr lang="en-US" altLang="zh-CN" i="1" dirty="0">
                            <a:solidFill>
                              <a:srgbClr val="242021"/>
                            </a:solidFill>
                            <a:latin typeface="Cambria Math" panose="02040503050406030204" pitchFamily="18" charset="0"/>
                            <a:ea typeface="微软雅黑" panose="020B0503020204020204" pitchFamily="34" charset="-122"/>
                          </a:rPr>
                        </m:ctrlPr>
                      </m:sSubPr>
                      <m:e>
                        <m:r>
                          <m:rPr>
                            <m:sty m:val="p"/>
                          </m:rPr>
                          <a:rPr lang="en-US" altLang="zh-CN" dirty="0">
                            <a:solidFill>
                              <a:srgbClr val="242021"/>
                            </a:solidFill>
                            <a:latin typeface="Cambria Math" panose="02040503050406030204" pitchFamily="18" charset="0"/>
                            <a:ea typeface="微软雅黑" panose="020B0503020204020204" pitchFamily="34" charset="-122"/>
                          </a:rPr>
                          <m:t>T</m:t>
                        </m:r>
                      </m:e>
                      <m:sub>
                        <m:r>
                          <a:rPr lang="en-US" altLang="zh-CN" dirty="0">
                            <a:solidFill>
                              <a:srgbClr val="242021"/>
                            </a:solidFill>
                            <a:latin typeface="Cambria Math" panose="02040503050406030204" pitchFamily="18" charset="0"/>
                            <a:ea typeface="微软雅黑" panose="020B0503020204020204" pitchFamily="34" charset="-122"/>
                          </a:rPr>
                          <m:t>2</m:t>
                        </m:r>
                      </m:sub>
                    </m:sSub>
                  </m:oMath>
                </a14:m>
                <a:r>
                  <a:rPr lang="en-US" altLang="zh-CN" sz="1800" b="0" i="0" dirty="0">
                    <a:solidFill>
                      <a:srgbClr val="242021"/>
                    </a:solidFill>
                    <a:effectLst/>
                    <a:latin typeface="Arial" panose="020B0604020202020204" pitchFamily="34" charset="0"/>
                    <a:ea typeface="微软雅黑" panose="020B0503020204020204" pitchFamily="34" charset="-122"/>
                  </a:rPr>
                  <a:t> and </a:t>
                </a:r>
                <a14:m>
                  <m:oMath xmlns:m="http://schemas.openxmlformats.org/officeDocument/2006/math">
                    <m:sSub>
                      <m:sSubPr>
                        <m:ctrlPr>
                          <a:rPr lang="en-US" altLang="zh-CN" i="1" dirty="0">
                            <a:solidFill>
                              <a:srgbClr val="242021"/>
                            </a:solidFill>
                            <a:latin typeface="Cambria Math" panose="02040503050406030204" pitchFamily="18" charset="0"/>
                            <a:ea typeface="微软雅黑" panose="020B0503020204020204" pitchFamily="34" charset="-122"/>
                          </a:rPr>
                        </m:ctrlPr>
                      </m:sSubPr>
                      <m:e>
                        <m:r>
                          <m:rPr>
                            <m:sty m:val="p"/>
                          </m:rPr>
                          <a:rPr lang="en-US" altLang="zh-CN" b="0" i="0" dirty="0" smtClean="0">
                            <a:solidFill>
                              <a:srgbClr val="242021"/>
                            </a:solidFill>
                            <a:latin typeface="Cambria Math" panose="02040503050406030204" pitchFamily="18" charset="0"/>
                            <a:ea typeface="微软雅黑" panose="020B0503020204020204" pitchFamily="34" charset="-122"/>
                          </a:rPr>
                          <m:t>X</m:t>
                        </m:r>
                      </m:e>
                      <m:sub>
                        <m:r>
                          <m:rPr>
                            <m:sty m:val="p"/>
                          </m:rPr>
                          <a:rPr lang="en-US" altLang="zh-CN" b="0" i="0" dirty="0" smtClean="0">
                            <a:solidFill>
                              <a:srgbClr val="242021"/>
                            </a:solidFill>
                            <a:latin typeface="Cambria Math" panose="02040503050406030204" pitchFamily="18" charset="0"/>
                            <a:ea typeface="微软雅黑" panose="020B0503020204020204" pitchFamily="34" charset="-122"/>
                          </a:rPr>
                          <m:t>B</m:t>
                        </m:r>
                      </m:sub>
                    </m:sSub>
                  </m:oMath>
                </a14:m>
                <a:r>
                  <a:rPr lang="en-US" altLang="zh-CN" sz="1800" b="0" i="0" dirty="0">
                    <a:solidFill>
                      <a:srgbClr val="242021"/>
                    </a:solidFill>
                    <a:effectLst/>
                    <a:latin typeface="Arial" panose="020B0604020202020204" pitchFamily="34" charset="0"/>
                    <a:ea typeface="微软雅黑" panose="020B0503020204020204" pitchFamily="34" charset="-122"/>
                  </a:rPr>
                  <a:t> emissions after laser doping.</a:t>
                </a:r>
                <a:br>
                  <a:rPr lang="en-US" altLang="zh-CN" dirty="0">
                    <a:solidFill>
                      <a:srgbClr val="242021"/>
                    </a:solidFill>
                    <a:latin typeface="Arial" panose="020B0604020202020204" pitchFamily="34" charset="0"/>
                    <a:ea typeface="微软雅黑" panose="020B0503020204020204" pitchFamily="34" charset="-122"/>
                  </a:rPr>
                </a:br>
                <a:endParaRPr lang="en-US" altLang="zh-CN" dirty="0">
                  <a:solidFill>
                    <a:srgbClr val="242021"/>
                  </a:solidFill>
                  <a:latin typeface="Arial" panose="020B0604020202020204" pitchFamily="34" charset="0"/>
                  <a:ea typeface="微软雅黑" panose="020B0503020204020204" pitchFamily="34" charset="-122"/>
                </a:endParaRPr>
              </a:p>
              <a:p>
                <a:endParaRPr lang="en-US" altLang="zh-CN" dirty="0">
                  <a:solidFill>
                    <a:srgbClr val="242021"/>
                  </a:solidFill>
                  <a:latin typeface="Arial" panose="020B0604020202020204" pitchFamily="34" charset="0"/>
                  <a:ea typeface="微软雅黑" panose="020B0503020204020204" pitchFamily="34" charset="-122"/>
                </a:endParaRPr>
              </a:p>
              <a:p>
                <a:endParaRPr lang="en-US" altLang="zh-CN" dirty="0">
                  <a:solidFill>
                    <a:srgbClr val="242021"/>
                  </a:solidFill>
                  <a:latin typeface="Arial" panose="020B0604020202020204" pitchFamily="34" charset="0"/>
                  <a:ea typeface="微软雅黑" panose="020B0503020204020204" pitchFamily="34" charset="-122"/>
                </a:endParaRPr>
              </a:p>
              <a:p>
                <a:endParaRPr lang="en-US" altLang="zh-CN" dirty="0">
                  <a:solidFill>
                    <a:srgbClr val="242021"/>
                  </a:solidFill>
                  <a:latin typeface="Arial" panose="020B0604020202020204" pitchFamily="34" charset="0"/>
                  <a:ea typeface="微软雅黑" panose="020B0503020204020204" pitchFamily="34" charset="-122"/>
                </a:endParaRP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(b)160K spectrum is broaden and redshift, and after high power laser, the </a:t>
                </a:r>
                <a14:m>
                  <m:oMath xmlns:m="http://schemas.openxmlformats.org/officeDocument/2006/math">
                    <m:sSub>
                      <m:sSubPr>
                        <m:ctrlPr>
                          <a:rPr lang="en-US" altLang="zh-CN" i="1" dirty="0">
                            <a:solidFill>
                              <a:srgbClr val="242021"/>
                            </a:solidFill>
                            <a:latin typeface="Cambria Math" panose="02040503050406030204" pitchFamily="18" charset="0"/>
                            <a:ea typeface="微软雅黑" panose="020B0503020204020204" pitchFamily="34" charset="-122"/>
                          </a:rPr>
                        </m:ctrlPr>
                      </m:sSubPr>
                      <m:e>
                        <m:r>
                          <m:rPr>
                            <m:sty m:val="p"/>
                          </m:rPr>
                          <a:rPr lang="en-US" altLang="zh-CN" dirty="0">
                            <a:solidFill>
                              <a:srgbClr val="242021"/>
                            </a:solidFill>
                            <a:latin typeface="Cambria Math" panose="02040503050406030204" pitchFamily="18" charset="0"/>
                            <a:ea typeface="微软雅黑" panose="020B0503020204020204" pitchFamily="34" charset="-122"/>
                          </a:rPr>
                          <m:t>X</m:t>
                        </m:r>
                      </m:e>
                      <m:sub>
                        <m:r>
                          <m:rPr>
                            <m:sty m:val="p"/>
                          </m:rPr>
                          <a:rPr lang="en-US" altLang="zh-CN" dirty="0">
                            <a:solidFill>
                              <a:srgbClr val="242021"/>
                            </a:solidFill>
                            <a:latin typeface="Cambria Math" panose="02040503050406030204" pitchFamily="18" charset="0"/>
                            <a:ea typeface="微软雅黑" panose="020B0503020204020204" pitchFamily="34" charset="-122"/>
                          </a:rPr>
                          <m:t>B</m:t>
                        </m:r>
                      </m:sub>
                    </m:sSub>
                  </m:oMath>
                </a14:m>
                <a:r>
                  <a:rPr lang="en-US" altLang="zh-CN" dirty="0">
                    <a:solidFill>
                      <a:srgbClr val="242021"/>
                    </a:solidFill>
                    <a:latin typeface="Arial" panose="020B0604020202020204" pitchFamily="34" charset="0"/>
                    <a:ea typeface="微软雅黑" panose="020B0503020204020204" pitchFamily="34" charset="-122"/>
                  </a:rPr>
                  <a:t> </a:t>
                </a:r>
                <a:r>
                  <a:rPr lang="en-US" altLang="zh-CN" dirty="0">
                    <a:latin typeface="Arial" panose="020B0604020202020204" pitchFamily="34" charset="0"/>
                    <a:ea typeface="微软雅黑" panose="020B0503020204020204" pitchFamily="34" charset="-122"/>
                  </a:rPr>
                  <a:t>peak will disappear. </a:t>
                </a: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And after recover to low power, the spectrum will blueshift</a:t>
                </a:r>
              </a:p>
              <a:p>
                <a:r>
                  <a:rPr lang="en-US" altLang="zh-CN" dirty="0">
                    <a:latin typeface="Arial" panose="020B0604020202020204" pitchFamily="34" charset="0"/>
                    <a:ea typeface="微软雅黑" panose="020B0503020204020204" pitchFamily="34" charset="-122"/>
                  </a:rPr>
                  <a:t>(dominated by</a:t>
                </a:r>
                <a:r>
                  <a:rPr lang="en-US" altLang="zh-CN" dirty="0"/>
                  <a:t> a broad emission which superimposes trions </a:t>
                </a:r>
                <a:r>
                  <a:rPr lang="en-US" altLang="zh-CN" dirty="0" err="1">
                    <a:latin typeface="Arial" panose="020B0604020202020204" pitchFamily="34" charset="0"/>
                    <a:ea typeface="微软雅黑" panose="020B0503020204020204" pitchFamily="34" charset="-122"/>
                  </a:rPr>
                  <a:t>trions</a:t>
                </a:r>
                <a:r>
                  <a:rPr lang="en-US" altLang="zh-CN" dirty="0">
                    <a:latin typeface="Arial" panose="020B0604020202020204" pitchFamily="34" charset="0"/>
                    <a:ea typeface="微软雅黑" panose="020B0503020204020204" pitchFamily="34" charset="-122"/>
                  </a:rPr>
                  <a:t> </a:t>
                </a:r>
                <a:r>
                  <a:rPr lang="en-US" altLang="zh-CN" dirty="0"/>
                  <a:t>and </a:t>
                </a:r>
                <a14:m>
                  <m:oMath xmlns:m="http://schemas.openxmlformats.org/officeDocument/2006/math">
                    <m:sSub>
                      <m:sSubPr>
                        <m:ctrlPr>
                          <a:rPr lang="en-US" altLang="zh-CN" i="1" dirty="0">
                            <a:solidFill>
                              <a:srgbClr val="242021"/>
                            </a:solidFill>
                            <a:latin typeface="Cambria Math" panose="02040503050406030204" pitchFamily="18" charset="0"/>
                            <a:ea typeface="微软雅黑" panose="020B0503020204020204" pitchFamily="34" charset="-122"/>
                          </a:rPr>
                        </m:ctrlPr>
                      </m:sSubPr>
                      <m:e>
                        <m:r>
                          <m:rPr>
                            <m:sty m:val="p"/>
                          </m:rPr>
                          <a:rPr lang="en-US" altLang="zh-CN" dirty="0">
                            <a:solidFill>
                              <a:srgbClr val="242021"/>
                            </a:solidFill>
                            <a:latin typeface="Cambria Math" panose="02040503050406030204" pitchFamily="18" charset="0"/>
                            <a:ea typeface="微软雅黑" panose="020B0503020204020204" pitchFamily="34" charset="-122"/>
                          </a:rPr>
                          <m:t>X</m:t>
                        </m:r>
                      </m:e>
                      <m:sub>
                        <m:r>
                          <m:rPr>
                            <m:sty m:val="p"/>
                          </m:rPr>
                          <a:rPr lang="en-US" altLang="zh-CN" dirty="0">
                            <a:solidFill>
                              <a:srgbClr val="242021"/>
                            </a:solidFill>
                            <a:latin typeface="Cambria Math" panose="02040503050406030204" pitchFamily="18" charset="0"/>
                            <a:ea typeface="微软雅黑" panose="020B0503020204020204" pitchFamily="34" charset="-122"/>
                          </a:rPr>
                          <m:t>B</m:t>
                        </m:r>
                      </m:sub>
                    </m:sSub>
                  </m:oMath>
                </a14:m>
                <a:r>
                  <a:rPr lang="en-US" altLang="zh-CN" dirty="0"/>
                  <a:t> emission bands</a:t>
                </a:r>
                <a:r>
                  <a:rPr lang="en-US" altLang="zh-CN" dirty="0">
                    <a:latin typeface="Arial" panose="020B0604020202020204" pitchFamily="34" charset="0"/>
                    <a:ea typeface="微软雅黑" panose="020B0503020204020204" pitchFamily="34" charset="-122"/>
                  </a:rPr>
                  <a:t>).</a:t>
                </a:r>
              </a:p>
            </p:txBody>
          </p:sp>
        </mc:Choice>
        <mc:Fallback xmlns="">
          <p:sp>
            <p:nvSpPr>
              <p:cNvPr id="4" name="文本框 3">
                <a:extLst>
                  <a:ext uri="{FF2B5EF4-FFF2-40B4-BE49-F238E27FC236}">
                    <a16:creationId xmlns:a16="http://schemas.microsoft.com/office/drawing/2014/main" id="{AF72B197-BD54-4C85-A42E-5378D433494B}"/>
                  </a:ext>
                </a:extLst>
              </p:cNvPr>
              <p:cNvSpPr txBox="1">
                <a:spLocks noRot="1" noChangeAspect="1" noMove="1" noResize="1" noEditPoints="1" noAdjustHandles="1" noChangeArrowheads="1" noChangeShapeType="1" noTextEdit="1"/>
              </p:cNvSpPr>
              <p:nvPr/>
            </p:nvSpPr>
            <p:spPr>
              <a:xfrm>
                <a:off x="4833904" y="1840059"/>
                <a:ext cx="6094990" cy="3970318"/>
              </a:xfrm>
              <a:prstGeom prst="rect">
                <a:avLst/>
              </a:prstGeom>
              <a:blipFill>
                <a:blip r:embed="rId4"/>
                <a:stretch>
                  <a:fillRect l="-900" t="-922" b="-1536"/>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90EFCB19-9C26-463F-8E81-887886C778BB}"/>
              </a:ext>
            </a:extLst>
          </p:cNvPr>
          <p:cNvSpPr txBox="1"/>
          <p:nvPr/>
        </p:nvSpPr>
        <p:spPr>
          <a:xfrm>
            <a:off x="722184" y="585958"/>
            <a:ext cx="6094990" cy="461665"/>
          </a:xfrm>
          <a:prstGeom prst="rect">
            <a:avLst/>
          </a:prstGeom>
          <a:noFill/>
        </p:spPr>
        <p:txBody>
          <a:bodyPr wrap="square">
            <a:spAutoFit/>
          </a:bodyPr>
          <a:lstStyle/>
          <a:p>
            <a:r>
              <a:rPr lang="en-US" altLang="zh-CN" sz="2400" b="0" i="0" dirty="0">
                <a:solidFill>
                  <a:srgbClr val="242021"/>
                </a:solidFill>
                <a:effectLst/>
              </a:rPr>
              <a:t>Time integrated </a:t>
            </a:r>
            <a:r>
              <a:rPr lang="el-GR" altLang="zh-CN" sz="2400" b="0" i="0" dirty="0">
                <a:solidFill>
                  <a:srgbClr val="242021"/>
                </a:solidFill>
                <a:effectLst/>
              </a:rPr>
              <a:t>μ-</a:t>
            </a:r>
            <a:r>
              <a:rPr lang="en-US" altLang="zh-CN" sz="2400" b="0" i="0" dirty="0">
                <a:solidFill>
                  <a:srgbClr val="242021"/>
                </a:solidFill>
                <a:effectLst/>
              </a:rPr>
              <a:t>PL spectra</a:t>
            </a:r>
            <a:r>
              <a:rPr lang="en-US" altLang="zh-CN" sz="2400" dirty="0"/>
              <a:t> </a:t>
            </a:r>
            <a:endParaRPr lang="zh-CN" altLang="en-US" sz="2400" dirty="0"/>
          </a:p>
        </p:txBody>
      </p:sp>
      <p:sp>
        <p:nvSpPr>
          <p:cNvPr id="8" name="文本框 7">
            <a:extLst>
              <a:ext uri="{FF2B5EF4-FFF2-40B4-BE49-F238E27FC236}">
                <a16:creationId xmlns:a16="http://schemas.microsoft.com/office/drawing/2014/main" id="{16388ECE-E7E6-4492-8861-BCA7F7F9666E}"/>
              </a:ext>
            </a:extLst>
          </p:cNvPr>
          <p:cNvSpPr txBox="1"/>
          <p:nvPr/>
        </p:nvSpPr>
        <p:spPr>
          <a:xfrm>
            <a:off x="4833904" y="1047623"/>
            <a:ext cx="6094990" cy="646331"/>
          </a:xfrm>
          <a:prstGeom prst="rect">
            <a:avLst/>
          </a:prstGeom>
          <a:noFill/>
        </p:spPr>
        <p:txBody>
          <a:bodyPr wrap="square">
            <a:spAutoFit/>
          </a:bodyPr>
          <a:lstStyle/>
          <a:p>
            <a:br>
              <a:rPr lang="en-US" altLang="zh-CN" dirty="0"/>
            </a:br>
            <a:endParaRPr lang="zh-CN" altLang="en-US" dirty="0"/>
          </a:p>
        </p:txBody>
      </p:sp>
    </p:spTree>
    <p:extLst>
      <p:ext uri="{BB962C8B-B14F-4D97-AF65-F5344CB8AC3E}">
        <p14:creationId xmlns:p14="http://schemas.microsoft.com/office/powerpoint/2010/main" val="422643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ED3ECEC-70D8-4616-B7DF-542B0489B609}"/>
              </a:ext>
            </a:extLst>
          </p:cNvPr>
          <p:cNvSpPr txBox="1"/>
          <p:nvPr/>
        </p:nvSpPr>
        <p:spPr>
          <a:xfrm>
            <a:off x="0" y="6488668"/>
            <a:ext cx="3570514" cy="369332"/>
          </a:xfrm>
          <a:prstGeom prst="rect">
            <a:avLst/>
          </a:prstGeom>
          <a:noFill/>
        </p:spPr>
        <p:txBody>
          <a:bodyPr wrap="square">
            <a:spAutoFit/>
          </a:bodyPr>
          <a:lstStyle/>
          <a:p>
            <a:r>
              <a:rPr lang="en-US" altLang="zh-CN" sz="1800" b="0" i="0" dirty="0">
                <a:solidFill>
                  <a:srgbClr val="808080"/>
                </a:solidFill>
                <a:effectLst/>
                <a:latin typeface="Arial" panose="020B0604020202020204" pitchFamily="34" charset="0"/>
                <a:ea typeface="微软雅黑" panose="020B0503020204020204" pitchFamily="34" charset="-122"/>
                <a:hlinkClick r:id="rId3"/>
              </a:rPr>
              <a:t>https://arxiv.org/abs/2406.18324</a:t>
            </a:r>
            <a:endParaRPr lang="zh-CN" altLang="en-US" dirty="0">
              <a:latin typeface="Arial" panose="020B0604020202020204" pitchFamily="34" charset="0"/>
              <a:ea typeface="微软雅黑" panose="020B0503020204020204" pitchFamily="34" charset="-122"/>
            </a:endParaRPr>
          </a:p>
        </p:txBody>
      </p:sp>
      <p:pic>
        <p:nvPicPr>
          <p:cNvPr id="3" name="图片 2">
            <a:extLst>
              <a:ext uri="{FF2B5EF4-FFF2-40B4-BE49-F238E27FC236}">
                <a16:creationId xmlns:a16="http://schemas.microsoft.com/office/drawing/2014/main" id="{E31153D9-BCB4-40C1-90E1-7BD8489CA76A}"/>
              </a:ext>
            </a:extLst>
          </p:cNvPr>
          <p:cNvPicPr>
            <a:picLocks noChangeAspect="1"/>
          </p:cNvPicPr>
          <p:nvPr/>
        </p:nvPicPr>
        <p:blipFill>
          <a:blip r:embed="rId4"/>
          <a:stretch>
            <a:fillRect/>
          </a:stretch>
        </p:blipFill>
        <p:spPr>
          <a:xfrm>
            <a:off x="3376337" y="144044"/>
            <a:ext cx="5439325" cy="857814"/>
          </a:xfrm>
          <a:prstGeom prst="rect">
            <a:avLst/>
          </a:prstGeom>
        </p:spPr>
      </p:pic>
      <p:sp>
        <p:nvSpPr>
          <p:cNvPr id="4" name="文本框 3">
            <a:extLst>
              <a:ext uri="{FF2B5EF4-FFF2-40B4-BE49-F238E27FC236}">
                <a16:creationId xmlns:a16="http://schemas.microsoft.com/office/drawing/2014/main" id="{C3F08240-BE9D-41B9-9932-BB7DC260209A}"/>
              </a:ext>
            </a:extLst>
          </p:cNvPr>
          <p:cNvSpPr txBox="1"/>
          <p:nvPr/>
        </p:nvSpPr>
        <p:spPr>
          <a:xfrm>
            <a:off x="5286027" y="1481132"/>
            <a:ext cx="6905973" cy="5078313"/>
          </a:xfrm>
          <a:prstGeom prst="rect">
            <a:avLst/>
          </a:prstGeom>
          <a:noFill/>
        </p:spPr>
        <p:txBody>
          <a:bodyPr wrap="square">
            <a:spAutoFit/>
          </a:bodyPr>
          <a:lstStyle/>
          <a:p>
            <a:r>
              <a:rPr lang="en-US" altLang="zh-CN" dirty="0">
                <a:solidFill>
                  <a:srgbClr val="000000"/>
                </a:solidFill>
                <a:latin typeface="Arial" panose="020B0604020202020204" pitchFamily="34" charset="0"/>
                <a:ea typeface="微软雅黑" panose="020B0503020204020204" pitchFamily="34" charset="-122"/>
              </a:rPr>
              <a:t>Sample </a:t>
            </a:r>
            <a:r>
              <a:rPr lang="en-US" altLang="zh-CN" dirty="0">
                <a:latin typeface="Arial" panose="020B0604020202020204" pitchFamily="34" charset="0"/>
                <a:ea typeface="微软雅黑" panose="020B0503020204020204" pitchFamily="34" charset="-122"/>
              </a:rPr>
              <a:t>preparation : </a:t>
            </a:r>
            <a:r>
              <a:rPr lang="en-US" altLang="zh-CN" sz="1800" b="0" i="0" dirty="0">
                <a:solidFill>
                  <a:srgbClr val="000000"/>
                </a:solidFill>
                <a:effectLst/>
                <a:latin typeface="Arial" panose="020B0604020202020204" pitchFamily="34" charset="0"/>
                <a:ea typeface="微软雅黑" panose="020B0503020204020204" pitchFamily="34" charset="-122"/>
              </a:rPr>
              <a:t>mechanically exfoliated onto Nitto Blue Tapes (Acrylic/PVC) where repeated exfoliation dispersed and thinned the flakes. </a:t>
            </a:r>
          </a:p>
          <a:p>
            <a:endParaRPr lang="en-US" altLang="zh-CN" sz="1800" b="0" i="0" dirty="0">
              <a:solidFill>
                <a:srgbClr val="000000"/>
              </a:solidFill>
              <a:effectLst/>
              <a:latin typeface="Arial" panose="020B0604020202020204" pitchFamily="34" charset="0"/>
              <a:ea typeface="微软雅黑" panose="020B0503020204020204" pitchFamily="34" charset="-122"/>
            </a:endParaRPr>
          </a:p>
          <a:p>
            <a:r>
              <a:rPr lang="en-US" altLang="zh-CN" sz="1800" b="0" i="0" dirty="0">
                <a:solidFill>
                  <a:srgbClr val="000000"/>
                </a:solidFill>
                <a:effectLst/>
                <a:latin typeface="Arial" panose="020B0604020202020204" pitchFamily="34" charset="0"/>
                <a:ea typeface="微软雅黑" panose="020B0503020204020204" pitchFamily="34" charset="-122"/>
              </a:rPr>
              <a:t>The flakes were then exfoliated from the tapes onto pre-prepared PDMS stamps affixed to glass slides where flakes were then assessed for quality using an optical microscope.</a:t>
            </a:r>
            <a:r>
              <a:rPr lang="en-US" altLang="zh-CN" dirty="0">
                <a:latin typeface="Arial" panose="020B0604020202020204" pitchFamily="34" charset="0"/>
                <a:ea typeface="微软雅黑" panose="020B0503020204020204" pitchFamily="34" charset="-122"/>
              </a:rPr>
              <a:t> </a:t>
            </a:r>
            <a:br>
              <a:rPr lang="en-US" altLang="zh-CN" dirty="0">
                <a:latin typeface="Arial" panose="020B0604020202020204" pitchFamily="34" charset="0"/>
                <a:ea typeface="微软雅黑" panose="020B0503020204020204" pitchFamily="34" charset="-122"/>
              </a:rPr>
            </a:br>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Plasma treatment : </a:t>
            </a:r>
            <a:r>
              <a:rPr lang="en-US" altLang="zh-CN" dirty="0">
                <a:solidFill>
                  <a:srgbClr val="000000"/>
                </a:solidFill>
                <a:latin typeface="Arial" panose="020B0604020202020204" pitchFamily="34" charset="0"/>
                <a:ea typeface="微软雅黑" panose="020B0503020204020204" pitchFamily="34" charset="-122"/>
              </a:rPr>
              <a:t>S</a:t>
            </a:r>
            <a:r>
              <a:rPr lang="en-US" altLang="zh-CN" sz="1800" b="0" i="0" dirty="0">
                <a:solidFill>
                  <a:srgbClr val="000000"/>
                </a:solidFill>
                <a:effectLst/>
                <a:latin typeface="Arial" panose="020B0604020202020204" pitchFamily="34" charset="0"/>
                <a:ea typeface="微软雅黑" panose="020B0503020204020204" pitchFamily="34" charset="-122"/>
              </a:rPr>
              <a:t>amples were prepared in a glass </a:t>
            </a:r>
            <a:r>
              <a:rPr lang="en-US" altLang="zh-CN" sz="1800" b="0" i="0" dirty="0" err="1">
                <a:solidFill>
                  <a:srgbClr val="000000"/>
                </a:solidFill>
                <a:effectLst/>
                <a:latin typeface="Arial" panose="020B0604020202020204" pitchFamily="34" charset="0"/>
                <a:ea typeface="微软雅黑" panose="020B0503020204020204" pitchFamily="34" charset="-122"/>
              </a:rPr>
              <a:t>barrelled</a:t>
            </a:r>
            <a:r>
              <a:rPr lang="en-US" altLang="zh-CN" sz="1800" b="0" i="0" dirty="0">
                <a:solidFill>
                  <a:srgbClr val="000000"/>
                </a:solidFill>
                <a:effectLst/>
                <a:latin typeface="Arial" panose="020B0604020202020204" pitchFamily="34" charset="0"/>
                <a:ea typeface="微软雅黑" panose="020B0503020204020204" pitchFamily="34" charset="-122"/>
              </a:rPr>
              <a:t> plasma reactor, which was a QVF process pipe – dimensions 500mm length, 100 mm diameter, clamped between two steel end plates which serve as ground electrodes. </a:t>
            </a:r>
          </a:p>
          <a:p>
            <a:endParaRPr lang="en-US" altLang="zh-CN" sz="1800" b="0" i="0" dirty="0">
              <a:solidFill>
                <a:srgbClr val="000000"/>
              </a:solidFill>
              <a:effectLst/>
              <a:latin typeface="Arial" panose="020B0604020202020204" pitchFamily="34" charset="0"/>
              <a:ea typeface="微软雅黑" panose="020B0503020204020204" pitchFamily="34" charset="-122"/>
            </a:endParaRPr>
          </a:p>
          <a:p>
            <a:r>
              <a:rPr lang="en-US" altLang="zh-CN" sz="1800" b="0" i="0" dirty="0">
                <a:solidFill>
                  <a:srgbClr val="000000"/>
                </a:solidFill>
                <a:effectLst/>
                <a:latin typeface="Arial" panose="020B0604020202020204" pitchFamily="34" charset="0"/>
                <a:ea typeface="微软雅黑" panose="020B0503020204020204" pitchFamily="34" charset="-122"/>
              </a:rPr>
              <a:t>Plasma was ignited using a RFGC-100-13 power generator and automatic matching network , operated at a frequency of 13</a:t>
            </a:r>
            <a:r>
              <a:rPr lang="en-US" altLang="zh-CN" sz="1800" b="0" i="1" dirty="0">
                <a:solidFill>
                  <a:srgbClr val="000000"/>
                </a:solidFill>
                <a:effectLst/>
                <a:latin typeface="Arial" panose="020B0604020202020204" pitchFamily="34" charset="0"/>
                <a:ea typeface="微软雅黑" panose="020B0503020204020204" pitchFamily="34" charset="-122"/>
              </a:rPr>
              <a:t>.</a:t>
            </a:r>
            <a:r>
              <a:rPr lang="en-US" altLang="zh-CN" sz="1800" b="0" i="0" dirty="0">
                <a:solidFill>
                  <a:srgbClr val="000000"/>
                </a:solidFill>
                <a:effectLst/>
                <a:latin typeface="Arial" panose="020B0604020202020204" pitchFamily="34" charset="0"/>
                <a:ea typeface="微软雅黑" panose="020B0503020204020204" pitchFamily="34" charset="-122"/>
              </a:rPr>
              <a:t>56 MHz, connected to a 1 cm thick copper braid wrapped around the glass barrel three times.</a:t>
            </a:r>
            <a:r>
              <a:rPr lang="en-US" altLang="zh-CN" dirty="0">
                <a:latin typeface="Arial" panose="020B0604020202020204" pitchFamily="34" charset="0"/>
                <a:ea typeface="微软雅黑" panose="020B0503020204020204" pitchFamily="34" charset="-122"/>
              </a:rPr>
              <a:t> </a:t>
            </a:r>
            <a:br>
              <a:rPr lang="en-US" altLang="zh-CN" dirty="0">
                <a:latin typeface="Arial" panose="020B0604020202020204" pitchFamily="34" charset="0"/>
                <a:ea typeface="微软雅黑" panose="020B0503020204020204" pitchFamily="34" charset="-122"/>
              </a:rPr>
            </a:br>
            <a:endParaRPr lang="en-US" altLang="zh-CN" dirty="0">
              <a:latin typeface="Arial" panose="020B0604020202020204" pitchFamily="34" charset="0"/>
              <a:ea typeface="微软雅黑" panose="020B0503020204020204" pitchFamily="34" charset="-122"/>
            </a:endParaRPr>
          </a:p>
        </p:txBody>
      </p:sp>
      <p:sp>
        <p:nvSpPr>
          <p:cNvPr id="5" name="矩形 4">
            <a:extLst>
              <a:ext uri="{FF2B5EF4-FFF2-40B4-BE49-F238E27FC236}">
                <a16:creationId xmlns:a16="http://schemas.microsoft.com/office/drawing/2014/main" id="{3117AA17-E5D3-41D8-A9B5-99A1DD7BAE33}"/>
              </a:ext>
            </a:extLst>
          </p:cNvPr>
          <p:cNvSpPr/>
          <p:nvPr/>
        </p:nvSpPr>
        <p:spPr>
          <a:xfrm>
            <a:off x="1009192" y="78528"/>
            <a:ext cx="569387" cy="923330"/>
          </a:xfrm>
          <a:prstGeom prst="rect">
            <a:avLst/>
          </a:prstGeom>
          <a:noFill/>
        </p:spPr>
        <p:txBody>
          <a:bodyPr wrap="none" lIns="91440" tIns="45720" rIns="91440" bIns="45720">
            <a:spAutoFit/>
          </a:bodyPr>
          <a:lstStyle/>
          <a:p>
            <a:pPr algn="ctr"/>
            <a:r>
              <a:rPr lang="en-US" altLang="zh-CN" sz="5400" b="0" cap="none" spc="0" dirty="0">
                <a:ln w="0"/>
                <a:solidFill>
                  <a:schemeClr val="accent1"/>
                </a:solidFill>
                <a:effectLst>
                  <a:outerShdw blurRad="38100" dist="25400" dir="5400000" algn="ctr" rotWithShape="0">
                    <a:srgbClr val="6E747A">
                      <a:alpha val="43000"/>
                    </a:srgbClr>
                  </a:outerShdw>
                </a:effectLst>
              </a:rPr>
              <a:t>4</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7" name="图片 6">
            <a:extLst>
              <a:ext uri="{FF2B5EF4-FFF2-40B4-BE49-F238E27FC236}">
                <a16:creationId xmlns:a16="http://schemas.microsoft.com/office/drawing/2014/main" id="{B67623CB-13EE-4226-A376-AE014FD5DA52}"/>
              </a:ext>
            </a:extLst>
          </p:cNvPr>
          <p:cNvPicPr>
            <a:picLocks noChangeAspect="1"/>
          </p:cNvPicPr>
          <p:nvPr/>
        </p:nvPicPr>
        <p:blipFill>
          <a:blip r:embed="rId5"/>
          <a:stretch>
            <a:fillRect/>
          </a:stretch>
        </p:blipFill>
        <p:spPr>
          <a:xfrm>
            <a:off x="468221" y="1481132"/>
            <a:ext cx="4752343" cy="4197382"/>
          </a:xfrm>
          <a:prstGeom prst="rect">
            <a:avLst/>
          </a:prstGeom>
        </p:spPr>
      </p:pic>
      <p:sp>
        <p:nvSpPr>
          <p:cNvPr id="9" name="文本框 8">
            <a:extLst>
              <a:ext uri="{FF2B5EF4-FFF2-40B4-BE49-F238E27FC236}">
                <a16:creationId xmlns:a16="http://schemas.microsoft.com/office/drawing/2014/main" id="{69D4AECC-B4F4-4654-A80B-E21178001C71}"/>
              </a:ext>
            </a:extLst>
          </p:cNvPr>
          <p:cNvSpPr txBox="1"/>
          <p:nvPr/>
        </p:nvSpPr>
        <p:spPr>
          <a:xfrm>
            <a:off x="1785257" y="5621925"/>
            <a:ext cx="6282714" cy="307777"/>
          </a:xfrm>
          <a:prstGeom prst="rect">
            <a:avLst/>
          </a:prstGeom>
          <a:noFill/>
        </p:spPr>
        <p:txBody>
          <a:bodyPr wrap="square">
            <a:spAutoFit/>
          </a:bodyPr>
          <a:lstStyle/>
          <a:p>
            <a:r>
              <a:rPr lang="en-US" altLang="zh-CN" sz="1400" dirty="0">
                <a:solidFill>
                  <a:srgbClr val="000000"/>
                </a:solidFill>
                <a:latin typeface="Arial" panose="020B0604020202020204" pitchFamily="34" charset="0"/>
                <a:ea typeface="微软雅黑" panose="020B0503020204020204" pitchFamily="34" charset="-122"/>
              </a:rPr>
              <a:t>Fabrication and Flattening</a:t>
            </a:r>
            <a:endParaRPr lang="zh-CN" altLang="en-US" sz="1400" dirty="0">
              <a:solidFill>
                <a:srgbClr val="000000"/>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16542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4">
            <a:extLst>
              <a:ext uri="{FF2B5EF4-FFF2-40B4-BE49-F238E27FC236}">
                <a16:creationId xmlns:a16="http://schemas.microsoft.com/office/drawing/2014/main" id="{4CB85497-9598-4189-8C3D-111FD971348F}"/>
              </a:ext>
            </a:extLst>
          </p:cNvPr>
          <p:cNvPicPr>
            <a:picLocks noChangeAspect="1"/>
          </p:cNvPicPr>
          <p:nvPr/>
        </p:nvPicPr>
        <p:blipFill>
          <a:blip r:embed="rId3"/>
          <a:stretch>
            <a:fillRect/>
          </a:stretch>
        </p:blipFill>
        <p:spPr>
          <a:xfrm>
            <a:off x="795183" y="1104160"/>
            <a:ext cx="3681057" cy="3056726"/>
          </a:xfrm>
          <a:prstGeom prst="rect">
            <a:avLst/>
          </a:prstGeom>
        </p:spPr>
      </p:pic>
      <p:sp>
        <p:nvSpPr>
          <p:cNvPr id="3" name="文本框 2">
            <a:extLst>
              <a:ext uri="{FF2B5EF4-FFF2-40B4-BE49-F238E27FC236}">
                <a16:creationId xmlns:a16="http://schemas.microsoft.com/office/drawing/2014/main" id="{9E13FBA4-0C70-402F-BB43-6BA515EEE05B}"/>
              </a:ext>
            </a:extLst>
          </p:cNvPr>
          <p:cNvSpPr txBox="1"/>
          <p:nvPr/>
        </p:nvSpPr>
        <p:spPr>
          <a:xfrm>
            <a:off x="4991352" y="1104160"/>
            <a:ext cx="6920070" cy="3139321"/>
          </a:xfrm>
          <a:prstGeom prst="rect">
            <a:avLst/>
          </a:prstGeom>
          <a:noFill/>
        </p:spPr>
        <p:txBody>
          <a:bodyPr wrap="square">
            <a:spAutoFit/>
          </a:bodyPr>
          <a:lstStyle/>
          <a:p>
            <a:r>
              <a:rPr lang="en-US" altLang="zh-CN" sz="1800" b="1" i="0" dirty="0">
                <a:solidFill>
                  <a:srgbClr val="000000"/>
                </a:solidFill>
                <a:effectLst/>
                <a:latin typeface="Arial" panose="020B0604020202020204" pitchFamily="34" charset="0"/>
                <a:ea typeface="微软雅黑" panose="020B0503020204020204" pitchFamily="34" charset="-122"/>
              </a:rPr>
              <a:t>(e) </a:t>
            </a:r>
            <a:r>
              <a:rPr lang="en-US" altLang="zh-CN" sz="1800" b="0" i="0" dirty="0">
                <a:solidFill>
                  <a:srgbClr val="000000"/>
                </a:solidFill>
                <a:effectLst/>
                <a:latin typeface="Arial" panose="020B0604020202020204" pitchFamily="34" charset="0"/>
                <a:ea typeface="微软雅黑" panose="020B0503020204020204" pitchFamily="34" charset="-122"/>
              </a:rPr>
              <a:t>Augmenting (white circle) depleting </a:t>
            </a:r>
            <a:r>
              <a:rPr lang="en-US" altLang="zh-CN" dirty="0">
                <a:solidFill>
                  <a:srgbClr val="000000"/>
                </a:solidFill>
                <a:latin typeface="Arial" panose="020B0604020202020204" pitchFamily="34" charset="0"/>
                <a:ea typeface="微软雅黑" panose="020B0503020204020204" pitchFamily="34" charset="-122"/>
              </a:rPr>
              <a:t>defects(dashed white circle)</a:t>
            </a:r>
          </a:p>
          <a:p>
            <a:r>
              <a:rPr lang="en-US" altLang="zh-CN" dirty="0">
                <a:solidFill>
                  <a:srgbClr val="000000"/>
                </a:solidFill>
                <a:latin typeface="Arial" panose="020B0604020202020204" pitchFamily="34" charset="0"/>
                <a:ea typeface="微软雅黑" panose="020B0503020204020204" pitchFamily="34" charset="-122"/>
              </a:rPr>
              <a:t>  </a:t>
            </a:r>
          </a:p>
          <a:p>
            <a:r>
              <a:rPr lang="en-US" altLang="zh-CN" sz="1800" b="1" i="0" dirty="0">
                <a:solidFill>
                  <a:srgbClr val="000000"/>
                </a:solidFill>
                <a:effectLst/>
                <a:latin typeface="Arial" panose="020B0604020202020204" pitchFamily="34" charset="0"/>
                <a:ea typeface="微软雅黑" panose="020B0503020204020204" pitchFamily="34" charset="-122"/>
              </a:rPr>
              <a:t>(f) </a:t>
            </a:r>
            <a:r>
              <a:rPr lang="en-US" altLang="zh-CN" sz="1800" b="0" i="0" dirty="0">
                <a:solidFill>
                  <a:srgbClr val="000000"/>
                </a:solidFill>
                <a:effectLst/>
                <a:latin typeface="Arial" panose="020B0604020202020204" pitchFamily="34" charset="0"/>
                <a:ea typeface="微软雅黑" panose="020B0503020204020204" pitchFamily="34" charset="-122"/>
              </a:rPr>
              <a:t>0</a:t>
            </a:r>
            <a:r>
              <a:rPr lang="en-US" altLang="zh-CN" sz="1800" b="0" i="1" dirty="0">
                <a:solidFill>
                  <a:srgbClr val="000000"/>
                </a:solidFill>
                <a:effectLst/>
                <a:latin typeface="Arial" panose="020B0604020202020204" pitchFamily="34" charset="0"/>
                <a:ea typeface="微软雅黑" panose="020B0503020204020204" pitchFamily="34" charset="-122"/>
              </a:rPr>
              <a:t>.</a:t>
            </a:r>
            <a:r>
              <a:rPr lang="en-US" altLang="zh-CN" sz="1800" b="0" i="0" dirty="0">
                <a:solidFill>
                  <a:srgbClr val="000000"/>
                </a:solidFill>
                <a:effectLst/>
                <a:latin typeface="Arial" panose="020B0604020202020204" pitchFamily="34" charset="0"/>
                <a:ea typeface="微软雅黑" panose="020B0503020204020204" pitchFamily="34" charset="-122"/>
              </a:rPr>
              <a:t>5 V and </a:t>
            </a:r>
            <a:r>
              <a:rPr lang="en-US" altLang="zh-CN" sz="1800" b="1" i="0" dirty="0">
                <a:solidFill>
                  <a:srgbClr val="000000"/>
                </a:solidFill>
                <a:effectLst/>
                <a:latin typeface="Arial" panose="020B0604020202020204" pitchFamily="34" charset="0"/>
                <a:ea typeface="微软雅黑" panose="020B0503020204020204" pitchFamily="34" charset="-122"/>
              </a:rPr>
              <a:t>(g) </a:t>
            </a:r>
            <a:r>
              <a:rPr lang="en-US" altLang="zh-CN" sz="1800" b="0" i="1" dirty="0">
                <a:solidFill>
                  <a:srgbClr val="000000"/>
                </a:solidFill>
                <a:effectLst/>
                <a:latin typeface="Arial" panose="020B0604020202020204" pitchFamily="34" charset="0"/>
                <a:ea typeface="微软雅黑" panose="020B0503020204020204" pitchFamily="34" charset="-122"/>
              </a:rPr>
              <a:t>-</a:t>
            </a:r>
            <a:r>
              <a:rPr lang="en-US" altLang="zh-CN" sz="1800" b="0" i="0" dirty="0">
                <a:solidFill>
                  <a:srgbClr val="000000"/>
                </a:solidFill>
                <a:effectLst/>
                <a:latin typeface="Arial" panose="020B0604020202020204" pitchFamily="34" charset="0"/>
                <a:ea typeface="微软雅黑" panose="020B0503020204020204" pitchFamily="34" charset="-122"/>
              </a:rPr>
              <a:t>1 V sample bias in another region show only Moiré pattern</a:t>
            </a:r>
          </a:p>
          <a:p>
            <a:endParaRPr lang="en-US" altLang="zh-CN" sz="1800" b="0" i="0" dirty="0">
              <a:solidFill>
                <a:srgbClr val="000000"/>
              </a:solidFill>
              <a:effectLst/>
              <a:latin typeface="Arial" panose="020B0604020202020204" pitchFamily="34" charset="0"/>
              <a:ea typeface="微软雅黑" panose="020B0503020204020204" pitchFamily="34" charset="-122"/>
            </a:endParaRPr>
          </a:p>
          <a:p>
            <a:r>
              <a:rPr lang="en-US" altLang="zh-CN" sz="1800" b="1" i="0" dirty="0">
                <a:solidFill>
                  <a:srgbClr val="000000"/>
                </a:solidFill>
                <a:effectLst/>
                <a:latin typeface="Arial" panose="020B0604020202020204" pitchFamily="34" charset="0"/>
                <a:ea typeface="微软雅黑" panose="020B0503020204020204" pitchFamily="34" charset="-122"/>
              </a:rPr>
              <a:t>(h)</a:t>
            </a:r>
            <a:r>
              <a:rPr lang="en-US" altLang="zh-CN" sz="1800" b="0" i="0" dirty="0">
                <a:solidFill>
                  <a:srgbClr val="000000"/>
                </a:solidFill>
                <a:effectLst/>
                <a:latin typeface="Arial" panose="020B0604020202020204" pitchFamily="34" charset="0"/>
                <a:ea typeface="微软雅黑" panose="020B0503020204020204" pitchFamily="34" charset="-122"/>
              </a:rPr>
              <a:t> This defect appears to change lattice site during scanning (top-to-bottom), showing a ‘slice’ effect where the defect switches from a dark to a bright feature. </a:t>
            </a:r>
            <a:r>
              <a:rPr lang="en-US" altLang="zh-CN" dirty="0">
                <a:solidFill>
                  <a:srgbClr val="000000"/>
                </a:solidFill>
                <a:latin typeface="Arial" panose="020B0604020202020204" pitchFamily="34" charset="0"/>
                <a:ea typeface="微软雅黑" panose="020B0503020204020204" pitchFamily="34" charset="-122"/>
              </a:rPr>
              <a:t>That </a:t>
            </a:r>
            <a:r>
              <a:rPr lang="en-US" altLang="zh-CN" sz="1800" b="0" i="0" dirty="0">
                <a:solidFill>
                  <a:srgbClr val="000000"/>
                </a:solidFill>
                <a:effectLst/>
                <a:latin typeface="Arial" panose="020B0604020202020204" pitchFamily="34" charset="0"/>
                <a:ea typeface="微软雅黑" panose="020B0503020204020204" pitchFamily="34" charset="-122"/>
              </a:rPr>
              <a:t>may be a surface adsorbate</a:t>
            </a:r>
            <a:r>
              <a:rPr lang="en-US" altLang="zh-CN" dirty="0">
                <a:solidFill>
                  <a:srgbClr val="000000"/>
                </a:solidFill>
                <a:latin typeface="Arial" panose="020B0604020202020204" pitchFamily="34" charset="0"/>
                <a:ea typeface="微软雅黑" panose="020B0503020204020204" pitchFamily="34" charset="-122"/>
              </a:rPr>
              <a:t>.</a:t>
            </a:r>
          </a:p>
          <a:p>
            <a:r>
              <a:rPr lang="en-US" altLang="zh-CN" sz="1800" b="0" i="0" dirty="0">
                <a:solidFill>
                  <a:srgbClr val="000000"/>
                </a:solidFill>
                <a:effectLst/>
                <a:latin typeface="Arial" panose="020B0604020202020204" pitchFamily="34" charset="0"/>
                <a:ea typeface="微软雅黑" panose="020B0503020204020204" pitchFamily="34" charset="-122"/>
              </a:rPr>
              <a:t>(hard to identify such defects against the background of the Moiré pattern)</a:t>
            </a:r>
            <a:r>
              <a:rPr lang="en-US" altLang="zh-CN" dirty="0">
                <a:latin typeface="Arial" panose="020B0604020202020204" pitchFamily="34" charset="0"/>
                <a:ea typeface="微软雅黑" panose="020B0503020204020204" pitchFamily="34" charset="-122"/>
              </a:rPr>
              <a:t> </a:t>
            </a:r>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p:pic>
        <p:nvPicPr>
          <p:cNvPr id="4" name="图片 3">
            <a:extLst>
              <a:ext uri="{FF2B5EF4-FFF2-40B4-BE49-F238E27FC236}">
                <a16:creationId xmlns:a16="http://schemas.microsoft.com/office/drawing/2014/main" id="{A94C9A93-E845-48AE-AAC2-D635DE2C9A4D}"/>
              </a:ext>
            </a:extLst>
          </p:cNvPr>
          <p:cNvPicPr>
            <a:picLocks noChangeAspect="1"/>
          </p:cNvPicPr>
          <p:nvPr/>
        </p:nvPicPr>
        <p:blipFill>
          <a:blip r:embed="rId4"/>
          <a:stretch>
            <a:fillRect/>
          </a:stretch>
        </p:blipFill>
        <p:spPr>
          <a:xfrm>
            <a:off x="207405" y="4430631"/>
            <a:ext cx="4856615" cy="1956807"/>
          </a:xfrm>
          <a:prstGeom prst="rect">
            <a:avLst/>
          </a:prstGeom>
        </p:spPr>
      </p:pic>
      <p:sp>
        <p:nvSpPr>
          <p:cNvPr id="5" name="文本框 4">
            <a:extLst>
              <a:ext uri="{FF2B5EF4-FFF2-40B4-BE49-F238E27FC236}">
                <a16:creationId xmlns:a16="http://schemas.microsoft.com/office/drawing/2014/main" id="{C968CA71-5CB9-4B27-B7B3-A81151ACAAF1}"/>
              </a:ext>
            </a:extLst>
          </p:cNvPr>
          <p:cNvSpPr txBox="1"/>
          <p:nvPr/>
        </p:nvSpPr>
        <p:spPr>
          <a:xfrm>
            <a:off x="5064019" y="4869512"/>
            <a:ext cx="6641511" cy="1200329"/>
          </a:xfrm>
          <a:prstGeom prst="rect">
            <a:avLst/>
          </a:prstGeom>
          <a:noFill/>
        </p:spPr>
        <p:txBody>
          <a:bodyPr wrap="square">
            <a:spAutoFit/>
          </a:bodyPr>
          <a:lstStyle/>
          <a:p>
            <a:r>
              <a:rPr lang="en-US" altLang="zh-CN" dirty="0">
                <a:solidFill>
                  <a:srgbClr val="000000"/>
                </a:solidFill>
                <a:latin typeface="Arial" panose="020B0604020202020204" pitchFamily="34" charset="0"/>
                <a:ea typeface="微软雅黑" panose="020B0503020204020204" pitchFamily="34" charset="-122"/>
              </a:rPr>
              <a:t>Initially, at bias voltage of -0.4 V (a), the defects cannot be seen, then when the bias voltage is increased to -0.8 V (b) they can be made out.</a:t>
            </a:r>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p:sp>
        <p:nvSpPr>
          <p:cNvPr id="7" name="文本框 6">
            <a:extLst>
              <a:ext uri="{FF2B5EF4-FFF2-40B4-BE49-F238E27FC236}">
                <a16:creationId xmlns:a16="http://schemas.microsoft.com/office/drawing/2014/main" id="{37ED29BB-6F60-415F-AB4A-722DF6334F83}"/>
              </a:ext>
            </a:extLst>
          </p:cNvPr>
          <p:cNvSpPr txBox="1"/>
          <p:nvPr/>
        </p:nvSpPr>
        <p:spPr>
          <a:xfrm>
            <a:off x="710021" y="547655"/>
            <a:ext cx="11364903" cy="461665"/>
          </a:xfrm>
          <a:prstGeom prst="rect">
            <a:avLst/>
          </a:prstGeom>
          <a:noFill/>
        </p:spPr>
        <p:txBody>
          <a:bodyPr wrap="square">
            <a:spAutoFit/>
          </a:bodyPr>
          <a:lstStyle/>
          <a:p>
            <a:r>
              <a:rPr lang="en-US" altLang="zh-CN" sz="2400" i="0" dirty="0">
                <a:solidFill>
                  <a:srgbClr val="000000"/>
                </a:solidFill>
                <a:effectLst/>
              </a:rPr>
              <a:t>C(conductive)-AFM measurements of defects</a:t>
            </a:r>
            <a:r>
              <a:rPr lang="en-US" altLang="zh-CN" sz="2400" dirty="0"/>
              <a:t> </a:t>
            </a:r>
            <a:endParaRPr lang="zh-CN" altLang="en-US" sz="2400" dirty="0"/>
          </a:p>
        </p:txBody>
      </p:sp>
    </p:spTree>
    <p:extLst>
      <p:ext uri="{BB962C8B-B14F-4D97-AF65-F5344CB8AC3E}">
        <p14:creationId xmlns:p14="http://schemas.microsoft.com/office/powerpoint/2010/main" val="1636235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F09AB0A-B0B6-43B7-B19A-CFA71E837190}"/>
              </a:ext>
            </a:extLst>
          </p:cNvPr>
          <p:cNvPicPr>
            <a:picLocks noChangeAspect="1"/>
          </p:cNvPicPr>
          <p:nvPr/>
        </p:nvPicPr>
        <p:blipFill>
          <a:blip r:embed="rId3"/>
          <a:stretch>
            <a:fillRect/>
          </a:stretch>
        </p:blipFill>
        <p:spPr>
          <a:xfrm>
            <a:off x="8229043" y="1135379"/>
            <a:ext cx="3397347" cy="3573261"/>
          </a:xfrm>
          <a:prstGeom prst="rect">
            <a:avLst/>
          </a:prstGeom>
        </p:spPr>
      </p:pic>
      <p:pic>
        <p:nvPicPr>
          <p:cNvPr id="3" name="图片 2">
            <a:extLst>
              <a:ext uri="{FF2B5EF4-FFF2-40B4-BE49-F238E27FC236}">
                <a16:creationId xmlns:a16="http://schemas.microsoft.com/office/drawing/2014/main" id="{E52613A9-7301-4967-8072-46C2F1BFFA1A}"/>
              </a:ext>
            </a:extLst>
          </p:cNvPr>
          <p:cNvPicPr>
            <a:picLocks noChangeAspect="1"/>
          </p:cNvPicPr>
          <p:nvPr/>
        </p:nvPicPr>
        <p:blipFill>
          <a:blip r:embed="rId4"/>
          <a:stretch>
            <a:fillRect/>
          </a:stretch>
        </p:blipFill>
        <p:spPr>
          <a:xfrm>
            <a:off x="8066046" y="1203635"/>
            <a:ext cx="3484606" cy="3716526"/>
          </a:xfrm>
          <a:prstGeom prst="rect">
            <a:avLst/>
          </a:prstGeom>
        </p:spPr>
      </p:pic>
      <p:sp>
        <p:nvSpPr>
          <p:cNvPr id="4" name="文本框 3">
            <a:extLst>
              <a:ext uri="{FF2B5EF4-FFF2-40B4-BE49-F238E27FC236}">
                <a16:creationId xmlns:a16="http://schemas.microsoft.com/office/drawing/2014/main" id="{0968ED86-2C71-416D-A065-AE91D2052A87}"/>
              </a:ext>
            </a:extLst>
          </p:cNvPr>
          <p:cNvSpPr txBox="1"/>
          <p:nvPr/>
        </p:nvSpPr>
        <p:spPr>
          <a:xfrm>
            <a:off x="-2770" y="6488668"/>
            <a:ext cx="6098770" cy="369332"/>
          </a:xfrm>
          <a:prstGeom prst="rect">
            <a:avLst/>
          </a:prstGeom>
          <a:noFill/>
        </p:spPr>
        <p:txBody>
          <a:bodyPr wrap="square">
            <a:spAutoFit/>
          </a:bodyPr>
          <a:lstStyle/>
          <a:p>
            <a:r>
              <a:rPr lang="zh-CN" altLang="en-US" dirty="0">
                <a:latin typeface="Arial" panose="020B0604020202020204" pitchFamily="34" charset="0"/>
                <a:ea typeface="微软雅黑" panose="020B0503020204020204" pitchFamily="34" charset="-122"/>
                <a:cs typeface="Times New Roman" panose="02020603050405020304" pitchFamily="18" charset="0"/>
                <a:hlinkClick r:id="rId5"/>
              </a:rPr>
              <a:t>https://doi.org/10.1016/j.apsusc.2020.147685</a:t>
            </a:r>
            <a:endParaRPr lang="zh-CN" altLang="en-US"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EF5AD4D0-9E08-4370-9433-9D12B1E889EC}"/>
              </a:ext>
            </a:extLst>
          </p:cNvPr>
          <p:cNvPicPr>
            <a:picLocks noChangeAspect="1"/>
          </p:cNvPicPr>
          <p:nvPr/>
        </p:nvPicPr>
        <p:blipFill>
          <a:blip r:embed="rId6"/>
          <a:stretch>
            <a:fillRect/>
          </a:stretch>
        </p:blipFill>
        <p:spPr>
          <a:xfrm>
            <a:off x="2930923" y="62522"/>
            <a:ext cx="6024323" cy="891747"/>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DDAB7C2-8DD1-4098-824E-0D37496487F2}"/>
                  </a:ext>
                </a:extLst>
              </p:cNvPr>
              <p:cNvSpPr txBox="1"/>
              <p:nvPr/>
            </p:nvSpPr>
            <p:spPr>
              <a:xfrm>
                <a:off x="565610" y="1203635"/>
                <a:ext cx="7081058" cy="1780552"/>
              </a:xfrm>
              <a:prstGeom prst="rect">
                <a:avLst/>
              </a:prstGeom>
              <a:noFill/>
            </p:spPr>
            <p:txBody>
              <a:bodyPr wrap="square" rtlCol="0">
                <a:spAutoFit/>
              </a:bodyPr>
              <a:lstStyle/>
              <a:p>
                <a:r>
                  <a:rPr lang="en-US" altLang="zh-CN" sz="1800" b="0" dirty="0">
                    <a:solidFill>
                      <a:srgbClr val="000000"/>
                    </a:solidFill>
                    <a:effectLst/>
                    <a:latin typeface="Arial" panose="020B0604020202020204" pitchFamily="34" charset="0"/>
                    <a:ea typeface="微软雅黑" panose="020B0503020204020204" pitchFamily="34" charset="-122"/>
                  </a:rPr>
                  <a:t>Sample preparation : CVD</a:t>
                </a:r>
              </a:p>
              <a:p>
                <a:endParaRPr lang="en-US" altLang="zh-CN" sz="1800" b="0" dirty="0">
                  <a:solidFill>
                    <a:srgbClr val="000000"/>
                  </a:solidFill>
                  <a:effectLst/>
                  <a:latin typeface="Arial" panose="020B0604020202020204" pitchFamily="34" charset="0"/>
                  <a:ea typeface="微软雅黑" panose="020B0503020204020204" pitchFamily="34" charset="-122"/>
                </a:endParaRPr>
              </a:p>
              <a:p>
                <a:r>
                  <a:rPr lang="en-US" altLang="zh-CN" dirty="0">
                    <a:solidFill>
                      <a:srgbClr val="000000"/>
                    </a:solidFill>
                    <a:latin typeface="Arial" panose="020B0604020202020204" pitchFamily="34" charset="0"/>
                    <a:ea typeface="微软雅黑" panose="020B0503020204020204" pitchFamily="34" charset="-122"/>
                  </a:rPr>
                  <a:t>Plasma treatment : bombard, generate by RF coil, vacuum chamber</a:t>
                </a:r>
              </a:p>
              <a:p>
                <a:endParaRPr lang="en-US" altLang="zh-CN" dirty="0">
                  <a:solidFill>
                    <a:srgbClr val="000000"/>
                  </a:solidFill>
                  <a:latin typeface="Arial" panose="020B0604020202020204" pitchFamily="34" charset="0"/>
                  <a:ea typeface="微软雅黑" panose="020B0503020204020204" pitchFamily="34" charset="-122"/>
                </a:endParaRPr>
              </a:p>
              <a:p>
                <a:r>
                  <a:rPr lang="en-US" altLang="zh-CN" dirty="0">
                    <a:solidFill>
                      <a:srgbClr val="000000"/>
                    </a:solidFill>
                    <a:latin typeface="Arial" panose="020B0604020202020204" pitchFamily="34" charset="0"/>
                    <a:ea typeface="微软雅黑" panose="020B0503020204020204" pitchFamily="34" charset="-122"/>
                  </a:rPr>
                  <a:t>Raman(514.5nm, 488nm): LA(M) --- density of defects </a:t>
                </a:r>
              </a:p>
              <a:p>
                <a14:m>
                  <m:oMath xmlns:m="http://schemas.openxmlformats.org/officeDocument/2006/math">
                    <m:sSub>
                      <m:sSubPr>
                        <m:ctrlPr>
                          <a:rPr lang="en-US" altLang="zh-CN" i="1" dirty="0">
                            <a:solidFill>
                              <a:srgbClr val="000000"/>
                            </a:solidFill>
                            <a:latin typeface="Cambria Math" panose="02040503050406030204" pitchFamily="18" charset="0"/>
                          </a:rPr>
                        </m:ctrlPr>
                      </m:sSubPr>
                      <m:e>
                        <m:r>
                          <a:rPr lang="en-US" altLang="zh-CN" dirty="0">
                            <a:solidFill>
                              <a:srgbClr val="000000"/>
                            </a:solidFill>
                            <a:latin typeface="Cambria Math" panose="02040503050406030204" pitchFamily="18" charset="0"/>
                          </a:rPr>
                          <m:t>𝐸</m:t>
                        </m:r>
                      </m:e>
                      <m:sub>
                        <m:r>
                          <a:rPr lang="en-US" altLang="zh-CN" dirty="0">
                            <a:solidFill>
                              <a:srgbClr val="000000"/>
                            </a:solidFill>
                            <a:latin typeface="Cambria Math" panose="02040503050406030204" pitchFamily="18" charset="0"/>
                          </a:rPr>
                          <m:t>2</m:t>
                        </m:r>
                        <m:r>
                          <a:rPr lang="en-US" altLang="zh-CN" dirty="0">
                            <a:solidFill>
                              <a:srgbClr val="000000"/>
                            </a:solidFill>
                            <a:latin typeface="Cambria Math" panose="02040503050406030204" pitchFamily="18" charset="0"/>
                          </a:rPr>
                          <m:t>𝑔</m:t>
                        </m:r>
                      </m:sub>
                    </m:sSub>
                    <m:sSub>
                      <m:sSubPr>
                        <m:ctrlPr>
                          <a:rPr lang="en-US" altLang="zh-CN" i="1" dirty="0">
                            <a:solidFill>
                              <a:srgbClr val="000000"/>
                            </a:solidFill>
                            <a:latin typeface="Cambria Math" panose="02040503050406030204" pitchFamily="18" charset="0"/>
                          </a:rPr>
                        </m:ctrlPr>
                      </m:sSubPr>
                      <m:e>
                        <m:r>
                          <a:rPr lang="en-US" altLang="zh-CN" dirty="0">
                            <a:solidFill>
                              <a:srgbClr val="000000"/>
                            </a:solidFill>
                            <a:latin typeface="Cambria Math" panose="02040503050406030204" pitchFamily="18" charset="0"/>
                          </a:rPr>
                          <m:t>𝐴</m:t>
                        </m:r>
                      </m:e>
                      <m:sub>
                        <m:r>
                          <a:rPr lang="en-US" altLang="zh-CN" dirty="0">
                            <a:solidFill>
                              <a:srgbClr val="000000"/>
                            </a:solidFill>
                            <a:latin typeface="Cambria Math" panose="02040503050406030204" pitchFamily="18" charset="0"/>
                          </a:rPr>
                          <m:t>1</m:t>
                        </m:r>
                        <m:r>
                          <a:rPr lang="en-US" altLang="zh-CN" dirty="0">
                            <a:solidFill>
                              <a:srgbClr val="000000"/>
                            </a:solidFill>
                            <a:latin typeface="Cambria Math" panose="02040503050406030204" pitchFamily="18" charset="0"/>
                          </a:rPr>
                          <m:t>𝑔</m:t>
                        </m:r>
                      </m:sub>
                    </m:sSub>
                  </m:oMath>
                </a14:m>
                <a:r>
                  <a:rPr lang="zh-CN" altLang="en-US" dirty="0">
                    <a:solidFill>
                      <a:srgbClr val="000000"/>
                    </a:solidFill>
                    <a:latin typeface="Arial" panose="020B0604020202020204" pitchFamily="34" charset="0"/>
                    <a:ea typeface="微软雅黑" panose="020B0503020204020204" pitchFamily="34" charset="-122"/>
                  </a:rPr>
                  <a:t> </a:t>
                </a:r>
                <a:r>
                  <a:rPr lang="en-US" altLang="zh-CN" dirty="0">
                    <a:solidFill>
                      <a:srgbClr val="000000"/>
                    </a:solidFill>
                    <a:latin typeface="Arial" panose="020B0604020202020204" pitchFamily="34" charset="0"/>
                    <a:ea typeface="微软雅黑" panose="020B0503020204020204" pitchFamily="34" charset="-122"/>
                  </a:rPr>
                  <a:t>redshift --- nitrogen in sample, lattice constants</a:t>
                </a:r>
              </a:p>
            </p:txBody>
          </p:sp>
        </mc:Choice>
        <mc:Fallback xmlns="">
          <p:sp>
            <p:nvSpPr>
              <p:cNvPr id="6" name="文本框 5">
                <a:extLst>
                  <a:ext uri="{FF2B5EF4-FFF2-40B4-BE49-F238E27FC236}">
                    <a16:creationId xmlns:a16="http://schemas.microsoft.com/office/drawing/2014/main" id="{3DDAB7C2-8DD1-4098-824E-0D37496487F2}"/>
                  </a:ext>
                </a:extLst>
              </p:cNvPr>
              <p:cNvSpPr txBox="1">
                <a:spLocks noRot="1" noChangeAspect="1" noMove="1" noResize="1" noEditPoints="1" noAdjustHandles="1" noChangeArrowheads="1" noChangeShapeType="1" noTextEdit="1"/>
              </p:cNvSpPr>
              <p:nvPr/>
            </p:nvSpPr>
            <p:spPr>
              <a:xfrm>
                <a:off x="565610" y="1203635"/>
                <a:ext cx="7081058" cy="1780552"/>
              </a:xfrm>
              <a:prstGeom prst="rect">
                <a:avLst/>
              </a:prstGeom>
              <a:blipFill>
                <a:blip r:embed="rId7"/>
                <a:stretch>
                  <a:fillRect l="-775" t="-1706" r="-517" b="-2730"/>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B79E21FC-5E4C-4147-A93B-194145CCF560}"/>
              </a:ext>
            </a:extLst>
          </p:cNvPr>
          <p:cNvPicPr>
            <a:picLocks noChangeAspect="1"/>
          </p:cNvPicPr>
          <p:nvPr/>
        </p:nvPicPr>
        <p:blipFill>
          <a:blip r:embed="rId8"/>
          <a:stretch>
            <a:fillRect/>
          </a:stretch>
        </p:blipFill>
        <p:spPr>
          <a:xfrm>
            <a:off x="617903" y="4906944"/>
            <a:ext cx="9565179" cy="1494841"/>
          </a:xfrm>
          <a:prstGeom prst="rect">
            <a:avLst/>
          </a:prstGeom>
        </p:spPr>
      </p:pic>
      <p:pic>
        <p:nvPicPr>
          <p:cNvPr id="8" name="图片 7">
            <a:extLst>
              <a:ext uri="{FF2B5EF4-FFF2-40B4-BE49-F238E27FC236}">
                <a16:creationId xmlns:a16="http://schemas.microsoft.com/office/drawing/2014/main" id="{9FB1EE56-042B-47E5-BF49-042D7E524E80}"/>
              </a:ext>
            </a:extLst>
          </p:cNvPr>
          <p:cNvPicPr>
            <a:picLocks noChangeAspect="1"/>
          </p:cNvPicPr>
          <p:nvPr/>
        </p:nvPicPr>
        <p:blipFill>
          <a:blip r:embed="rId9"/>
          <a:stretch>
            <a:fillRect/>
          </a:stretch>
        </p:blipFill>
        <p:spPr>
          <a:xfrm>
            <a:off x="8057531" y="1296785"/>
            <a:ext cx="3484605" cy="3592965"/>
          </a:xfrm>
          <a:prstGeom prst="rect">
            <a:avLst/>
          </a:prstGeom>
        </p:spPr>
      </p:pic>
      <p:pic>
        <p:nvPicPr>
          <p:cNvPr id="9" name="图片 8">
            <a:extLst>
              <a:ext uri="{FF2B5EF4-FFF2-40B4-BE49-F238E27FC236}">
                <a16:creationId xmlns:a16="http://schemas.microsoft.com/office/drawing/2014/main" id="{7EC1EDE9-9A88-4BF3-BC8E-12BFD8F9D1F7}"/>
              </a:ext>
            </a:extLst>
          </p:cNvPr>
          <p:cNvPicPr>
            <a:picLocks noChangeAspect="1"/>
          </p:cNvPicPr>
          <p:nvPr/>
        </p:nvPicPr>
        <p:blipFill>
          <a:blip r:embed="rId10"/>
          <a:stretch>
            <a:fillRect/>
          </a:stretch>
        </p:blipFill>
        <p:spPr>
          <a:xfrm>
            <a:off x="6641555" y="1277986"/>
            <a:ext cx="5021602" cy="5210682"/>
          </a:xfrm>
          <a:prstGeom prst="rect">
            <a:avLst/>
          </a:prstGeom>
        </p:spPr>
      </p:pic>
      <p:sp>
        <p:nvSpPr>
          <p:cNvPr id="10" name="矩形 9">
            <a:extLst>
              <a:ext uri="{FF2B5EF4-FFF2-40B4-BE49-F238E27FC236}">
                <a16:creationId xmlns:a16="http://schemas.microsoft.com/office/drawing/2014/main" id="{B6E34F52-98DA-4D40-9185-BD1A7B4F7A67}"/>
              </a:ext>
            </a:extLst>
          </p:cNvPr>
          <p:cNvSpPr/>
          <p:nvPr/>
        </p:nvSpPr>
        <p:spPr>
          <a:xfrm>
            <a:off x="932795" y="62522"/>
            <a:ext cx="569387" cy="923330"/>
          </a:xfrm>
          <a:prstGeom prst="rect">
            <a:avLst/>
          </a:prstGeom>
          <a:noFill/>
        </p:spPr>
        <p:txBody>
          <a:bodyPr wrap="none" lIns="91440" tIns="45720" rIns="91440" bIns="45720">
            <a:spAutoFit/>
          </a:bodyPr>
          <a:lstStyle/>
          <a:p>
            <a:pPr algn="ctr"/>
            <a:r>
              <a:rPr lang="en-US" altLang="zh-CN" sz="5400" b="0" cap="none" spc="0" dirty="0">
                <a:ln w="0"/>
                <a:solidFill>
                  <a:schemeClr val="accent1"/>
                </a:solidFill>
                <a:effectLst>
                  <a:outerShdw blurRad="38100" dist="25400" dir="5400000" algn="ctr" rotWithShape="0">
                    <a:srgbClr val="6E747A">
                      <a:alpha val="43000"/>
                    </a:srgbClr>
                  </a:outerShdw>
                </a:effectLst>
              </a:rPr>
              <a:t>1</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2915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3735FD-8A1B-4642-A467-32F2FD828E84}"/>
              </a:ext>
            </a:extLst>
          </p:cNvPr>
          <p:cNvPicPr>
            <a:picLocks noChangeAspect="1"/>
          </p:cNvPicPr>
          <p:nvPr/>
        </p:nvPicPr>
        <p:blipFill>
          <a:blip r:embed="rId3"/>
          <a:stretch>
            <a:fillRect/>
          </a:stretch>
        </p:blipFill>
        <p:spPr>
          <a:xfrm>
            <a:off x="93883" y="1096224"/>
            <a:ext cx="5358561" cy="2576872"/>
          </a:xfrm>
          <a:prstGeom prst="rect">
            <a:avLst/>
          </a:prstGeom>
        </p:spPr>
      </p:pic>
      <p:sp>
        <p:nvSpPr>
          <p:cNvPr id="3" name="文本框 2">
            <a:extLst>
              <a:ext uri="{FF2B5EF4-FFF2-40B4-BE49-F238E27FC236}">
                <a16:creationId xmlns:a16="http://schemas.microsoft.com/office/drawing/2014/main" id="{8A9E7C64-64D0-438B-84C0-63491BF95570}"/>
              </a:ext>
            </a:extLst>
          </p:cNvPr>
          <p:cNvSpPr txBox="1"/>
          <p:nvPr/>
        </p:nvSpPr>
        <p:spPr>
          <a:xfrm>
            <a:off x="624994" y="507761"/>
            <a:ext cx="5358561" cy="461665"/>
          </a:xfrm>
          <a:prstGeom prst="rect">
            <a:avLst/>
          </a:prstGeom>
          <a:noFill/>
        </p:spPr>
        <p:txBody>
          <a:bodyPr wrap="square" rtlCol="0">
            <a:spAutoFit/>
          </a:bodyPr>
          <a:lstStyle/>
          <a:p>
            <a:r>
              <a:rPr lang="en-US" altLang="zh-CN" sz="2400" dirty="0">
                <a:latin typeface="Arial" panose="020B0604020202020204" pitchFamily="34" charset="0"/>
                <a:ea typeface="微软雅黑" panose="020B0503020204020204" pitchFamily="34" charset="-122"/>
              </a:rPr>
              <a:t>PL(473nm, 1μm spot, 2-0.02mW)</a:t>
            </a:r>
            <a:endParaRPr lang="zh-CN" altLang="en-US" sz="2400" dirty="0">
              <a:latin typeface="Arial" panose="020B0604020202020204" pitchFamily="34" charset="0"/>
              <a:ea typeface="微软雅黑" panose="020B0503020204020204" pitchFamily="34" charset="-122"/>
            </a:endParaRPr>
          </a:p>
        </p:txBody>
      </p:sp>
      <p:pic>
        <p:nvPicPr>
          <p:cNvPr id="4" name="图片 3">
            <a:extLst>
              <a:ext uri="{FF2B5EF4-FFF2-40B4-BE49-F238E27FC236}">
                <a16:creationId xmlns:a16="http://schemas.microsoft.com/office/drawing/2014/main" id="{4BF21280-B164-4BD3-B9DA-ED13D9EEE15B}"/>
              </a:ext>
            </a:extLst>
          </p:cNvPr>
          <p:cNvPicPr>
            <a:picLocks noChangeAspect="1"/>
          </p:cNvPicPr>
          <p:nvPr/>
        </p:nvPicPr>
        <p:blipFill>
          <a:blip r:embed="rId4"/>
          <a:stretch>
            <a:fillRect/>
          </a:stretch>
        </p:blipFill>
        <p:spPr>
          <a:xfrm>
            <a:off x="1054397" y="3944238"/>
            <a:ext cx="3269322" cy="2923158"/>
          </a:xfrm>
          <a:prstGeom prst="rect">
            <a:avLst/>
          </a:prstGeom>
        </p:spPr>
      </p:pic>
      <p:sp>
        <p:nvSpPr>
          <p:cNvPr id="5" name="文本框 4">
            <a:extLst>
              <a:ext uri="{FF2B5EF4-FFF2-40B4-BE49-F238E27FC236}">
                <a16:creationId xmlns:a16="http://schemas.microsoft.com/office/drawing/2014/main" id="{FAF0E6E6-84F2-4C90-9332-13AD6941314E}"/>
              </a:ext>
            </a:extLst>
          </p:cNvPr>
          <p:cNvSpPr txBox="1"/>
          <p:nvPr/>
        </p:nvSpPr>
        <p:spPr>
          <a:xfrm>
            <a:off x="5546324" y="1286862"/>
            <a:ext cx="6551793" cy="1477328"/>
          </a:xfrm>
          <a:prstGeom prst="rect">
            <a:avLst/>
          </a:prstGeom>
          <a:noFill/>
        </p:spPr>
        <p:txBody>
          <a:bodyPr wrap="square">
            <a:spAutoFit/>
          </a:bodyPr>
          <a:lstStyle/>
          <a:p>
            <a:r>
              <a:rPr lang="en-US" altLang="zh-CN" dirty="0">
                <a:solidFill>
                  <a:srgbClr val="000000"/>
                </a:solidFill>
                <a:latin typeface="Arial" panose="020B0604020202020204" pitchFamily="34" charset="0"/>
                <a:ea typeface="微软雅黑" panose="020B0503020204020204" pitchFamily="34" charset="-122"/>
              </a:rPr>
              <a:t>PL from recombination of electron–hole pairs is not strongly red-shifted---band structure not radically affected</a:t>
            </a:r>
          </a:p>
          <a:p>
            <a:endParaRPr lang="en-US" altLang="zh-CN" dirty="0">
              <a:solidFill>
                <a:srgbClr val="000000"/>
              </a:solidFill>
              <a:latin typeface="Arial" panose="020B0604020202020204" pitchFamily="34" charset="0"/>
              <a:ea typeface="微软雅黑" panose="020B0503020204020204" pitchFamily="34" charset="-122"/>
            </a:endParaRPr>
          </a:p>
          <a:p>
            <a:r>
              <a:rPr lang="en-US" altLang="zh-CN" dirty="0">
                <a:solidFill>
                  <a:srgbClr val="000000"/>
                </a:solidFill>
                <a:latin typeface="Arial" panose="020B0604020202020204" pitchFamily="34" charset="0"/>
                <a:ea typeface="微软雅黑" panose="020B0503020204020204" pitchFamily="34" charset="-122"/>
              </a:rPr>
              <a:t>Micro redshift originates due to the inclusion of discrete defect states inside the bandgap.</a:t>
            </a:r>
          </a:p>
        </p:txBody>
      </p:sp>
      <p:pic>
        <p:nvPicPr>
          <p:cNvPr id="6" name="图片 5">
            <a:extLst>
              <a:ext uri="{FF2B5EF4-FFF2-40B4-BE49-F238E27FC236}">
                <a16:creationId xmlns:a16="http://schemas.microsoft.com/office/drawing/2014/main" id="{347E7DAE-6D30-4862-809F-6C2CF27BE58D}"/>
              </a:ext>
            </a:extLst>
          </p:cNvPr>
          <p:cNvPicPr>
            <a:picLocks noChangeAspect="1"/>
          </p:cNvPicPr>
          <p:nvPr/>
        </p:nvPicPr>
        <p:blipFill>
          <a:blip r:embed="rId5"/>
          <a:stretch>
            <a:fillRect/>
          </a:stretch>
        </p:blipFill>
        <p:spPr>
          <a:xfrm>
            <a:off x="5983555" y="4172346"/>
            <a:ext cx="4928848" cy="1827421"/>
          </a:xfrm>
          <a:prstGeom prst="rect">
            <a:avLst/>
          </a:prstGeom>
        </p:spPr>
      </p:pic>
      <p:sp>
        <p:nvSpPr>
          <p:cNvPr id="8" name="文本框 7">
            <a:extLst>
              <a:ext uri="{FF2B5EF4-FFF2-40B4-BE49-F238E27FC236}">
                <a16:creationId xmlns:a16="http://schemas.microsoft.com/office/drawing/2014/main" id="{F8B5C928-00D9-4D1D-A17B-C1519D50287D}"/>
              </a:ext>
            </a:extLst>
          </p:cNvPr>
          <p:cNvSpPr txBox="1"/>
          <p:nvPr/>
        </p:nvSpPr>
        <p:spPr>
          <a:xfrm>
            <a:off x="523595" y="3625711"/>
            <a:ext cx="4928849" cy="307777"/>
          </a:xfrm>
          <a:prstGeom prst="rect">
            <a:avLst/>
          </a:prstGeom>
          <a:noFill/>
        </p:spPr>
        <p:txBody>
          <a:bodyPr wrap="square">
            <a:spAutoFit/>
          </a:bodyPr>
          <a:lstStyle/>
          <a:p>
            <a:r>
              <a:rPr lang="en-US" altLang="zh-CN" sz="1400" dirty="0"/>
              <a:t>Normalized by the intensity of the first-order Raman Si peak</a:t>
            </a:r>
            <a:endParaRPr lang="en-US" altLang="zh-CN" sz="1400" dirty="0">
              <a:solidFill>
                <a:srgbClr val="000000"/>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82511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CD6429D-DA74-4BF1-ACDD-ACF73AFF4824}"/>
              </a:ext>
            </a:extLst>
          </p:cNvPr>
          <p:cNvPicPr>
            <a:picLocks noChangeAspect="1"/>
          </p:cNvPicPr>
          <p:nvPr/>
        </p:nvPicPr>
        <p:blipFill>
          <a:blip r:embed="rId3"/>
          <a:stretch>
            <a:fillRect/>
          </a:stretch>
        </p:blipFill>
        <p:spPr>
          <a:xfrm>
            <a:off x="1205197" y="1059910"/>
            <a:ext cx="4801987" cy="3915465"/>
          </a:xfrm>
          <a:prstGeom prst="rect">
            <a:avLst/>
          </a:prstGeom>
        </p:spPr>
      </p:pic>
      <p:sp>
        <p:nvSpPr>
          <p:cNvPr id="3" name="文本框 2">
            <a:extLst>
              <a:ext uri="{FF2B5EF4-FFF2-40B4-BE49-F238E27FC236}">
                <a16:creationId xmlns:a16="http://schemas.microsoft.com/office/drawing/2014/main" id="{80605AA2-9248-44F5-99C6-A6BDAB3BB7C1}"/>
              </a:ext>
            </a:extLst>
          </p:cNvPr>
          <p:cNvSpPr txBox="1"/>
          <p:nvPr/>
        </p:nvSpPr>
        <p:spPr>
          <a:xfrm>
            <a:off x="485355" y="5078548"/>
            <a:ext cx="6568588" cy="923330"/>
          </a:xfrm>
          <a:prstGeom prst="rect">
            <a:avLst/>
          </a:prstGeom>
          <a:noFill/>
        </p:spPr>
        <p:txBody>
          <a:bodyPr wrap="square">
            <a:spAutoFit/>
          </a:bodyPr>
          <a:lstStyle/>
          <a:p>
            <a:r>
              <a:rPr lang="en-US" altLang="zh-CN" sz="1800" b="0" i="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The redshift observed for both S and W peaks after the plasma exposition can be attributed to the substitution of S by N.</a:t>
            </a:r>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p:pic>
        <p:nvPicPr>
          <p:cNvPr id="4" name="图片 3">
            <a:extLst>
              <a:ext uri="{FF2B5EF4-FFF2-40B4-BE49-F238E27FC236}">
                <a16:creationId xmlns:a16="http://schemas.microsoft.com/office/drawing/2014/main" id="{FAC9388D-F0E6-4554-AE3A-F134F4888D61}"/>
              </a:ext>
            </a:extLst>
          </p:cNvPr>
          <p:cNvPicPr>
            <a:picLocks noChangeAspect="1"/>
          </p:cNvPicPr>
          <p:nvPr/>
        </p:nvPicPr>
        <p:blipFill>
          <a:blip r:embed="rId4"/>
          <a:stretch>
            <a:fillRect/>
          </a:stretch>
        </p:blipFill>
        <p:spPr>
          <a:xfrm>
            <a:off x="7286076" y="1041742"/>
            <a:ext cx="3855322" cy="3915466"/>
          </a:xfrm>
          <a:prstGeom prst="rect">
            <a:avLst/>
          </a:prstGeom>
        </p:spPr>
      </p:pic>
      <p:sp>
        <p:nvSpPr>
          <p:cNvPr id="5" name="文本框 4">
            <a:extLst>
              <a:ext uri="{FF2B5EF4-FFF2-40B4-BE49-F238E27FC236}">
                <a16:creationId xmlns:a16="http://schemas.microsoft.com/office/drawing/2014/main" id="{71C899C5-62BD-4A63-AD72-9B3A01D1A316}"/>
              </a:ext>
            </a:extLst>
          </p:cNvPr>
          <p:cNvSpPr txBox="1"/>
          <p:nvPr/>
        </p:nvSpPr>
        <p:spPr>
          <a:xfrm>
            <a:off x="7286075" y="5078548"/>
            <a:ext cx="4775200" cy="1200329"/>
          </a:xfrm>
          <a:prstGeom prst="rect">
            <a:avLst/>
          </a:prstGeom>
          <a:noFill/>
        </p:spPr>
        <p:txBody>
          <a:bodyPr wrap="square" rtlCol="0">
            <a:spAutoFit/>
          </a:bodyPr>
          <a:lstStyle/>
          <a:p>
            <a:r>
              <a:rPr lang="en-US" altLang="zh-CN" sz="1800" b="0" i="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The lower luminescence may be related to increase in roughness since the treatment is degrading the monolayers</a:t>
            </a:r>
            <a:r>
              <a:rPr lang="en-US" altLang="zh-CN" dirty="0">
                <a:latin typeface="Arial" panose="020B0604020202020204" pitchFamily="34" charset="0"/>
                <a:ea typeface="微软雅黑" panose="020B0503020204020204" pitchFamily="34" charset="-122"/>
                <a:cs typeface="Arial" panose="020B0604020202020204" pitchFamily="34" charset="0"/>
              </a:rPr>
              <a:t> </a:t>
            </a:r>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p:sp>
        <p:nvSpPr>
          <p:cNvPr id="7" name="文本框 6">
            <a:extLst>
              <a:ext uri="{FF2B5EF4-FFF2-40B4-BE49-F238E27FC236}">
                <a16:creationId xmlns:a16="http://schemas.microsoft.com/office/drawing/2014/main" id="{FE4A7480-78FC-498C-BFCC-F58953FF924D}"/>
              </a:ext>
            </a:extLst>
          </p:cNvPr>
          <p:cNvSpPr txBox="1"/>
          <p:nvPr/>
        </p:nvSpPr>
        <p:spPr>
          <a:xfrm>
            <a:off x="722154" y="532956"/>
            <a:ext cx="7574058" cy="461665"/>
          </a:xfrm>
          <a:prstGeom prst="rect">
            <a:avLst/>
          </a:prstGeom>
          <a:noFill/>
        </p:spPr>
        <p:txBody>
          <a:bodyPr wrap="square">
            <a:spAutoFit/>
          </a:bodyPr>
          <a:lstStyle/>
          <a:p>
            <a:r>
              <a:rPr lang="en-US" altLang="zh-CN" sz="2400" b="0" i="0" dirty="0">
                <a:solidFill>
                  <a:srgbClr val="000000"/>
                </a:solidFill>
                <a:effectLst/>
                <a:latin typeface="+mj-lt"/>
              </a:rPr>
              <a:t>XPS spectra related to core levels of the W</a:t>
            </a:r>
            <a:r>
              <a:rPr lang="en-US" altLang="zh-CN" sz="2400" b="0" dirty="0">
                <a:solidFill>
                  <a:srgbClr val="000000"/>
                </a:solidFill>
                <a:effectLst/>
                <a:latin typeface="+mj-lt"/>
              </a:rPr>
              <a:t>4f</a:t>
            </a:r>
            <a:r>
              <a:rPr lang="en-US" altLang="zh-CN" sz="2400" b="0" i="1" dirty="0">
                <a:solidFill>
                  <a:srgbClr val="000000"/>
                </a:solidFill>
                <a:effectLst/>
                <a:latin typeface="+mj-lt"/>
              </a:rPr>
              <a:t> </a:t>
            </a:r>
            <a:r>
              <a:rPr lang="en-US" altLang="zh-CN" sz="2400" b="0" i="0" dirty="0">
                <a:solidFill>
                  <a:srgbClr val="000000"/>
                </a:solidFill>
                <a:effectLst/>
                <a:latin typeface="+mj-lt"/>
              </a:rPr>
              <a:t>and S</a:t>
            </a:r>
            <a:r>
              <a:rPr lang="en-US" altLang="zh-CN" sz="2400" b="0" dirty="0">
                <a:solidFill>
                  <a:srgbClr val="000000"/>
                </a:solidFill>
                <a:effectLst/>
                <a:latin typeface="+mj-lt"/>
              </a:rPr>
              <a:t>2p</a:t>
            </a:r>
            <a:r>
              <a:rPr lang="en-US" altLang="zh-CN" sz="2400" b="0" i="1" dirty="0">
                <a:solidFill>
                  <a:srgbClr val="000000"/>
                </a:solidFill>
                <a:effectLst/>
                <a:latin typeface="+mj-lt"/>
              </a:rPr>
              <a:t> </a:t>
            </a:r>
            <a:endParaRPr lang="zh-CN" altLang="en-US" sz="2400" dirty="0">
              <a:latin typeface="+mj-lt"/>
            </a:endParaRPr>
          </a:p>
        </p:txBody>
      </p:sp>
    </p:spTree>
    <p:extLst>
      <p:ext uri="{BB962C8B-B14F-4D97-AF65-F5344CB8AC3E}">
        <p14:creationId xmlns:p14="http://schemas.microsoft.com/office/powerpoint/2010/main" val="3142713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3"/>
            <a:extLst>
              <a:ext uri="{FF2B5EF4-FFF2-40B4-BE49-F238E27FC236}">
                <a16:creationId xmlns:a16="http://schemas.microsoft.com/office/drawing/2014/main" id="{65491481-3DBB-42B8-B24B-00EC5B2977B7}"/>
              </a:ext>
            </a:extLst>
          </p:cNvPr>
          <p:cNvSpPr txBox="1"/>
          <p:nvPr/>
        </p:nvSpPr>
        <p:spPr>
          <a:xfrm>
            <a:off x="0" y="6482142"/>
            <a:ext cx="6096000" cy="369332"/>
          </a:xfrm>
          <a:prstGeom prst="rect">
            <a:avLst/>
          </a:prstGeom>
          <a:noFill/>
        </p:spPr>
        <p:txBody>
          <a:bodyPr wrap="square">
            <a:spAutoFit/>
          </a:bodyPr>
          <a:lstStyle/>
          <a:p>
            <a:r>
              <a:rPr lang="zh-CN" altLang="en-US" dirty="0">
                <a:latin typeface="Arial" panose="020B0604020202020204" pitchFamily="34" charset="0"/>
                <a:ea typeface="微软雅黑" panose="020B0503020204020204" pitchFamily="34" charset="-122"/>
                <a:cs typeface="Times New Roman" panose="02020603050405020304" pitchFamily="18" charset="0"/>
                <a:hlinkClick r:id="rId3"/>
              </a:rPr>
              <a:t>https://doi.org/10.1002/smll.201901791</a:t>
            </a:r>
            <a:endParaRPr lang="zh-CN" altLang="en-US"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4CED1591-B4BA-4C9B-BF5A-BC887C1202EA}"/>
              </a:ext>
            </a:extLst>
          </p:cNvPr>
          <p:cNvPicPr>
            <a:picLocks noChangeAspect="1"/>
          </p:cNvPicPr>
          <p:nvPr/>
        </p:nvPicPr>
        <p:blipFill>
          <a:blip r:embed="rId4"/>
          <a:stretch>
            <a:fillRect/>
          </a:stretch>
        </p:blipFill>
        <p:spPr>
          <a:xfrm>
            <a:off x="3647271" y="32533"/>
            <a:ext cx="4897457" cy="954553"/>
          </a:xfrm>
          <a:prstGeom prst="rect">
            <a:avLst/>
          </a:prstGeom>
        </p:spPr>
      </p:pic>
      <p:pic>
        <p:nvPicPr>
          <p:cNvPr id="4" name="图片 3">
            <a:extLst>
              <a:ext uri="{FF2B5EF4-FFF2-40B4-BE49-F238E27FC236}">
                <a16:creationId xmlns:a16="http://schemas.microsoft.com/office/drawing/2014/main" id="{7E988BDD-3BDE-4C00-BA3F-3137D7855C0B}"/>
              </a:ext>
            </a:extLst>
          </p:cNvPr>
          <p:cNvPicPr>
            <a:picLocks noChangeAspect="1"/>
          </p:cNvPicPr>
          <p:nvPr/>
        </p:nvPicPr>
        <p:blipFill rotWithShape="1">
          <a:blip r:embed="rId5"/>
          <a:srcRect r="49240"/>
          <a:stretch/>
        </p:blipFill>
        <p:spPr>
          <a:xfrm>
            <a:off x="7741526" y="1186724"/>
            <a:ext cx="3630945" cy="3196205"/>
          </a:xfrm>
          <a:prstGeom prst="rect">
            <a:avLst/>
          </a:prstGeom>
        </p:spPr>
      </p:pic>
      <p:sp>
        <p:nvSpPr>
          <p:cNvPr id="5" name="文本框 4">
            <a:extLst>
              <a:ext uri="{FF2B5EF4-FFF2-40B4-BE49-F238E27FC236}">
                <a16:creationId xmlns:a16="http://schemas.microsoft.com/office/drawing/2014/main" id="{DFF126EC-BD37-4AE4-8A60-87FC62CDC117}"/>
              </a:ext>
            </a:extLst>
          </p:cNvPr>
          <p:cNvSpPr txBox="1"/>
          <p:nvPr/>
        </p:nvSpPr>
        <p:spPr>
          <a:xfrm>
            <a:off x="661229" y="1076666"/>
            <a:ext cx="6121400" cy="3416320"/>
          </a:xfrm>
          <a:prstGeom prst="rect">
            <a:avLst/>
          </a:prstGeom>
          <a:noFill/>
        </p:spPr>
        <p:txBody>
          <a:bodyPr wrap="square">
            <a:spAutoFit/>
          </a:bodyPr>
          <a:lstStyle/>
          <a:p>
            <a:r>
              <a:rPr lang="en-US" altLang="zh-CN" dirty="0">
                <a:solidFill>
                  <a:srgbClr val="000000"/>
                </a:solidFill>
                <a:latin typeface="Arial" panose="020B0604020202020204" pitchFamily="34" charset="0"/>
                <a:ea typeface="微软雅黑" panose="020B0503020204020204" pitchFamily="34" charset="-122"/>
              </a:rPr>
              <a:t>Sample </a:t>
            </a:r>
            <a:r>
              <a:rPr lang="en-US" altLang="zh-CN" dirty="0">
                <a:latin typeface="Arial" panose="020B0604020202020204" pitchFamily="34" charset="0"/>
                <a:ea typeface="微软雅黑" panose="020B0503020204020204" pitchFamily="34" charset="-122"/>
              </a:rPr>
              <a:t>preparation : mechanical exfoliation</a:t>
            </a: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Plasma treatment : PDC-32G plasma cleaner under a high RF LEVEL for various durations. A mechanical pump was used to evacuate for 10 min; then, nitrogen gas kept flowing for 10 min to stabilize the internal pressure. The power was turned on to record the glow time. </a:t>
            </a:r>
          </a:p>
          <a:p>
            <a:endParaRPr lang="en-US" altLang="zh-CN" dirty="0">
              <a:latin typeface="Arial" panose="020B0604020202020204" pitchFamily="34" charset="0"/>
              <a:ea typeface="微软雅黑" panose="020B0503020204020204" pitchFamily="34" charset="-122"/>
            </a:endParaRPr>
          </a:p>
          <a:p>
            <a:r>
              <a:rPr lang="en-US" altLang="zh-CN" dirty="0">
                <a:latin typeface="Arial" panose="020B0604020202020204" pitchFamily="34" charset="0"/>
                <a:ea typeface="微软雅黑" panose="020B0503020204020204" pitchFamily="34" charset="-122"/>
              </a:rPr>
              <a:t>Raman(right): 532nm </a:t>
            </a:r>
          </a:p>
          <a:p>
            <a:r>
              <a:rPr lang="en-US" altLang="zh-CN" dirty="0">
                <a:latin typeface="Arial" panose="020B0604020202020204" pitchFamily="34" charset="0"/>
                <a:ea typeface="微软雅黑" panose="020B0503020204020204" pitchFamily="34" charset="-122"/>
              </a:rPr>
              <a:t>XPS(down): N1s peak 401.1eV(pyrrolic-N)</a:t>
            </a:r>
          </a:p>
          <a:p>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p:pic>
        <p:nvPicPr>
          <p:cNvPr id="6" name="图片 5">
            <a:extLst>
              <a:ext uri="{FF2B5EF4-FFF2-40B4-BE49-F238E27FC236}">
                <a16:creationId xmlns:a16="http://schemas.microsoft.com/office/drawing/2014/main" id="{7DB3D20C-1149-49D0-A67F-37A1B48D9241}"/>
              </a:ext>
            </a:extLst>
          </p:cNvPr>
          <p:cNvPicPr>
            <a:picLocks noChangeAspect="1"/>
          </p:cNvPicPr>
          <p:nvPr/>
        </p:nvPicPr>
        <p:blipFill>
          <a:blip r:embed="rId6"/>
          <a:stretch>
            <a:fillRect/>
          </a:stretch>
        </p:blipFill>
        <p:spPr>
          <a:xfrm>
            <a:off x="746153" y="3952980"/>
            <a:ext cx="5802236" cy="2370486"/>
          </a:xfrm>
          <a:prstGeom prst="rect">
            <a:avLst/>
          </a:prstGeom>
        </p:spPr>
      </p:pic>
      <p:sp>
        <p:nvSpPr>
          <p:cNvPr id="9" name="矩形 8">
            <a:extLst>
              <a:ext uri="{FF2B5EF4-FFF2-40B4-BE49-F238E27FC236}">
                <a16:creationId xmlns:a16="http://schemas.microsoft.com/office/drawing/2014/main" id="{4F33B555-69C5-4D1D-908B-8531A2A1186D}"/>
              </a:ext>
            </a:extLst>
          </p:cNvPr>
          <p:cNvSpPr/>
          <p:nvPr/>
        </p:nvSpPr>
        <p:spPr>
          <a:xfrm>
            <a:off x="1045526" y="32533"/>
            <a:ext cx="569387" cy="923330"/>
          </a:xfrm>
          <a:prstGeom prst="rect">
            <a:avLst/>
          </a:prstGeom>
          <a:noFill/>
        </p:spPr>
        <p:txBody>
          <a:bodyPr wrap="none" lIns="91440" tIns="45720" rIns="91440" bIns="45720">
            <a:spAutoFit/>
          </a:bodyPr>
          <a:lstStyle/>
          <a:p>
            <a:pPr algn="ctr"/>
            <a:r>
              <a:rPr lang="en-US" altLang="zh-CN" sz="5400" b="0" cap="none" spc="0" dirty="0">
                <a:ln w="0"/>
                <a:solidFill>
                  <a:schemeClr val="accent1"/>
                </a:solidFill>
                <a:effectLst>
                  <a:outerShdw blurRad="38100" dist="25400" dir="5400000" algn="ctr" rotWithShape="0">
                    <a:srgbClr val="6E747A">
                      <a:alpha val="43000"/>
                    </a:srgbClr>
                  </a:outerShdw>
                </a:effectLst>
              </a:rPr>
              <a:t>2</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5625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28DC509-A87A-481F-8F66-96EED82B0E8C}"/>
              </a:ext>
            </a:extLst>
          </p:cNvPr>
          <p:cNvPicPr>
            <a:picLocks noChangeAspect="1"/>
          </p:cNvPicPr>
          <p:nvPr/>
        </p:nvPicPr>
        <p:blipFill>
          <a:blip r:embed="rId2"/>
          <a:stretch>
            <a:fillRect/>
          </a:stretch>
        </p:blipFill>
        <p:spPr>
          <a:xfrm>
            <a:off x="686611" y="1235349"/>
            <a:ext cx="4844198" cy="4746171"/>
          </a:xfrm>
          <a:prstGeom prst="rect">
            <a:avLst/>
          </a:prstGeom>
        </p:spPr>
      </p:pic>
      <p:sp>
        <p:nvSpPr>
          <p:cNvPr id="3" name="文本框 2">
            <a:extLst>
              <a:ext uri="{FF2B5EF4-FFF2-40B4-BE49-F238E27FC236}">
                <a16:creationId xmlns:a16="http://schemas.microsoft.com/office/drawing/2014/main" id="{DC7156D4-0BBC-48A2-B04A-4C8E87173945}"/>
              </a:ext>
            </a:extLst>
          </p:cNvPr>
          <p:cNvSpPr txBox="1"/>
          <p:nvPr/>
        </p:nvSpPr>
        <p:spPr>
          <a:xfrm>
            <a:off x="5952682" y="2131581"/>
            <a:ext cx="5958740" cy="2031325"/>
          </a:xfrm>
          <a:prstGeom prst="rect">
            <a:avLst/>
          </a:prstGeom>
          <a:noFill/>
        </p:spPr>
        <p:txBody>
          <a:bodyPr wrap="square" rtlCol="0">
            <a:spAutoFit/>
          </a:bodyPr>
          <a:lstStyle/>
          <a:p>
            <a:r>
              <a:rPr lang="en-US" altLang="zh-CN" dirty="0">
                <a:latin typeface="Arial" panose="020B0604020202020204" pitchFamily="34" charset="0"/>
                <a:ea typeface="微软雅黑" panose="020B0503020204020204" pitchFamily="34" charset="-122"/>
              </a:rPr>
              <a:t>After treatment, the vacancy density is lower and the length of W-S/N shorten.</a:t>
            </a:r>
          </a:p>
          <a:p>
            <a:endParaRPr lang="en-US" altLang="zh-CN" dirty="0">
              <a:latin typeface="Arial" panose="020B0604020202020204" pitchFamily="34" charset="0"/>
              <a:ea typeface="微软雅黑" panose="020B0503020204020204" pitchFamily="34" charset="-122"/>
            </a:endParaRPr>
          </a:p>
          <a:p>
            <a:r>
              <a:rPr lang="en-US" altLang="zh-CN" sz="1800" b="0" i="0" dirty="0">
                <a:solidFill>
                  <a:srgbClr val="242021"/>
                </a:solidFill>
                <a:effectLst/>
                <a:latin typeface="Arial" panose="020B0604020202020204" pitchFamily="34" charset="0"/>
                <a:ea typeface="微软雅黑" panose="020B0503020204020204" pitchFamily="34" charset="-122"/>
              </a:rPr>
              <a:t>SVs were repaired and adsorbed by N atoms by forming W-N bonds</a:t>
            </a:r>
            <a:r>
              <a:rPr lang="en-US" altLang="zh-CN" dirty="0">
                <a:solidFill>
                  <a:srgbClr val="242021"/>
                </a:solidFill>
                <a:latin typeface="Arial" panose="020B0604020202020204" pitchFamily="34" charset="0"/>
                <a:ea typeface="微软雅黑" panose="020B0503020204020204" pitchFamily="34" charset="-122"/>
              </a:rPr>
              <a:t> and </a:t>
            </a:r>
            <a:r>
              <a:rPr lang="en-US" altLang="zh-CN" sz="1800" b="0" i="0" dirty="0">
                <a:solidFill>
                  <a:srgbClr val="242021"/>
                </a:solidFill>
                <a:effectLst/>
                <a:latin typeface="Arial" panose="020B0604020202020204" pitchFamily="34" charset="0"/>
                <a:ea typeface="微软雅黑" panose="020B0503020204020204" pitchFamily="34" charset="-122"/>
              </a:rPr>
              <a:t>N doping can reduce the work function of WS2 theoretically.</a:t>
            </a:r>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B12B9466-9258-40B5-997C-7ACECB1665E4}"/>
              </a:ext>
            </a:extLst>
          </p:cNvPr>
          <p:cNvSpPr txBox="1"/>
          <p:nvPr/>
        </p:nvSpPr>
        <p:spPr>
          <a:xfrm>
            <a:off x="686611" y="570041"/>
            <a:ext cx="4521230" cy="461665"/>
          </a:xfrm>
          <a:prstGeom prst="rect">
            <a:avLst/>
          </a:prstGeom>
          <a:noFill/>
        </p:spPr>
        <p:txBody>
          <a:bodyPr wrap="square">
            <a:spAutoFit/>
          </a:bodyPr>
          <a:lstStyle/>
          <a:p>
            <a:r>
              <a:rPr lang="en-US" altLang="zh-CN" sz="2400" b="0" i="0" dirty="0">
                <a:solidFill>
                  <a:srgbClr val="242021"/>
                </a:solidFill>
                <a:effectLst/>
              </a:rPr>
              <a:t>Atomic structures via STEM</a:t>
            </a:r>
            <a:r>
              <a:rPr lang="en-US" altLang="zh-CN" sz="2400" dirty="0"/>
              <a:t> </a:t>
            </a:r>
            <a:endParaRPr lang="zh-CN" altLang="en-US" sz="2400" dirty="0"/>
          </a:p>
        </p:txBody>
      </p:sp>
    </p:spTree>
    <p:extLst>
      <p:ext uri="{BB962C8B-B14F-4D97-AF65-F5344CB8AC3E}">
        <p14:creationId xmlns:p14="http://schemas.microsoft.com/office/powerpoint/2010/main" val="104347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6644D6-729F-40FF-BBA8-2A8CAAEDD3EB}"/>
              </a:ext>
            </a:extLst>
          </p:cNvPr>
          <p:cNvPicPr>
            <a:picLocks noChangeAspect="1"/>
          </p:cNvPicPr>
          <p:nvPr/>
        </p:nvPicPr>
        <p:blipFill>
          <a:blip r:embed="rId3"/>
          <a:stretch>
            <a:fillRect/>
          </a:stretch>
        </p:blipFill>
        <p:spPr>
          <a:xfrm>
            <a:off x="6642159" y="1217885"/>
            <a:ext cx="5300112" cy="3707361"/>
          </a:xfrm>
          <a:prstGeom prst="rect">
            <a:avLst/>
          </a:prstGeom>
        </p:spPr>
      </p:pic>
      <p:pic>
        <p:nvPicPr>
          <p:cNvPr id="2" name="图片 1">
            <a:extLst>
              <a:ext uri="{FF2B5EF4-FFF2-40B4-BE49-F238E27FC236}">
                <a16:creationId xmlns:a16="http://schemas.microsoft.com/office/drawing/2014/main" id="{E9599989-F973-4E5F-B41E-63E4067C6924}"/>
              </a:ext>
            </a:extLst>
          </p:cNvPr>
          <p:cNvPicPr>
            <a:picLocks noChangeAspect="1"/>
          </p:cNvPicPr>
          <p:nvPr/>
        </p:nvPicPr>
        <p:blipFill>
          <a:blip r:embed="rId4"/>
          <a:stretch>
            <a:fillRect/>
          </a:stretch>
        </p:blipFill>
        <p:spPr>
          <a:xfrm>
            <a:off x="249729" y="1217885"/>
            <a:ext cx="6464450" cy="3822617"/>
          </a:xfrm>
          <a:prstGeom prst="rect">
            <a:avLst/>
          </a:prstGeom>
        </p:spPr>
      </p:pic>
      <p:sp>
        <p:nvSpPr>
          <p:cNvPr id="3" name="文本框 2">
            <a:extLst>
              <a:ext uri="{FF2B5EF4-FFF2-40B4-BE49-F238E27FC236}">
                <a16:creationId xmlns:a16="http://schemas.microsoft.com/office/drawing/2014/main" id="{9989F7C5-C520-4F20-A6FE-8AD9926B5559}"/>
              </a:ext>
            </a:extLst>
          </p:cNvPr>
          <p:cNvSpPr txBox="1"/>
          <p:nvPr/>
        </p:nvSpPr>
        <p:spPr>
          <a:xfrm>
            <a:off x="1160187" y="5387744"/>
            <a:ext cx="9606722" cy="923330"/>
          </a:xfrm>
          <a:prstGeom prst="rect">
            <a:avLst/>
          </a:prstGeom>
          <a:noFill/>
        </p:spPr>
        <p:txBody>
          <a:bodyPr wrap="square">
            <a:spAutoFit/>
          </a:bodyPr>
          <a:lstStyle/>
          <a:p>
            <a:r>
              <a:rPr lang="en-US" altLang="zh-CN" sz="1800" b="0" i="0" dirty="0">
                <a:solidFill>
                  <a:srgbClr val="242021"/>
                </a:solidFill>
                <a:effectLst/>
                <a:latin typeface="Arial" panose="020B0604020202020204" pitchFamily="34" charset="0"/>
                <a:ea typeface="微软雅黑" panose="020B0503020204020204" pitchFamily="34" charset="-122"/>
                <a:cs typeface="Arial" panose="020B0604020202020204" pitchFamily="34" charset="0"/>
              </a:rPr>
              <a:t>Under a critical SV concentration, nitrogen compensation doping can reduce the electron effective mass, which provides an effective way to improve the carrier mobility of WS</a:t>
            </a:r>
            <a:r>
              <a:rPr lang="en-US" altLang="zh-CN" sz="800" b="0" i="0" dirty="0">
                <a:solidFill>
                  <a:srgbClr val="242021"/>
                </a:solidFill>
                <a:effectLst/>
                <a:latin typeface="Arial" panose="020B0604020202020204" pitchFamily="34" charset="0"/>
                <a:ea typeface="微软雅黑" panose="020B0503020204020204" pitchFamily="34" charset="-122"/>
                <a:cs typeface="Arial" panose="020B0604020202020204" pitchFamily="34" charset="0"/>
              </a:rPr>
              <a:t>2 </a:t>
            </a:r>
            <a:br>
              <a:rPr lang="en-US" altLang="zh-CN" dirty="0">
                <a:latin typeface="Arial" panose="020B0604020202020204" pitchFamily="34" charset="0"/>
                <a:ea typeface="微软雅黑" panose="020B0503020204020204" pitchFamily="34" charset="-122"/>
              </a:rPr>
            </a:br>
            <a:endParaRPr lang="zh-CN" altLang="en-US" dirty="0">
              <a:latin typeface="Arial" panose="020B0604020202020204" pitchFamily="34" charset="0"/>
              <a:ea typeface="微软雅黑" panose="020B0503020204020204" pitchFamily="34" charset="-122"/>
            </a:endParaRPr>
          </a:p>
        </p:txBody>
      </p:sp>
      <p:pic>
        <p:nvPicPr>
          <p:cNvPr id="4" name="图片 3">
            <a:extLst>
              <a:ext uri="{FF2B5EF4-FFF2-40B4-BE49-F238E27FC236}">
                <a16:creationId xmlns:a16="http://schemas.microsoft.com/office/drawing/2014/main" id="{989C204A-D91B-4BF5-9AE1-D79C8AA6F747}"/>
              </a:ext>
            </a:extLst>
          </p:cNvPr>
          <p:cNvPicPr>
            <a:picLocks noChangeAspect="1"/>
          </p:cNvPicPr>
          <p:nvPr/>
        </p:nvPicPr>
        <p:blipFill>
          <a:blip r:embed="rId5"/>
          <a:stretch>
            <a:fillRect/>
          </a:stretch>
        </p:blipFill>
        <p:spPr>
          <a:xfrm>
            <a:off x="213746" y="1217885"/>
            <a:ext cx="6464397" cy="2457882"/>
          </a:xfrm>
          <a:prstGeom prst="rect">
            <a:avLst/>
          </a:prstGeom>
        </p:spPr>
      </p:pic>
      <p:sp>
        <p:nvSpPr>
          <p:cNvPr id="6" name="文本框 5">
            <a:extLst>
              <a:ext uri="{FF2B5EF4-FFF2-40B4-BE49-F238E27FC236}">
                <a16:creationId xmlns:a16="http://schemas.microsoft.com/office/drawing/2014/main" id="{B2C8D111-BAF0-4465-BC0B-49627ECCE0F4}"/>
              </a:ext>
            </a:extLst>
          </p:cNvPr>
          <p:cNvSpPr txBox="1"/>
          <p:nvPr/>
        </p:nvSpPr>
        <p:spPr>
          <a:xfrm>
            <a:off x="8342312" y="4886613"/>
            <a:ext cx="2830324" cy="307777"/>
          </a:xfrm>
          <a:prstGeom prst="rect">
            <a:avLst/>
          </a:prstGeom>
          <a:noFill/>
        </p:spPr>
        <p:txBody>
          <a:bodyPr wrap="square">
            <a:spAutoFit/>
          </a:bodyPr>
          <a:lstStyle/>
          <a:p>
            <a:r>
              <a:rPr lang="en-US" altLang="zh-CN" sz="1400" dirty="0">
                <a:solidFill>
                  <a:srgbClr val="000000"/>
                </a:solidFill>
                <a:latin typeface="Arial" panose="020B0604020202020204" pitchFamily="34" charset="0"/>
                <a:ea typeface="微软雅黑" panose="020B0503020204020204" pitchFamily="34" charset="-122"/>
                <a:cs typeface="Arial" panose="020B0604020202020204" pitchFamily="34" charset="0"/>
              </a:rPr>
              <a:t>Adsorption energies of the sites</a:t>
            </a:r>
          </a:p>
        </p:txBody>
      </p:sp>
      <p:sp>
        <p:nvSpPr>
          <p:cNvPr id="8" name="文本框 7">
            <a:extLst>
              <a:ext uri="{FF2B5EF4-FFF2-40B4-BE49-F238E27FC236}">
                <a16:creationId xmlns:a16="http://schemas.microsoft.com/office/drawing/2014/main" id="{AD79964C-4B27-4F02-9DFB-071951ED307E}"/>
              </a:ext>
            </a:extLst>
          </p:cNvPr>
          <p:cNvSpPr txBox="1"/>
          <p:nvPr/>
        </p:nvSpPr>
        <p:spPr>
          <a:xfrm>
            <a:off x="652527" y="546926"/>
            <a:ext cx="6094990" cy="461665"/>
          </a:xfrm>
          <a:prstGeom prst="rect">
            <a:avLst/>
          </a:prstGeom>
          <a:noFill/>
        </p:spPr>
        <p:txBody>
          <a:bodyPr wrap="square">
            <a:spAutoFit/>
          </a:bodyPr>
          <a:lstStyle/>
          <a:p>
            <a:r>
              <a:rPr lang="en-US" altLang="zh-CN" sz="2400" b="0" i="0" dirty="0">
                <a:solidFill>
                  <a:srgbClr val="242021"/>
                </a:solidFill>
                <a:effectLst/>
                <a:latin typeface="+mj-lt"/>
              </a:rPr>
              <a:t>First-principles calculations</a:t>
            </a:r>
            <a:r>
              <a:rPr lang="en-US" altLang="zh-CN" sz="2400" dirty="0">
                <a:latin typeface="+mj-lt"/>
              </a:rPr>
              <a:t> </a:t>
            </a:r>
            <a:endParaRPr lang="zh-CN" altLang="en-US" sz="2400" dirty="0">
              <a:latin typeface="+mj-lt"/>
            </a:endParaRPr>
          </a:p>
        </p:txBody>
      </p:sp>
    </p:spTree>
    <p:extLst>
      <p:ext uri="{BB962C8B-B14F-4D97-AF65-F5344CB8AC3E}">
        <p14:creationId xmlns:p14="http://schemas.microsoft.com/office/powerpoint/2010/main" val="257507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C24BEA2-6031-4A49-BDFB-25095AE9741E}"/>
              </a:ext>
            </a:extLst>
          </p:cNvPr>
          <p:cNvPicPr>
            <a:picLocks noChangeAspect="1"/>
          </p:cNvPicPr>
          <p:nvPr/>
        </p:nvPicPr>
        <p:blipFill>
          <a:blip r:embed="rId2"/>
          <a:stretch>
            <a:fillRect/>
          </a:stretch>
        </p:blipFill>
        <p:spPr>
          <a:xfrm>
            <a:off x="0" y="1392123"/>
            <a:ext cx="12192000" cy="4482137"/>
          </a:xfrm>
          <a:prstGeom prst="rect">
            <a:avLst/>
          </a:prstGeom>
        </p:spPr>
      </p:pic>
      <p:sp>
        <p:nvSpPr>
          <p:cNvPr id="4" name="文本框 3">
            <a:extLst>
              <a:ext uri="{FF2B5EF4-FFF2-40B4-BE49-F238E27FC236}">
                <a16:creationId xmlns:a16="http://schemas.microsoft.com/office/drawing/2014/main" id="{7BF3794D-700E-456E-8CAF-A1D2E7CACDE9}"/>
              </a:ext>
            </a:extLst>
          </p:cNvPr>
          <p:cNvSpPr txBox="1"/>
          <p:nvPr/>
        </p:nvSpPr>
        <p:spPr>
          <a:xfrm>
            <a:off x="637355" y="582151"/>
            <a:ext cx="5660500" cy="461665"/>
          </a:xfrm>
          <a:prstGeom prst="rect">
            <a:avLst/>
          </a:prstGeom>
          <a:noFill/>
        </p:spPr>
        <p:txBody>
          <a:bodyPr wrap="square">
            <a:spAutoFit/>
          </a:bodyPr>
          <a:lstStyle/>
          <a:p>
            <a:r>
              <a:rPr lang="en-US" altLang="zh-CN" sz="2400" b="0" i="0" dirty="0">
                <a:solidFill>
                  <a:srgbClr val="242021"/>
                </a:solidFill>
                <a:effectLst/>
                <a:latin typeface="+mj-lt"/>
              </a:rPr>
              <a:t>Summary of the FETs in various reports</a:t>
            </a:r>
            <a:r>
              <a:rPr lang="en-US" altLang="zh-CN" sz="2400" dirty="0">
                <a:latin typeface="+mj-lt"/>
              </a:rPr>
              <a:t> </a:t>
            </a:r>
            <a:endParaRPr lang="zh-CN" altLang="en-US" sz="2400" dirty="0">
              <a:latin typeface="+mj-lt"/>
            </a:endParaRPr>
          </a:p>
        </p:txBody>
      </p:sp>
    </p:spTree>
    <p:extLst>
      <p:ext uri="{BB962C8B-B14F-4D97-AF65-F5344CB8AC3E}">
        <p14:creationId xmlns:p14="http://schemas.microsoft.com/office/powerpoint/2010/main" val="343118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3BA929-544F-44B5-B0E6-525E4C49BF47}"/>
              </a:ext>
            </a:extLst>
          </p:cNvPr>
          <p:cNvSpPr txBox="1"/>
          <p:nvPr/>
        </p:nvSpPr>
        <p:spPr>
          <a:xfrm>
            <a:off x="0" y="6488668"/>
            <a:ext cx="6096000" cy="369332"/>
          </a:xfrm>
          <a:prstGeom prst="rect">
            <a:avLst/>
          </a:prstGeom>
          <a:noFill/>
        </p:spPr>
        <p:txBody>
          <a:bodyPr wrap="square">
            <a:spAutoFit/>
          </a:bodyPr>
          <a:lstStyle/>
          <a:p>
            <a:r>
              <a:rPr lang="zh-CN" altLang="en-US" dirty="0">
                <a:latin typeface="Arial" panose="020B0604020202020204" pitchFamily="34" charset="0"/>
                <a:ea typeface="微软雅黑" panose="020B0503020204020204" pitchFamily="34" charset="-122"/>
                <a:cs typeface="Times New Roman" panose="02020603050405020304" pitchFamily="18" charset="0"/>
                <a:hlinkClick r:id="rId3"/>
              </a:rPr>
              <a:t>https://doi.org/10.1039/C8NR00719E</a:t>
            </a:r>
            <a:endParaRPr lang="zh-CN" altLang="en-US"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ED9195C1-AC4E-42FE-8B80-F11DE8270185}"/>
              </a:ext>
            </a:extLst>
          </p:cNvPr>
          <p:cNvPicPr>
            <a:picLocks noChangeAspect="1"/>
          </p:cNvPicPr>
          <p:nvPr/>
        </p:nvPicPr>
        <p:blipFill rotWithShape="1">
          <a:blip r:embed="rId4"/>
          <a:srcRect b="43058"/>
          <a:stretch/>
        </p:blipFill>
        <p:spPr>
          <a:xfrm>
            <a:off x="3325541" y="88182"/>
            <a:ext cx="5715935" cy="904941"/>
          </a:xfrm>
          <a:prstGeom prst="rect">
            <a:avLst/>
          </a:prstGeom>
        </p:spPr>
      </p:pic>
      <p:pic>
        <p:nvPicPr>
          <p:cNvPr id="5" name="图片 4">
            <a:extLst>
              <a:ext uri="{FF2B5EF4-FFF2-40B4-BE49-F238E27FC236}">
                <a16:creationId xmlns:a16="http://schemas.microsoft.com/office/drawing/2014/main" id="{504283C2-34A5-4285-ADF3-2001DAC3F899}"/>
              </a:ext>
            </a:extLst>
          </p:cNvPr>
          <p:cNvPicPr>
            <a:picLocks noChangeAspect="1"/>
          </p:cNvPicPr>
          <p:nvPr/>
        </p:nvPicPr>
        <p:blipFill>
          <a:blip r:embed="rId5"/>
          <a:stretch>
            <a:fillRect/>
          </a:stretch>
        </p:blipFill>
        <p:spPr>
          <a:xfrm>
            <a:off x="1017592" y="1296340"/>
            <a:ext cx="3790829" cy="3312514"/>
          </a:xfrm>
          <a:prstGeom prst="rect">
            <a:avLst/>
          </a:prstGeom>
        </p:spPr>
      </p:pic>
      <p:sp>
        <p:nvSpPr>
          <p:cNvPr id="6" name="文本框 5">
            <a:extLst>
              <a:ext uri="{FF2B5EF4-FFF2-40B4-BE49-F238E27FC236}">
                <a16:creationId xmlns:a16="http://schemas.microsoft.com/office/drawing/2014/main" id="{402E2E22-846A-4CE1-B523-684EDE4D247E}"/>
              </a:ext>
            </a:extLst>
          </p:cNvPr>
          <p:cNvSpPr txBox="1"/>
          <p:nvPr/>
        </p:nvSpPr>
        <p:spPr>
          <a:xfrm>
            <a:off x="5093206" y="1915148"/>
            <a:ext cx="7581226" cy="2308324"/>
          </a:xfrm>
          <a:prstGeom prst="rect">
            <a:avLst/>
          </a:prstGeom>
          <a:noFill/>
        </p:spPr>
        <p:txBody>
          <a:bodyPr wrap="square" rtlCol="0">
            <a:spAutoFit/>
          </a:bodyPr>
          <a:lstStyle/>
          <a:p>
            <a:r>
              <a:rPr lang="en-US" altLang="zh-CN" dirty="0">
                <a:latin typeface="Arial" panose="020B0604020202020204" pitchFamily="34" charset="0"/>
                <a:ea typeface="微软雅黑" panose="020B0503020204020204" pitchFamily="34" charset="-122"/>
              </a:rPr>
              <a:t>591nm/2.10eV  X (neutral exciton state)</a:t>
            </a:r>
          </a:p>
          <a:p>
            <a:r>
              <a:rPr lang="en-US" altLang="zh-CN" dirty="0">
                <a:latin typeface="Arial" panose="020B0604020202020204" pitchFamily="34" charset="0"/>
                <a:ea typeface="微软雅黑" panose="020B0503020204020204" pitchFamily="34" charset="-122"/>
              </a:rPr>
              <a:t>598nm/2.07eV</a:t>
            </a:r>
            <a:r>
              <a:rPr lang="zh-CN" altLang="en-US" dirty="0">
                <a:latin typeface="Arial" panose="020B0604020202020204" pitchFamily="34" charset="0"/>
                <a:ea typeface="微软雅黑" panose="020B0503020204020204" pitchFamily="34" charset="-122"/>
              </a:rPr>
              <a:t>  </a:t>
            </a:r>
            <a:r>
              <a:rPr lang="en-US" altLang="zh-CN" dirty="0">
                <a:latin typeface="Arial" panose="020B0604020202020204" pitchFamily="34" charset="0"/>
                <a:ea typeface="微软雅黑" panose="020B0503020204020204" pitchFamily="34" charset="-122"/>
              </a:rPr>
              <a:t>T1</a:t>
            </a:r>
            <a:r>
              <a:rPr lang="zh-CN" altLang="en-US" dirty="0">
                <a:latin typeface="Arial" panose="020B0604020202020204" pitchFamily="34" charset="0"/>
                <a:ea typeface="微软雅黑" panose="020B0503020204020204" pitchFamily="34" charset="-122"/>
              </a:rPr>
              <a:t> </a:t>
            </a:r>
            <a:r>
              <a:rPr lang="en-US" altLang="zh-CN" dirty="0">
                <a:latin typeface="Arial" panose="020B0604020202020204" pitchFamily="34" charset="0"/>
                <a:ea typeface="微软雅黑" panose="020B0503020204020204" pitchFamily="34" charset="-122"/>
              </a:rPr>
              <a:t> (low energy </a:t>
            </a:r>
            <a:r>
              <a:rPr lang="en-US" altLang="zh-CN" dirty="0" err="1">
                <a:latin typeface="Arial" panose="020B0604020202020204" pitchFamily="34" charset="0"/>
                <a:ea typeface="微软雅黑" panose="020B0503020204020204" pitchFamily="34" charset="-122"/>
              </a:rPr>
              <a:t>trion</a:t>
            </a:r>
            <a:r>
              <a:rPr lang="en-US" altLang="zh-CN" dirty="0">
                <a:latin typeface="Arial" panose="020B0604020202020204" pitchFamily="34" charset="0"/>
                <a:ea typeface="微软雅黑" panose="020B0503020204020204" pitchFamily="34" charset="-122"/>
              </a:rPr>
              <a:t>)</a:t>
            </a:r>
          </a:p>
          <a:p>
            <a:r>
              <a:rPr lang="en-US" altLang="zh-CN" dirty="0">
                <a:latin typeface="Arial" panose="020B0604020202020204" pitchFamily="34" charset="0"/>
                <a:ea typeface="微软雅黑" panose="020B0503020204020204" pitchFamily="34" charset="-122"/>
              </a:rPr>
              <a:t>605nm/2.05eV  T2  (high energy </a:t>
            </a:r>
            <a:r>
              <a:rPr lang="en-US" altLang="zh-CN" dirty="0" err="1">
                <a:latin typeface="Arial" panose="020B0604020202020204" pitchFamily="34" charset="0"/>
                <a:ea typeface="微软雅黑" panose="020B0503020204020204" pitchFamily="34" charset="-122"/>
              </a:rPr>
              <a:t>trion</a:t>
            </a:r>
            <a:r>
              <a:rPr lang="en-US" altLang="zh-CN" dirty="0">
                <a:latin typeface="Arial" panose="020B0604020202020204" pitchFamily="34" charset="0"/>
                <a:ea typeface="微软雅黑" panose="020B0503020204020204" pitchFamily="34" charset="-122"/>
              </a:rPr>
              <a:t>)</a:t>
            </a:r>
          </a:p>
          <a:p>
            <a:r>
              <a:rPr lang="en-US" altLang="zh-CN" dirty="0">
                <a:latin typeface="Arial" panose="020B0604020202020204" pitchFamily="34" charset="0"/>
                <a:ea typeface="微软雅黑" panose="020B0503020204020204" pitchFamily="34" charset="-122"/>
              </a:rPr>
              <a:t>640nm/1.94eV  LS (</a:t>
            </a:r>
            <a:r>
              <a:rPr lang="en-US" altLang="zh-CN" sz="1800" b="0" i="0" dirty="0">
                <a:solidFill>
                  <a:srgbClr val="242021"/>
                </a:solidFill>
                <a:effectLst/>
                <a:latin typeface="Arial" panose="020B0604020202020204" pitchFamily="34" charset="0"/>
                <a:ea typeface="微软雅黑" panose="020B0503020204020204" pitchFamily="34" charset="-122"/>
              </a:rPr>
              <a:t>donor–acceptor</a:t>
            </a:r>
            <a:r>
              <a:rPr lang="en-US" altLang="zh-CN" dirty="0">
                <a:solidFill>
                  <a:srgbClr val="242021"/>
                </a:solidFill>
                <a:latin typeface="Arial" panose="020B0604020202020204" pitchFamily="34" charset="0"/>
                <a:ea typeface="微软雅黑" panose="020B0503020204020204" pitchFamily="34" charset="-122"/>
              </a:rPr>
              <a:t>/</a:t>
            </a:r>
            <a:r>
              <a:rPr lang="zh-CN" altLang="en-US" dirty="0">
                <a:solidFill>
                  <a:srgbClr val="242021"/>
                </a:solidFill>
                <a:latin typeface="Arial" panose="020B0604020202020204" pitchFamily="34" charset="0"/>
                <a:ea typeface="微软雅黑" panose="020B0503020204020204" pitchFamily="34" charset="-122"/>
              </a:rPr>
              <a:t> </a:t>
            </a:r>
            <a:r>
              <a:rPr lang="en-US" altLang="zh-CN" sz="1800" b="0" i="0" dirty="0">
                <a:solidFill>
                  <a:srgbClr val="242021"/>
                </a:solidFill>
                <a:effectLst/>
                <a:latin typeface="Arial" panose="020B0604020202020204" pitchFamily="34" charset="0"/>
                <a:ea typeface="微软雅黑" panose="020B0503020204020204" pitchFamily="34" charset="-122"/>
              </a:rPr>
              <a:t>localized states</a:t>
            </a:r>
            <a:r>
              <a:rPr lang="en-US" altLang="zh-CN" dirty="0">
                <a:latin typeface="Arial" panose="020B0604020202020204" pitchFamily="34" charset="0"/>
                <a:ea typeface="微软雅黑" panose="020B0503020204020204" pitchFamily="34" charset="-122"/>
              </a:rPr>
              <a:t>)</a:t>
            </a:r>
          </a:p>
          <a:p>
            <a:endParaRPr lang="en-US" altLang="zh-CN" dirty="0">
              <a:latin typeface="Arial" panose="020B0604020202020204" pitchFamily="34" charset="0"/>
              <a:ea typeface="微软雅黑" panose="020B0503020204020204" pitchFamily="34" charset="-122"/>
            </a:endParaRPr>
          </a:p>
          <a:p>
            <a:r>
              <a:rPr lang="en-US" altLang="zh-CN" dirty="0"/>
              <a:t>T1: electrons occupy the lowest energy sub band in conduction band</a:t>
            </a:r>
          </a:p>
          <a:p>
            <a:r>
              <a:rPr lang="en-US" altLang="zh-CN" dirty="0"/>
              <a:t>T2: both electrons are in the upper conduction-band sub-band</a:t>
            </a:r>
          </a:p>
          <a:p>
            <a:endParaRPr lang="en-US" altLang="zh-CN" dirty="0">
              <a:latin typeface="Arial" panose="020B0604020202020204" pitchFamily="34" charset="0"/>
              <a:ea typeface="微软雅黑" panose="020B0503020204020204" pitchFamily="34" charset="-122"/>
            </a:endParaRPr>
          </a:p>
        </p:txBody>
      </p:sp>
      <p:sp>
        <p:nvSpPr>
          <p:cNvPr id="7" name="矩形 6">
            <a:extLst>
              <a:ext uri="{FF2B5EF4-FFF2-40B4-BE49-F238E27FC236}">
                <a16:creationId xmlns:a16="http://schemas.microsoft.com/office/drawing/2014/main" id="{7D2FB382-7AE9-4319-8CF6-721721FDAAF1}"/>
              </a:ext>
            </a:extLst>
          </p:cNvPr>
          <p:cNvSpPr/>
          <p:nvPr/>
        </p:nvSpPr>
        <p:spPr>
          <a:xfrm>
            <a:off x="920708" y="69793"/>
            <a:ext cx="569387" cy="923330"/>
          </a:xfrm>
          <a:prstGeom prst="rect">
            <a:avLst/>
          </a:prstGeom>
          <a:noFill/>
        </p:spPr>
        <p:txBody>
          <a:bodyPr wrap="none" lIns="91440" tIns="45720" rIns="91440" bIns="45720">
            <a:spAutoFit/>
          </a:bodyPr>
          <a:lstStyle/>
          <a:p>
            <a:pPr algn="ctr"/>
            <a:r>
              <a:rPr lang="en-US" altLang="zh-CN" sz="5400" b="0" cap="none" spc="0" dirty="0">
                <a:ln w="0"/>
                <a:solidFill>
                  <a:schemeClr val="accent1"/>
                </a:solidFill>
                <a:effectLst>
                  <a:outerShdw blurRad="38100" dist="25400" dir="5400000" algn="ctr" rotWithShape="0">
                    <a:srgbClr val="6E747A">
                      <a:alpha val="43000"/>
                    </a:srgbClr>
                  </a:outerShdw>
                </a:effectLst>
              </a:rPr>
              <a:t>3</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9" name="文本框 8">
            <a:extLst>
              <a:ext uri="{FF2B5EF4-FFF2-40B4-BE49-F238E27FC236}">
                <a16:creationId xmlns:a16="http://schemas.microsoft.com/office/drawing/2014/main" id="{0577DC38-86DE-484A-82A1-2B739BAD02EC}"/>
              </a:ext>
            </a:extLst>
          </p:cNvPr>
          <p:cNvSpPr txBox="1"/>
          <p:nvPr/>
        </p:nvSpPr>
        <p:spPr>
          <a:xfrm>
            <a:off x="304294" y="4608854"/>
            <a:ext cx="6369009" cy="646331"/>
          </a:xfrm>
          <a:prstGeom prst="rect">
            <a:avLst/>
          </a:prstGeom>
          <a:noFill/>
        </p:spPr>
        <p:txBody>
          <a:bodyPr wrap="square">
            <a:spAutoFit/>
          </a:bodyPr>
          <a:lstStyle/>
          <a:p>
            <a:r>
              <a:rPr lang="en-US" altLang="zh-CN" sz="1800" b="0" i="0" dirty="0">
                <a:solidFill>
                  <a:srgbClr val="242021"/>
                </a:solidFill>
                <a:effectLst/>
                <a:latin typeface="Arial" panose="020B0604020202020204" pitchFamily="34" charset="0"/>
                <a:ea typeface="微软雅黑" panose="020B0503020204020204" pitchFamily="34" charset="-122"/>
              </a:rPr>
              <a:t>Strong emission bands on the lower energy side of the </a:t>
            </a:r>
            <a:r>
              <a:rPr lang="en-US" altLang="zh-CN" sz="1800" b="0" i="0" dirty="0" err="1">
                <a:solidFill>
                  <a:srgbClr val="242021"/>
                </a:solidFill>
                <a:effectLst/>
                <a:latin typeface="Arial" panose="020B0604020202020204" pitchFamily="34" charset="0"/>
                <a:ea typeface="微软雅黑" panose="020B0503020204020204" pitchFamily="34" charset="-122"/>
              </a:rPr>
              <a:t>trion</a:t>
            </a:r>
            <a:r>
              <a:rPr lang="en-US" altLang="zh-CN" sz="1800" b="0" i="0" dirty="0">
                <a:solidFill>
                  <a:srgbClr val="242021"/>
                </a:solidFill>
                <a:effectLst/>
                <a:latin typeface="Arial" panose="020B0604020202020204" pitchFamily="34" charset="0"/>
                <a:ea typeface="微软雅黑" panose="020B0503020204020204" pitchFamily="34" charset="-122"/>
              </a:rPr>
              <a:t> emission is because radiative recombination of biexcitons.</a:t>
            </a:r>
            <a:r>
              <a:rPr lang="en-US" altLang="zh-CN" dirty="0">
                <a:latin typeface="Arial" panose="020B0604020202020204" pitchFamily="34" charset="0"/>
                <a:ea typeface="微软雅黑" panose="020B0503020204020204" pitchFamily="34" charset="-122"/>
              </a:rPr>
              <a:t> </a:t>
            </a:r>
          </a:p>
        </p:txBody>
      </p:sp>
      <p:pic>
        <p:nvPicPr>
          <p:cNvPr id="8" name="图片 7">
            <a:extLst>
              <a:ext uri="{FF2B5EF4-FFF2-40B4-BE49-F238E27FC236}">
                <a16:creationId xmlns:a16="http://schemas.microsoft.com/office/drawing/2014/main" id="{62A485AA-05B0-4505-AA60-3B413B0AC49F}"/>
              </a:ext>
            </a:extLst>
          </p:cNvPr>
          <p:cNvPicPr>
            <a:picLocks noChangeAspect="1"/>
          </p:cNvPicPr>
          <p:nvPr/>
        </p:nvPicPr>
        <p:blipFill>
          <a:blip r:embed="rId6"/>
          <a:stretch>
            <a:fillRect/>
          </a:stretch>
        </p:blipFill>
        <p:spPr>
          <a:xfrm>
            <a:off x="0" y="2364544"/>
            <a:ext cx="12192000" cy="2128911"/>
          </a:xfrm>
          <a:prstGeom prst="rect">
            <a:avLst/>
          </a:prstGeom>
        </p:spPr>
      </p:pic>
    </p:spTree>
    <p:extLst>
      <p:ext uri="{BB962C8B-B14F-4D97-AF65-F5344CB8AC3E}">
        <p14:creationId xmlns:p14="http://schemas.microsoft.com/office/powerpoint/2010/main" val="545306466"/>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202020"/>
      </a:accent1>
      <a:accent2>
        <a:srgbClr val="8C8C8C"/>
      </a:accent2>
      <a:accent3>
        <a:srgbClr val="EF5B34"/>
      </a:accent3>
      <a:accent4>
        <a:srgbClr val="283B8F"/>
      </a:accent4>
      <a:accent5>
        <a:srgbClr val="1A9248"/>
      </a:accent5>
      <a:accent6>
        <a:srgbClr val="FBB04C"/>
      </a:accent6>
      <a:hlink>
        <a:srgbClr val="0563C1"/>
      </a:hlink>
      <a:folHlink>
        <a:srgbClr val="954F72"/>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V2-355f6696-cea4-4439-b4a9-531a9a82a68b">
  <a:themeElements>
    <a:clrScheme name="房利美">
      <a:dk1>
        <a:srgbClr val="000000"/>
      </a:dk1>
      <a:lt1>
        <a:srgbClr val="FFFFFF"/>
      </a:lt1>
      <a:dk2>
        <a:srgbClr val="768394"/>
      </a:dk2>
      <a:lt2>
        <a:srgbClr val="F0F0F0"/>
      </a:lt2>
      <a:accent1>
        <a:srgbClr val="3698A4"/>
      </a:accent1>
      <a:accent2>
        <a:srgbClr val="459D67"/>
      </a:accent2>
      <a:accent3>
        <a:srgbClr val="A4CB61"/>
      </a:accent3>
      <a:accent4>
        <a:srgbClr val="7F7F7F"/>
      </a:accent4>
      <a:accent5>
        <a:srgbClr val="666666"/>
      </a:accent5>
      <a:accent6>
        <a:srgbClr val="515151"/>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PLUS-V2-355f6696-cea4-4439-b4a9-531a9a82a68b" id="{079161C7-C60C-4365-BA0C-AA98CE43156A}" vid="{240863F8-B3DC-4587-9471-D0869D5B3A8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TotalTime>
  <Words>1679</Words>
  <Application>Microsoft Office PowerPoint</Application>
  <PresentationFormat>宽屏</PresentationFormat>
  <Paragraphs>150</Paragraphs>
  <Slides>15</Slides>
  <Notes>11</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15</vt:i4>
      </vt:variant>
    </vt:vector>
  </HeadingPairs>
  <TitlesOfParts>
    <vt:vector size="25" baseType="lpstr">
      <vt:lpstr>AdvOT8608a8d1+03</vt:lpstr>
      <vt:lpstr>AdvOT999035f4</vt:lpstr>
      <vt:lpstr>CharisSIL</vt:lpstr>
      <vt:lpstr>CharisSIL-Italic</vt:lpstr>
      <vt:lpstr>ScalaSansLF-Bold</vt:lpstr>
      <vt:lpstr>等线</vt:lpstr>
      <vt:lpstr>Arial</vt:lpstr>
      <vt:lpstr>Cambria Math</vt:lpstr>
      <vt:lpstr>1_Office 主题​​</vt:lpstr>
      <vt:lpstr>OfficePLUS-V2-355f6696-cea4-4439-b4a9-531a9a82a68b</vt:lpstr>
      <vt:lpstr>Introduction about some work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Zhongqi Xiu</dc:creator>
  <cp:lastModifiedBy>Zhongqi Xiu</cp:lastModifiedBy>
  <cp:revision>68</cp:revision>
  <dcterms:created xsi:type="dcterms:W3CDTF">2024-07-25T15:39:00Z</dcterms:created>
  <dcterms:modified xsi:type="dcterms:W3CDTF">2024-07-29T16:52:20Z</dcterms:modified>
</cp:coreProperties>
</file>