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41"/>
  </p:notesMasterIdLst>
  <p:sldIdLst>
    <p:sldId id="257" r:id="rId2"/>
    <p:sldId id="267" r:id="rId3"/>
    <p:sldId id="258" r:id="rId4"/>
    <p:sldId id="259" r:id="rId5"/>
    <p:sldId id="260" r:id="rId6"/>
    <p:sldId id="276" r:id="rId7"/>
    <p:sldId id="320" r:id="rId8"/>
    <p:sldId id="261" r:id="rId9"/>
    <p:sldId id="291" r:id="rId10"/>
    <p:sldId id="292" r:id="rId11"/>
    <p:sldId id="269" r:id="rId12"/>
    <p:sldId id="297" r:id="rId13"/>
    <p:sldId id="295" r:id="rId14"/>
    <p:sldId id="317" r:id="rId15"/>
    <p:sldId id="285" r:id="rId16"/>
    <p:sldId id="271" r:id="rId17"/>
    <p:sldId id="318" r:id="rId18"/>
    <p:sldId id="322" r:id="rId19"/>
    <p:sldId id="323" r:id="rId20"/>
    <p:sldId id="321" r:id="rId21"/>
    <p:sldId id="325" r:id="rId22"/>
    <p:sldId id="326" r:id="rId23"/>
    <p:sldId id="327" r:id="rId24"/>
    <p:sldId id="275" r:id="rId25"/>
    <p:sldId id="308" r:id="rId26"/>
    <p:sldId id="309" r:id="rId27"/>
    <p:sldId id="282" r:id="rId28"/>
    <p:sldId id="311" r:id="rId29"/>
    <p:sldId id="312" r:id="rId30"/>
    <p:sldId id="313" r:id="rId31"/>
    <p:sldId id="314" r:id="rId32"/>
    <p:sldId id="274" r:id="rId33"/>
    <p:sldId id="289" r:id="rId34"/>
    <p:sldId id="305" r:id="rId35"/>
    <p:sldId id="315" r:id="rId36"/>
    <p:sldId id="316" r:id="rId37"/>
    <p:sldId id="272" r:id="rId38"/>
    <p:sldId id="288" r:id="rId39"/>
    <p:sldId id="266" r:id="rId4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2509" autoAdjust="0"/>
  </p:normalViewPr>
  <p:slideViewPr>
    <p:cSldViewPr snapToGrid="0">
      <p:cViewPr varScale="1">
        <p:scale>
          <a:sx n="198" d="100"/>
          <a:sy n="198" d="100"/>
        </p:scale>
        <p:origin x="606" y="156"/>
      </p:cViewPr>
      <p:guideLst/>
    </p:cSldViewPr>
  </p:slideViewPr>
  <p:notesTextViewPr>
    <p:cViewPr>
      <p:scale>
        <a:sx n="1" d="1"/>
        <a:sy n="1" d="1"/>
      </p:scale>
      <p:origin x="0" y="0"/>
    </p:cViewPr>
  </p:notesTextViewPr>
  <p:sorterViewPr>
    <p:cViewPr>
      <p:scale>
        <a:sx n="100" d="100"/>
        <a:sy n="100" d="100"/>
      </p:scale>
      <p:origin x="0" y="-340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71800" cy="458788"/>
          </a:xfrm>
          <a:prstGeom prst="rect">
            <a:avLst/>
          </a:prstGeom>
        </p:spPr>
        <p:txBody>
          <a:bodyPr vert="horz" lIns="91427" tIns="45714" rIns="91427" bIns="45714" rtlCol="0"/>
          <a:lstStyle>
            <a:lvl1pPr algn="l">
              <a:defRPr sz="1200"/>
            </a:lvl1pPr>
          </a:lstStyle>
          <a:p>
            <a:endParaRPr lang="zh-CN" altLang="en-US"/>
          </a:p>
        </p:txBody>
      </p:sp>
      <p:sp>
        <p:nvSpPr>
          <p:cNvPr id="3" name="日期占位符 2"/>
          <p:cNvSpPr>
            <a:spLocks noGrp="1"/>
          </p:cNvSpPr>
          <p:nvPr>
            <p:ph type="dt" idx="1"/>
          </p:nvPr>
        </p:nvSpPr>
        <p:spPr>
          <a:xfrm>
            <a:off x="3884615" y="0"/>
            <a:ext cx="2971800" cy="458788"/>
          </a:xfrm>
          <a:prstGeom prst="rect">
            <a:avLst/>
          </a:prstGeom>
        </p:spPr>
        <p:txBody>
          <a:bodyPr vert="horz" lIns="91427" tIns="45714" rIns="91427" bIns="45714" rtlCol="0"/>
          <a:lstStyle>
            <a:lvl1pPr algn="r">
              <a:defRPr sz="1200"/>
            </a:lvl1pPr>
          </a:lstStyle>
          <a:p>
            <a:fld id="{D3442045-097D-40A0-A6C2-856B3643CA81}" type="datetimeFigureOut">
              <a:rPr lang="zh-CN" altLang="en-US" smtClean="0"/>
              <a:t>2023/11/12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27" tIns="45714" rIns="91427" bIns="45714"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27" tIns="45714" rIns="91427" bIns="45714"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8685215"/>
            <a:ext cx="2971800" cy="458787"/>
          </a:xfrm>
          <a:prstGeom prst="rect">
            <a:avLst/>
          </a:prstGeom>
        </p:spPr>
        <p:txBody>
          <a:bodyPr vert="horz" lIns="91427" tIns="45714" rIns="91427" bIns="45714"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5" y="8685215"/>
            <a:ext cx="2971800" cy="458787"/>
          </a:xfrm>
          <a:prstGeom prst="rect">
            <a:avLst/>
          </a:prstGeom>
        </p:spPr>
        <p:txBody>
          <a:bodyPr vert="horz" lIns="91427" tIns="45714" rIns="91427" bIns="45714" rtlCol="0" anchor="b"/>
          <a:lstStyle>
            <a:lvl1pPr algn="r">
              <a:defRPr sz="1200"/>
            </a:lvl1pPr>
          </a:lstStyle>
          <a:p>
            <a:fld id="{9BDF51DF-D5C1-4CC0-9015-D8DF2C59733A}" type="slidenum">
              <a:rPr lang="zh-CN" altLang="en-US" smtClean="0"/>
              <a:t>‹#›</a:t>
            </a:fld>
            <a:endParaRPr lang="zh-CN" altLang="en-US"/>
          </a:p>
        </p:txBody>
      </p:sp>
    </p:spTree>
    <p:extLst>
      <p:ext uri="{BB962C8B-B14F-4D97-AF65-F5344CB8AC3E}">
        <p14:creationId xmlns:p14="http://schemas.microsoft.com/office/powerpoint/2010/main" val="3965593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DF51DF-D5C1-4CC0-9015-D8DF2C59733A}" type="slidenum">
              <a:rPr lang="zh-CN" altLang="en-US" smtClean="0"/>
              <a:t>6</a:t>
            </a:fld>
            <a:endParaRPr lang="zh-CN" altLang="en-US"/>
          </a:p>
        </p:txBody>
      </p:sp>
    </p:spTree>
    <p:extLst>
      <p:ext uri="{BB962C8B-B14F-4D97-AF65-F5344CB8AC3E}">
        <p14:creationId xmlns:p14="http://schemas.microsoft.com/office/powerpoint/2010/main" val="4178253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Li J F, Wang Y F, Zhang S C, He J Y, Cheng A Q, Yan H,</a:t>
            </a:r>
            <a:br>
              <a:rPr lang="en-US" altLang="zh-CN" dirty="0"/>
            </a:br>
            <a:r>
              <a:rPr lang="en-US" altLang="zh-CN" dirty="0"/>
              <a:t>Zhu S L 2017 arXiv:1706.01404</a:t>
            </a:r>
            <a:endParaRPr lang="zh-CN" altLang="en-US" dirty="0"/>
          </a:p>
        </p:txBody>
      </p:sp>
      <p:sp>
        <p:nvSpPr>
          <p:cNvPr id="4" name="灯片编号占位符 3"/>
          <p:cNvSpPr>
            <a:spLocks noGrp="1"/>
          </p:cNvSpPr>
          <p:nvPr>
            <p:ph type="sldNum" sz="quarter" idx="5"/>
          </p:nvPr>
        </p:nvSpPr>
        <p:spPr/>
        <p:txBody>
          <a:bodyPr/>
          <a:lstStyle/>
          <a:p>
            <a:fld id="{9BDF51DF-D5C1-4CC0-9015-D8DF2C59733A}" type="slidenum">
              <a:rPr lang="zh-CN" altLang="en-US" smtClean="0"/>
              <a:t>9</a:t>
            </a:fld>
            <a:endParaRPr lang="zh-CN" altLang="en-US"/>
          </a:p>
        </p:txBody>
      </p:sp>
    </p:spTree>
    <p:extLst>
      <p:ext uri="{BB962C8B-B14F-4D97-AF65-F5344CB8AC3E}">
        <p14:creationId xmlns:p14="http://schemas.microsoft.com/office/powerpoint/2010/main" val="1901000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Manz S, Fernholz T, Schmiedmayer J, Pan J W 2007 </a:t>
            </a:r>
            <a:r>
              <a:rPr lang="en-US" altLang="zh-CN" i="1" dirty="0"/>
              <a:t>Phys.</a:t>
            </a:r>
            <a:br>
              <a:rPr lang="en-US" altLang="zh-CN" i="1" dirty="0"/>
            </a:br>
            <a:r>
              <a:rPr lang="en-US" altLang="zh-CN" i="1" dirty="0"/>
              <a:t>Rev. A </a:t>
            </a:r>
            <a:r>
              <a:rPr lang="en-US" altLang="zh-CN" b="1" dirty="0"/>
              <a:t>75 </a:t>
            </a:r>
            <a:r>
              <a:rPr lang="en-US" altLang="zh-CN" dirty="0"/>
              <a:t>040101 </a:t>
            </a:r>
            <a:endParaRPr lang="zh-CN" altLang="en-US" dirty="0"/>
          </a:p>
        </p:txBody>
      </p:sp>
      <p:sp>
        <p:nvSpPr>
          <p:cNvPr id="4" name="灯片编号占位符 3"/>
          <p:cNvSpPr>
            <a:spLocks noGrp="1"/>
          </p:cNvSpPr>
          <p:nvPr>
            <p:ph type="sldNum" sz="quarter" idx="5"/>
          </p:nvPr>
        </p:nvSpPr>
        <p:spPr/>
        <p:txBody>
          <a:bodyPr/>
          <a:lstStyle/>
          <a:p>
            <a:fld id="{9BDF51DF-D5C1-4CC0-9015-D8DF2C59733A}" type="slidenum">
              <a:rPr lang="zh-CN" altLang="en-US" smtClean="0"/>
              <a:t>10</a:t>
            </a:fld>
            <a:endParaRPr lang="zh-CN" altLang="en-US"/>
          </a:p>
        </p:txBody>
      </p:sp>
    </p:spTree>
    <p:extLst>
      <p:ext uri="{BB962C8B-B14F-4D97-AF65-F5344CB8AC3E}">
        <p14:creationId xmlns:p14="http://schemas.microsoft.com/office/powerpoint/2010/main" val="2996160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a:t>Reim K F, Nunn J, Lorenz V O, Sussman B J, Lee K C,</a:t>
            </a:r>
            <a:br>
              <a:rPr lang="en-US" altLang="zh-CN" dirty="0"/>
            </a:br>
            <a:r>
              <a:rPr lang="en-US" altLang="zh-CN" dirty="0"/>
              <a:t>Langford N K, Jaksch D, Walmsley I A 2010 </a:t>
            </a:r>
            <a:r>
              <a:rPr lang="en-US" altLang="zh-CN" i="1" dirty="0"/>
              <a:t>Nat. Photon. </a:t>
            </a:r>
            <a:r>
              <a:rPr lang="en-US" altLang="zh-CN" b="1" dirty="0"/>
              <a:t>4</a:t>
            </a:r>
            <a:br>
              <a:rPr lang="en-US" altLang="zh-CN" b="1" dirty="0"/>
            </a:br>
            <a:r>
              <a:rPr lang="en-US" altLang="zh-CN" dirty="0"/>
              <a:t>218 </a:t>
            </a:r>
            <a:br>
              <a:rPr lang="en-US" altLang="zh-CN" dirty="0"/>
            </a:br>
            <a:endParaRPr lang="zh-CN" altLang="en-US" dirty="0"/>
          </a:p>
        </p:txBody>
      </p:sp>
      <p:sp>
        <p:nvSpPr>
          <p:cNvPr id="4" name="灯片编号占位符 3"/>
          <p:cNvSpPr>
            <a:spLocks noGrp="1"/>
          </p:cNvSpPr>
          <p:nvPr>
            <p:ph type="sldNum" sz="quarter" idx="5"/>
          </p:nvPr>
        </p:nvSpPr>
        <p:spPr/>
        <p:txBody>
          <a:bodyPr/>
          <a:lstStyle/>
          <a:p>
            <a:fld id="{9BDF51DF-D5C1-4CC0-9015-D8DF2C59733A}" type="slidenum">
              <a:rPr lang="zh-CN" altLang="en-US" smtClean="0"/>
              <a:t>11</a:t>
            </a:fld>
            <a:endParaRPr lang="zh-CN" altLang="en-US"/>
          </a:p>
        </p:txBody>
      </p:sp>
    </p:spTree>
    <p:extLst>
      <p:ext uri="{BB962C8B-B14F-4D97-AF65-F5344CB8AC3E}">
        <p14:creationId xmlns:p14="http://schemas.microsoft.com/office/powerpoint/2010/main" val="1937030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DF51DF-D5C1-4CC0-9015-D8DF2C59733A}" type="slidenum">
              <a:rPr lang="zh-CN" altLang="en-US" smtClean="0"/>
              <a:t>20</a:t>
            </a:fld>
            <a:endParaRPr lang="zh-CN" altLang="en-US"/>
          </a:p>
        </p:txBody>
      </p:sp>
    </p:spTree>
    <p:extLst>
      <p:ext uri="{BB962C8B-B14F-4D97-AF65-F5344CB8AC3E}">
        <p14:creationId xmlns:p14="http://schemas.microsoft.com/office/powerpoint/2010/main" val="365503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任意多边形 39">
            <a:extLst>
              <a:ext uri="{FF2B5EF4-FFF2-40B4-BE49-F238E27FC236}">
                <a16:creationId xmlns:a16="http://schemas.microsoft.com/office/drawing/2014/main" id="{45BB2CF1-D6F9-4F64-8B94-DB73B8D0178A}"/>
              </a:ext>
            </a:extLst>
          </p:cNvPr>
          <p:cNvSpPr/>
          <p:nvPr userDrawn="1"/>
        </p:nvSpPr>
        <p:spPr>
          <a:xfrm>
            <a:off x="5" y="-2382"/>
            <a:ext cx="9143999" cy="5145881"/>
          </a:xfrm>
          <a:custGeom>
            <a:avLst/>
            <a:gdLst>
              <a:gd name="connsiteX0" fmla="*/ 0 w 9116459"/>
              <a:gd name="connsiteY0" fmla="*/ 0 h 6861175"/>
              <a:gd name="connsiteX1" fmla="*/ 9116459 w 9116459"/>
              <a:gd name="connsiteY1" fmla="*/ 0 h 6861175"/>
              <a:gd name="connsiteX2" fmla="*/ 9116459 w 9116459"/>
              <a:gd name="connsiteY2" fmla="*/ 6861175 h 6861175"/>
              <a:gd name="connsiteX3" fmla="*/ 0 w 9116459"/>
              <a:gd name="connsiteY3" fmla="*/ 6861175 h 6861175"/>
            </a:gdLst>
            <a:ahLst/>
            <a:cxnLst>
              <a:cxn ang="0">
                <a:pos x="connsiteX0" y="connsiteY0"/>
              </a:cxn>
              <a:cxn ang="0">
                <a:pos x="connsiteX1" y="connsiteY1"/>
              </a:cxn>
              <a:cxn ang="0">
                <a:pos x="connsiteX2" y="connsiteY2"/>
              </a:cxn>
              <a:cxn ang="0">
                <a:pos x="connsiteX3" y="connsiteY3"/>
              </a:cxn>
            </a:cxnLst>
            <a:rect l="l" t="t" r="r" b="b"/>
            <a:pathLst>
              <a:path w="9116459" h="6861175">
                <a:moveTo>
                  <a:pt x="0" y="0"/>
                </a:moveTo>
                <a:lnTo>
                  <a:pt x="9116459" y="0"/>
                </a:lnTo>
                <a:lnTo>
                  <a:pt x="9116459" y="6861175"/>
                </a:lnTo>
                <a:lnTo>
                  <a:pt x="0" y="6861175"/>
                </a:lnTo>
                <a:close/>
              </a:path>
            </a:pathLst>
          </a:cu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8" name="平行四边形 7">
            <a:extLst>
              <a:ext uri="{FF2B5EF4-FFF2-40B4-BE49-F238E27FC236}">
                <a16:creationId xmlns:a16="http://schemas.microsoft.com/office/drawing/2014/main" id="{EF73ECD6-C6E2-4398-8383-03FF097D6263}"/>
              </a:ext>
            </a:extLst>
          </p:cNvPr>
          <p:cNvSpPr/>
          <p:nvPr userDrawn="1"/>
        </p:nvSpPr>
        <p:spPr>
          <a:xfrm>
            <a:off x="14879" y="-2380"/>
            <a:ext cx="7425799" cy="5145881"/>
          </a:xfrm>
          <a:prstGeom prst="parallelogram">
            <a:avLst>
              <a:gd name="adj" fmla="val 1052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任意多边形 41">
            <a:extLst>
              <a:ext uri="{FF2B5EF4-FFF2-40B4-BE49-F238E27FC236}">
                <a16:creationId xmlns:a16="http://schemas.microsoft.com/office/drawing/2014/main" id="{92481E7A-96D5-4709-AC0F-569B138CD8F9}"/>
              </a:ext>
            </a:extLst>
          </p:cNvPr>
          <p:cNvSpPr/>
          <p:nvPr userDrawn="1"/>
        </p:nvSpPr>
        <p:spPr>
          <a:xfrm>
            <a:off x="0" y="-2380"/>
            <a:ext cx="7244070" cy="5145881"/>
          </a:xfrm>
          <a:custGeom>
            <a:avLst/>
            <a:gdLst>
              <a:gd name="connsiteX0" fmla="*/ 540341 w 7244070"/>
              <a:gd name="connsiteY0" fmla="*/ 0 h 6861175"/>
              <a:gd name="connsiteX1" fmla="*/ 7244070 w 7244070"/>
              <a:gd name="connsiteY1" fmla="*/ 0 h 6861175"/>
              <a:gd name="connsiteX2" fmla="*/ 6522000 w 7244070"/>
              <a:gd name="connsiteY2" fmla="*/ 6861175 h 6861175"/>
              <a:gd name="connsiteX3" fmla="*/ 0 w 7244070"/>
              <a:gd name="connsiteY3" fmla="*/ 6861175 h 6861175"/>
              <a:gd name="connsiteX4" fmla="*/ 0 w 7244070"/>
              <a:gd name="connsiteY4" fmla="*/ 5134369 h 686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4070" h="6861175">
                <a:moveTo>
                  <a:pt x="540341" y="0"/>
                </a:moveTo>
                <a:lnTo>
                  <a:pt x="7244070" y="0"/>
                </a:lnTo>
                <a:lnTo>
                  <a:pt x="6522000" y="6861175"/>
                </a:lnTo>
                <a:lnTo>
                  <a:pt x="0" y="6861175"/>
                </a:lnTo>
                <a:lnTo>
                  <a:pt x="0" y="513436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10" name="任意多边形 11">
            <a:extLst>
              <a:ext uri="{FF2B5EF4-FFF2-40B4-BE49-F238E27FC236}">
                <a16:creationId xmlns:a16="http://schemas.microsoft.com/office/drawing/2014/main" id="{356ECBC5-015F-4A7A-A4A8-4875652F4EA9}"/>
              </a:ext>
            </a:extLst>
          </p:cNvPr>
          <p:cNvSpPr/>
          <p:nvPr userDrawn="1"/>
        </p:nvSpPr>
        <p:spPr>
          <a:xfrm>
            <a:off x="0" y="1255760"/>
            <a:ext cx="1133862" cy="1003943"/>
          </a:xfrm>
          <a:custGeom>
            <a:avLst/>
            <a:gdLst>
              <a:gd name="connsiteX0" fmla="*/ 0 w 1133862"/>
              <a:gd name="connsiteY0" fmla="*/ 0 h 1633920"/>
              <a:gd name="connsiteX1" fmla="*/ 1133862 w 1133862"/>
              <a:gd name="connsiteY1" fmla="*/ 0 h 1633920"/>
              <a:gd name="connsiteX2" fmla="*/ 992802 w 1133862"/>
              <a:gd name="connsiteY2" fmla="*/ 1633920 h 1633920"/>
              <a:gd name="connsiteX3" fmla="*/ 0 w 1133862"/>
              <a:gd name="connsiteY3" fmla="*/ 1633920 h 1633920"/>
            </a:gdLst>
            <a:ahLst/>
            <a:cxnLst>
              <a:cxn ang="0">
                <a:pos x="connsiteX0" y="connsiteY0"/>
              </a:cxn>
              <a:cxn ang="0">
                <a:pos x="connsiteX1" y="connsiteY1"/>
              </a:cxn>
              <a:cxn ang="0">
                <a:pos x="connsiteX2" y="connsiteY2"/>
              </a:cxn>
              <a:cxn ang="0">
                <a:pos x="connsiteX3" y="connsiteY3"/>
              </a:cxn>
            </a:cxnLst>
            <a:rect l="l" t="t" r="r" b="b"/>
            <a:pathLst>
              <a:path w="1133862" h="1633920">
                <a:moveTo>
                  <a:pt x="0" y="0"/>
                </a:moveTo>
                <a:lnTo>
                  <a:pt x="1133862" y="0"/>
                </a:lnTo>
                <a:lnTo>
                  <a:pt x="992802" y="1633920"/>
                </a:lnTo>
                <a:lnTo>
                  <a:pt x="0" y="16339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t>        </a:t>
            </a:r>
            <a:endParaRPr lang="zh-CN" altLang="en-US" sz="1350" dirty="0"/>
          </a:p>
        </p:txBody>
      </p:sp>
      <p:sp>
        <p:nvSpPr>
          <p:cNvPr id="11" name="任意多边形 12">
            <a:extLst>
              <a:ext uri="{FF2B5EF4-FFF2-40B4-BE49-F238E27FC236}">
                <a16:creationId xmlns:a16="http://schemas.microsoft.com/office/drawing/2014/main" id="{CF01F5B1-AE90-41C5-B839-83573DD471DE}"/>
              </a:ext>
            </a:extLst>
          </p:cNvPr>
          <p:cNvSpPr/>
          <p:nvPr userDrawn="1"/>
        </p:nvSpPr>
        <p:spPr>
          <a:xfrm>
            <a:off x="4" y="1148708"/>
            <a:ext cx="997527" cy="1003943"/>
          </a:xfrm>
          <a:custGeom>
            <a:avLst/>
            <a:gdLst>
              <a:gd name="connsiteX0" fmla="*/ 0 w 997527"/>
              <a:gd name="connsiteY0" fmla="*/ 0 h 1633920"/>
              <a:gd name="connsiteX1" fmla="*/ 997527 w 997527"/>
              <a:gd name="connsiteY1" fmla="*/ 0 h 1633920"/>
              <a:gd name="connsiteX2" fmla="*/ 856467 w 997527"/>
              <a:gd name="connsiteY2" fmla="*/ 1633920 h 1633920"/>
              <a:gd name="connsiteX3" fmla="*/ 0 w 997527"/>
              <a:gd name="connsiteY3" fmla="*/ 1633920 h 1633920"/>
            </a:gdLst>
            <a:ahLst/>
            <a:cxnLst>
              <a:cxn ang="0">
                <a:pos x="connsiteX0" y="connsiteY0"/>
              </a:cxn>
              <a:cxn ang="0">
                <a:pos x="connsiteX1" y="connsiteY1"/>
              </a:cxn>
              <a:cxn ang="0">
                <a:pos x="connsiteX2" y="connsiteY2"/>
              </a:cxn>
              <a:cxn ang="0">
                <a:pos x="connsiteX3" y="connsiteY3"/>
              </a:cxn>
            </a:cxnLst>
            <a:rect l="l" t="t" r="r" b="b"/>
            <a:pathLst>
              <a:path w="997527" h="1633920">
                <a:moveTo>
                  <a:pt x="0" y="0"/>
                </a:moveTo>
                <a:lnTo>
                  <a:pt x="997527" y="0"/>
                </a:lnTo>
                <a:lnTo>
                  <a:pt x="856467" y="1633920"/>
                </a:lnTo>
                <a:lnTo>
                  <a:pt x="0" y="163392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t>        </a:t>
            </a:r>
            <a:endParaRPr lang="zh-CN" altLang="en-US" sz="1350" dirty="0"/>
          </a:p>
        </p:txBody>
      </p:sp>
      <p:sp>
        <p:nvSpPr>
          <p:cNvPr id="12" name="任意多边形 46">
            <a:extLst>
              <a:ext uri="{FF2B5EF4-FFF2-40B4-BE49-F238E27FC236}">
                <a16:creationId xmlns:a16="http://schemas.microsoft.com/office/drawing/2014/main" id="{76156543-ADAC-42C7-9D04-AFA6025F7C3C}"/>
              </a:ext>
            </a:extLst>
          </p:cNvPr>
          <p:cNvSpPr/>
          <p:nvPr userDrawn="1"/>
        </p:nvSpPr>
        <p:spPr>
          <a:xfrm>
            <a:off x="5470131" y="4229629"/>
            <a:ext cx="3673870" cy="650733"/>
          </a:xfrm>
          <a:custGeom>
            <a:avLst/>
            <a:gdLst>
              <a:gd name="connsiteX0" fmla="*/ 93012 w 3673870"/>
              <a:gd name="connsiteY0" fmla="*/ 0 h 1015861"/>
              <a:gd name="connsiteX1" fmla="*/ 3673870 w 3673870"/>
              <a:gd name="connsiteY1" fmla="*/ 0 h 1015861"/>
              <a:gd name="connsiteX2" fmla="*/ 3673870 w 3673870"/>
              <a:gd name="connsiteY2" fmla="*/ 1015861 h 1015861"/>
              <a:gd name="connsiteX3" fmla="*/ 0 w 3673870"/>
              <a:gd name="connsiteY3" fmla="*/ 1015861 h 1015861"/>
            </a:gdLst>
            <a:ahLst/>
            <a:cxnLst>
              <a:cxn ang="0">
                <a:pos x="connsiteX0" y="connsiteY0"/>
              </a:cxn>
              <a:cxn ang="0">
                <a:pos x="connsiteX1" y="connsiteY1"/>
              </a:cxn>
              <a:cxn ang="0">
                <a:pos x="connsiteX2" y="connsiteY2"/>
              </a:cxn>
              <a:cxn ang="0">
                <a:pos x="connsiteX3" y="connsiteY3"/>
              </a:cxn>
            </a:cxnLst>
            <a:rect l="l" t="t" r="r" b="b"/>
            <a:pathLst>
              <a:path w="3673870" h="1015861">
                <a:moveTo>
                  <a:pt x="93012" y="0"/>
                </a:moveTo>
                <a:lnTo>
                  <a:pt x="3673870" y="0"/>
                </a:lnTo>
                <a:lnTo>
                  <a:pt x="3673870" y="1015861"/>
                </a:lnTo>
                <a:lnTo>
                  <a:pt x="0" y="101586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1350" dirty="0"/>
              <a:t>          </a:t>
            </a:r>
            <a:endParaRPr lang="zh-CN" altLang="en-US" sz="1350" dirty="0"/>
          </a:p>
        </p:txBody>
      </p:sp>
      <p:sp>
        <p:nvSpPr>
          <p:cNvPr id="13" name="任意多边形 44">
            <a:extLst>
              <a:ext uri="{FF2B5EF4-FFF2-40B4-BE49-F238E27FC236}">
                <a16:creationId xmlns:a16="http://schemas.microsoft.com/office/drawing/2014/main" id="{34363AA3-489E-4EC6-9F4B-182BA2252268}"/>
              </a:ext>
            </a:extLst>
          </p:cNvPr>
          <p:cNvSpPr/>
          <p:nvPr userDrawn="1"/>
        </p:nvSpPr>
        <p:spPr>
          <a:xfrm>
            <a:off x="5648778" y="4156592"/>
            <a:ext cx="3495222" cy="650733"/>
          </a:xfrm>
          <a:custGeom>
            <a:avLst/>
            <a:gdLst>
              <a:gd name="connsiteX0" fmla="*/ 93012 w 3495222"/>
              <a:gd name="connsiteY0" fmla="*/ 0 h 1015861"/>
              <a:gd name="connsiteX1" fmla="*/ 3495222 w 3495222"/>
              <a:gd name="connsiteY1" fmla="*/ 0 h 1015861"/>
              <a:gd name="connsiteX2" fmla="*/ 3495222 w 3495222"/>
              <a:gd name="connsiteY2" fmla="*/ 1015861 h 1015861"/>
              <a:gd name="connsiteX3" fmla="*/ 0 w 3495222"/>
              <a:gd name="connsiteY3" fmla="*/ 1015861 h 1015861"/>
            </a:gdLst>
            <a:ahLst/>
            <a:cxnLst>
              <a:cxn ang="0">
                <a:pos x="connsiteX0" y="connsiteY0"/>
              </a:cxn>
              <a:cxn ang="0">
                <a:pos x="connsiteX1" y="connsiteY1"/>
              </a:cxn>
              <a:cxn ang="0">
                <a:pos x="connsiteX2" y="connsiteY2"/>
              </a:cxn>
              <a:cxn ang="0">
                <a:pos x="connsiteX3" y="connsiteY3"/>
              </a:cxn>
            </a:cxnLst>
            <a:rect l="l" t="t" r="r" b="b"/>
            <a:pathLst>
              <a:path w="3495222" h="1015861">
                <a:moveTo>
                  <a:pt x="93012" y="0"/>
                </a:moveTo>
                <a:lnTo>
                  <a:pt x="3495222" y="0"/>
                </a:lnTo>
                <a:lnTo>
                  <a:pt x="3495222" y="1015861"/>
                </a:lnTo>
                <a:lnTo>
                  <a:pt x="0" y="101586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1350" dirty="0"/>
              <a:t>          </a:t>
            </a:r>
            <a:endParaRPr lang="zh-CN" altLang="en-US" sz="1350" dirty="0"/>
          </a:p>
        </p:txBody>
      </p:sp>
      <p:grpSp>
        <p:nvGrpSpPr>
          <p:cNvPr id="14" name="组合 13">
            <a:extLst>
              <a:ext uri="{FF2B5EF4-FFF2-40B4-BE49-F238E27FC236}">
                <a16:creationId xmlns:a16="http://schemas.microsoft.com/office/drawing/2014/main" id="{616E6080-6242-4D89-AC03-3E65B95C175B}"/>
              </a:ext>
            </a:extLst>
          </p:cNvPr>
          <p:cNvGrpSpPr>
            <a:grpSpLocks noChangeAspect="1"/>
          </p:cNvGrpSpPr>
          <p:nvPr userDrawn="1"/>
        </p:nvGrpSpPr>
        <p:grpSpPr>
          <a:xfrm>
            <a:off x="6027460" y="4305626"/>
            <a:ext cx="2738847" cy="346773"/>
            <a:chOff x="8729725" y="4570716"/>
            <a:chExt cx="2830513" cy="477838"/>
          </a:xfrm>
          <a:solidFill>
            <a:schemeClr val="bg2">
              <a:alpha val="50000"/>
            </a:schemeClr>
          </a:solidFill>
        </p:grpSpPr>
        <p:sp>
          <p:nvSpPr>
            <p:cNvPr id="15" name="Freeform 34">
              <a:extLst>
                <a:ext uri="{FF2B5EF4-FFF2-40B4-BE49-F238E27FC236}">
                  <a16:creationId xmlns:a16="http://schemas.microsoft.com/office/drawing/2014/main" id="{DF256A94-17C1-483A-828D-F78FDB552B24}"/>
                </a:ext>
              </a:extLst>
            </p:cNvPr>
            <p:cNvSpPr>
              <a:spLocks noEditPoints="1"/>
            </p:cNvSpPr>
            <p:nvPr userDrawn="1"/>
          </p:nvSpPr>
          <p:spPr bwMode="auto">
            <a:xfrm>
              <a:off x="9304400" y="4945366"/>
              <a:ext cx="1363663"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16" name="Freeform 35">
              <a:extLst>
                <a:ext uri="{FF2B5EF4-FFF2-40B4-BE49-F238E27FC236}">
                  <a16:creationId xmlns:a16="http://schemas.microsoft.com/office/drawing/2014/main" id="{E203D38C-80EC-4423-B62F-CA76DA089878}"/>
                </a:ext>
              </a:extLst>
            </p:cNvPr>
            <p:cNvSpPr>
              <a:spLocks noEditPoints="1"/>
            </p:cNvSpPr>
            <p:nvPr userDrawn="1"/>
          </p:nvSpPr>
          <p:spPr bwMode="auto">
            <a:xfrm>
              <a:off x="10679175" y="4943779"/>
              <a:ext cx="873125" cy="103188"/>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17" name="Freeform 36">
              <a:extLst>
                <a:ext uri="{FF2B5EF4-FFF2-40B4-BE49-F238E27FC236}">
                  <a16:creationId xmlns:a16="http://schemas.microsoft.com/office/drawing/2014/main" id="{39734DB7-FFAF-49B0-AC8C-C316EBE0B4CB}"/>
                </a:ext>
              </a:extLst>
            </p:cNvPr>
            <p:cNvSpPr>
              <a:spLocks noEditPoints="1"/>
            </p:cNvSpPr>
            <p:nvPr userDrawn="1"/>
          </p:nvSpPr>
          <p:spPr bwMode="auto">
            <a:xfrm>
              <a:off x="9304400" y="4596116"/>
              <a:ext cx="2255838" cy="300038"/>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18" name="Freeform 37">
              <a:extLst>
                <a:ext uri="{FF2B5EF4-FFF2-40B4-BE49-F238E27FC236}">
                  <a16:creationId xmlns:a16="http://schemas.microsoft.com/office/drawing/2014/main" id="{A3846B80-578C-4EF2-9B80-09EF4319A4B9}"/>
                </a:ext>
              </a:extLst>
            </p:cNvPr>
            <p:cNvSpPr>
              <a:spLocks noEditPoints="1"/>
            </p:cNvSpPr>
            <p:nvPr userDrawn="1"/>
          </p:nvSpPr>
          <p:spPr bwMode="auto">
            <a:xfrm>
              <a:off x="8797988" y="4643741"/>
              <a:ext cx="334963" cy="325438"/>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19" name="Freeform 38">
              <a:extLst>
                <a:ext uri="{FF2B5EF4-FFF2-40B4-BE49-F238E27FC236}">
                  <a16:creationId xmlns:a16="http://schemas.microsoft.com/office/drawing/2014/main" id="{04196BBE-4521-4D61-A459-9A59F3ADA33C}"/>
                </a:ext>
              </a:extLst>
            </p:cNvPr>
            <p:cNvSpPr>
              <a:spLocks noEditPoints="1"/>
            </p:cNvSpPr>
            <p:nvPr userDrawn="1"/>
          </p:nvSpPr>
          <p:spPr bwMode="auto">
            <a:xfrm>
              <a:off x="8872600" y="4775504"/>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20" name="Freeform 39">
              <a:extLst>
                <a:ext uri="{FF2B5EF4-FFF2-40B4-BE49-F238E27FC236}">
                  <a16:creationId xmlns:a16="http://schemas.microsoft.com/office/drawing/2014/main" id="{DBA36A23-EFDB-46E4-B674-8D5A81A0C119}"/>
                </a:ext>
              </a:extLst>
            </p:cNvPr>
            <p:cNvSpPr>
              <a:spLocks noEditPoints="1"/>
            </p:cNvSpPr>
            <p:nvPr userDrawn="1"/>
          </p:nvSpPr>
          <p:spPr bwMode="auto">
            <a:xfrm>
              <a:off x="8729725" y="4570716"/>
              <a:ext cx="474663" cy="477838"/>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21" name="Freeform 40">
              <a:extLst>
                <a:ext uri="{FF2B5EF4-FFF2-40B4-BE49-F238E27FC236}">
                  <a16:creationId xmlns:a16="http://schemas.microsoft.com/office/drawing/2014/main" id="{3405BABA-C2D0-4EC2-9370-9BA7B8CAC536}"/>
                </a:ext>
              </a:extLst>
            </p:cNvPr>
            <p:cNvSpPr>
              <a:spLocks noEditPoints="1"/>
            </p:cNvSpPr>
            <p:nvPr userDrawn="1"/>
          </p:nvSpPr>
          <p:spPr bwMode="auto">
            <a:xfrm>
              <a:off x="8763063" y="4810429"/>
              <a:ext cx="407988" cy="204788"/>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22" name="Freeform 41">
              <a:extLst>
                <a:ext uri="{FF2B5EF4-FFF2-40B4-BE49-F238E27FC236}">
                  <a16:creationId xmlns:a16="http://schemas.microsoft.com/office/drawing/2014/main" id="{72C11F43-9232-4FEA-8077-333331F5AEAE}"/>
                </a:ext>
              </a:extLst>
            </p:cNvPr>
            <p:cNvSpPr>
              <a:spLocks/>
            </p:cNvSpPr>
            <p:nvPr userDrawn="1"/>
          </p:nvSpPr>
          <p:spPr bwMode="auto">
            <a:xfrm>
              <a:off x="8913875" y="4712004"/>
              <a:ext cx="161925" cy="150813"/>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23" name="Freeform 42">
              <a:extLst>
                <a:ext uri="{FF2B5EF4-FFF2-40B4-BE49-F238E27FC236}">
                  <a16:creationId xmlns:a16="http://schemas.microsoft.com/office/drawing/2014/main" id="{495E8BB6-0402-4F33-A84F-310A338940E7}"/>
                </a:ext>
              </a:extLst>
            </p:cNvPr>
            <p:cNvSpPr>
              <a:spLocks/>
            </p:cNvSpPr>
            <p:nvPr userDrawn="1"/>
          </p:nvSpPr>
          <p:spPr bwMode="auto">
            <a:xfrm>
              <a:off x="8942450" y="4694541"/>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24" name="Freeform 43">
              <a:extLst>
                <a:ext uri="{FF2B5EF4-FFF2-40B4-BE49-F238E27FC236}">
                  <a16:creationId xmlns:a16="http://schemas.microsoft.com/office/drawing/2014/main" id="{60797C5B-BB15-4C8A-A7DC-9632F7B36C49}"/>
                </a:ext>
              </a:extLst>
            </p:cNvPr>
            <p:cNvSpPr>
              <a:spLocks/>
            </p:cNvSpPr>
            <p:nvPr userDrawn="1"/>
          </p:nvSpPr>
          <p:spPr bwMode="auto">
            <a:xfrm>
              <a:off x="8867838" y="4856466"/>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25" name="Freeform 44">
              <a:extLst>
                <a:ext uri="{FF2B5EF4-FFF2-40B4-BE49-F238E27FC236}">
                  <a16:creationId xmlns:a16="http://schemas.microsoft.com/office/drawing/2014/main" id="{111B64C2-92F9-44CC-ACC8-F2C5FC06227E}"/>
                </a:ext>
              </a:extLst>
            </p:cNvPr>
            <p:cNvSpPr>
              <a:spLocks noEditPoints="1"/>
            </p:cNvSpPr>
            <p:nvPr userDrawn="1"/>
          </p:nvSpPr>
          <p:spPr bwMode="auto">
            <a:xfrm>
              <a:off x="8840850" y="4681841"/>
              <a:ext cx="252413" cy="257175"/>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26" name="Freeform 45">
              <a:extLst>
                <a:ext uri="{FF2B5EF4-FFF2-40B4-BE49-F238E27FC236}">
                  <a16:creationId xmlns:a16="http://schemas.microsoft.com/office/drawing/2014/main" id="{15DAB631-58F6-433C-9571-99CA9524C936}"/>
                </a:ext>
              </a:extLst>
            </p:cNvPr>
            <p:cNvSpPr>
              <a:spLocks noEditPoints="1"/>
            </p:cNvSpPr>
            <p:nvPr userDrawn="1"/>
          </p:nvSpPr>
          <p:spPr bwMode="auto">
            <a:xfrm>
              <a:off x="9091675" y="4667554"/>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27" name="Freeform 46">
              <a:extLst>
                <a:ext uri="{FF2B5EF4-FFF2-40B4-BE49-F238E27FC236}">
                  <a16:creationId xmlns:a16="http://schemas.microsoft.com/office/drawing/2014/main" id="{8A86E8D5-8743-4488-B522-5E0F554483CE}"/>
                </a:ext>
              </a:extLst>
            </p:cNvPr>
            <p:cNvSpPr>
              <a:spLocks noEditPoints="1"/>
            </p:cNvSpPr>
            <p:nvPr userDrawn="1"/>
          </p:nvSpPr>
          <p:spPr bwMode="auto">
            <a:xfrm>
              <a:off x="9120250" y="4715179"/>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28" name="Freeform 47">
              <a:extLst>
                <a:ext uri="{FF2B5EF4-FFF2-40B4-BE49-F238E27FC236}">
                  <a16:creationId xmlns:a16="http://schemas.microsoft.com/office/drawing/2014/main" id="{4EC9ADDE-4CD8-4D34-9F6C-F98872A01504}"/>
                </a:ext>
              </a:extLst>
            </p:cNvPr>
            <p:cNvSpPr>
              <a:spLocks noEditPoints="1"/>
            </p:cNvSpPr>
            <p:nvPr userDrawn="1"/>
          </p:nvSpPr>
          <p:spPr bwMode="auto">
            <a:xfrm>
              <a:off x="9037700" y="4621516"/>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29" name="Freeform 48">
              <a:extLst>
                <a:ext uri="{FF2B5EF4-FFF2-40B4-BE49-F238E27FC236}">
                  <a16:creationId xmlns:a16="http://schemas.microsoft.com/office/drawing/2014/main" id="{1617589C-2C9E-43C6-B299-7359EED1B9BD}"/>
                </a:ext>
              </a:extLst>
            </p:cNvPr>
            <p:cNvSpPr>
              <a:spLocks noEditPoints="1"/>
            </p:cNvSpPr>
            <p:nvPr userDrawn="1"/>
          </p:nvSpPr>
          <p:spPr bwMode="auto">
            <a:xfrm>
              <a:off x="8913875" y="4588179"/>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30" name="Freeform 49">
              <a:extLst>
                <a:ext uri="{FF2B5EF4-FFF2-40B4-BE49-F238E27FC236}">
                  <a16:creationId xmlns:a16="http://schemas.microsoft.com/office/drawing/2014/main" id="{DB5DCBC1-3989-4810-B1CD-2228E6F0C133}"/>
                </a:ext>
              </a:extLst>
            </p:cNvPr>
            <p:cNvSpPr>
              <a:spLocks noEditPoints="1"/>
            </p:cNvSpPr>
            <p:nvPr userDrawn="1"/>
          </p:nvSpPr>
          <p:spPr bwMode="auto">
            <a:xfrm>
              <a:off x="8971025" y="4589766"/>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31" name="Freeform 50">
              <a:extLst>
                <a:ext uri="{FF2B5EF4-FFF2-40B4-BE49-F238E27FC236}">
                  <a16:creationId xmlns:a16="http://schemas.microsoft.com/office/drawing/2014/main" id="{6D2E83DE-E419-47F1-A681-599CB144CDB1}"/>
                </a:ext>
              </a:extLst>
            </p:cNvPr>
            <p:cNvSpPr>
              <a:spLocks noEditPoints="1"/>
            </p:cNvSpPr>
            <p:nvPr userDrawn="1"/>
          </p:nvSpPr>
          <p:spPr bwMode="auto">
            <a:xfrm>
              <a:off x="8756713" y="4715179"/>
              <a:ext cx="52388"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32" name="Freeform 51">
              <a:extLst>
                <a:ext uri="{FF2B5EF4-FFF2-40B4-BE49-F238E27FC236}">
                  <a16:creationId xmlns:a16="http://schemas.microsoft.com/office/drawing/2014/main" id="{A5CFFD00-9F17-4BFE-A49F-8BF181186AD8}"/>
                </a:ext>
              </a:extLst>
            </p:cNvPr>
            <p:cNvSpPr>
              <a:spLocks noEditPoints="1"/>
            </p:cNvSpPr>
            <p:nvPr userDrawn="1"/>
          </p:nvSpPr>
          <p:spPr bwMode="auto">
            <a:xfrm>
              <a:off x="8791638" y="4653266"/>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33" name="Freeform 52">
              <a:extLst>
                <a:ext uri="{FF2B5EF4-FFF2-40B4-BE49-F238E27FC236}">
                  <a16:creationId xmlns:a16="http://schemas.microsoft.com/office/drawing/2014/main" id="{C0834012-F58B-4F67-9358-D374B82C2653}"/>
                </a:ext>
              </a:extLst>
            </p:cNvPr>
            <p:cNvSpPr>
              <a:spLocks noEditPoints="1"/>
            </p:cNvSpPr>
            <p:nvPr userDrawn="1"/>
          </p:nvSpPr>
          <p:spPr bwMode="auto">
            <a:xfrm>
              <a:off x="8847200" y="4611991"/>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grpSp>
    </p:spTree>
    <p:extLst>
      <p:ext uri="{BB962C8B-B14F-4D97-AF65-F5344CB8AC3E}">
        <p14:creationId xmlns:p14="http://schemas.microsoft.com/office/powerpoint/2010/main" val="2440514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C45CD9-0508-4D1E-923D-4DFDAA610D19}" type="slidenum">
              <a:rPr lang="zh-CN" altLang="en-US" smtClean="0"/>
              <a:pPr/>
              <a:t>‹#›</a:t>
            </a:fld>
            <a:endParaRPr lang="zh-CN" altLang="en-US" dirty="0"/>
          </a:p>
        </p:txBody>
      </p:sp>
    </p:spTree>
    <p:extLst>
      <p:ext uri="{BB962C8B-B14F-4D97-AF65-F5344CB8AC3E}">
        <p14:creationId xmlns:p14="http://schemas.microsoft.com/office/powerpoint/2010/main" val="273777908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C45CD9-0508-4D1E-923D-4DFDAA610D19}" type="slidenum">
              <a:rPr lang="zh-CN" altLang="en-US" smtClean="0"/>
              <a:pPr/>
              <a:t>‹#›</a:t>
            </a:fld>
            <a:endParaRPr lang="zh-CN" altLang="en-US" dirty="0"/>
          </a:p>
        </p:txBody>
      </p:sp>
    </p:spTree>
    <p:extLst>
      <p:ext uri="{BB962C8B-B14F-4D97-AF65-F5344CB8AC3E}">
        <p14:creationId xmlns:p14="http://schemas.microsoft.com/office/powerpoint/2010/main" val="306411843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目录页">
    <p:spTree>
      <p:nvGrpSpPr>
        <p:cNvPr id="1" name=""/>
        <p:cNvGrpSpPr/>
        <p:nvPr/>
      </p:nvGrpSpPr>
      <p:grpSpPr>
        <a:xfrm>
          <a:off x="0" y="0"/>
          <a:ext cx="0" cy="0"/>
          <a:chOff x="0" y="0"/>
          <a:chExt cx="0" cy="0"/>
        </a:xfrm>
      </p:grpSpPr>
      <p:sp>
        <p:nvSpPr>
          <p:cNvPr id="12" name="任意多边形 11"/>
          <p:cNvSpPr/>
          <p:nvPr userDrawn="1"/>
        </p:nvSpPr>
        <p:spPr>
          <a:xfrm>
            <a:off x="5" y="-2382"/>
            <a:ext cx="9116459" cy="5145881"/>
          </a:xfrm>
          <a:custGeom>
            <a:avLst/>
            <a:gdLst>
              <a:gd name="connsiteX0" fmla="*/ 0 w 9116459"/>
              <a:gd name="connsiteY0" fmla="*/ 0 h 6861175"/>
              <a:gd name="connsiteX1" fmla="*/ 9116459 w 9116459"/>
              <a:gd name="connsiteY1" fmla="*/ 0 h 6861175"/>
              <a:gd name="connsiteX2" fmla="*/ 9116459 w 9116459"/>
              <a:gd name="connsiteY2" fmla="*/ 6861175 h 6861175"/>
              <a:gd name="connsiteX3" fmla="*/ 0 w 9116459"/>
              <a:gd name="connsiteY3" fmla="*/ 6861175 h 6861175"/>
            </a:gdLst>
            <a:ahLst/>
            <a:cxnLst>
              <a:cxn ang="0">
                <a:pos x="connsiteX0" y="connsiteY0"/>
              </a:cxn>
              <a:cxn ang="0">
                <a:pos x="connsiteX1" y="connsiteY1"/>
              </a:cxn>
              <a:cxn ang="0">
                <a:pos x="connsiteX2" y="connsiteY2"/>
              </a:cxn>
              <a:cxn ang="0">
                <a:pos x="connsiteX3" y="connsiteY3"/>
              </a:cxn>
            </a:cxnLst>
            <a:rect l="l" t="t" r="r" b="b"/>
            <a:pathLst>
              <a:path w="9116459" h="6861175">
                <a:moveTo>
                  <a:pt x="0" y="0"/>
                </a:moveTo>
                <a:lnTo>
                  <a:pt x="9116459" y="0"/>
                </a:lnTo>
                <a:lnTo>
                  <a:pt x="9116459" y="6861175"/>
                </a:lnTo>
                <a:lnTo>
                  <a:pt x="0" y="6861175"/>
                </a:lnTo>
                <a:close/>
              </a:path>
            </a:pathLst>
          </a:custGeom>
          <a:blipFill dpi="0" rotWithShape="1">
            <a:blip r:embed="rId2">
              <a:alphaModFix amt="10000"/>
            </a:blip>
            <a:srcRect/>
            <a:stretch>
              <a:fillRect l="-66342" r="663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75" name="任意多边形 74"/>
          <p:cNvSpPr/>
          <p:nvPr userDrawn="1"/>
        </p:nvSpPr>
        <p:spPr>
          <a:xfrm>
            <a:off x="2228070" y="-5262"/>
            <a:ext cx="6818140" cy="5148761"/>
          </a:xfrm>
          <a:custGeom>
            <a:avLst/>
            <a:gdLst>
              <a:gd name="connsiteX0" fmla="*/ 9869717 w 9869717"/>
              <a:gd name="connsiteY0" fmla="*/ 0 h 6865015"/>
              <a:gd name="connsiteX1" fmla="*/ 9869717 w 9869717"/>
              <a:gd name="connsiteY1" fmla="*/ 6865015 h 6865015"/>
              <a:gd name="connsiteX2" fmla="*/ 0 w 9869717"/>
              <a:gd name="connsiteY2" fmla="*/ 6865015 h 6865015"/>
              <a:gd name="connsiteX3" fmla="*/ 736287 w 9869717"/>
              <a:gd name="connsiteY3" fmla="*/ 3840 h 6865015"/>
            </a:gdLst>
            <a:ahLst/>
            <a:cxnLst>
              <a:cxn ang="0">
                <a:pos x="connsiteX0" y="connsiteY0"/>
              </a:cxn>
              <a:cxn ang="0">
                <a:pos x="connsiteX1" y="connsiteY1"/>
              </a:cxn>
              <a:cxn ang="0">
                <a:pos x="connsiteX2" y="connsiteY2"/>
              </a:cxn>
              <a:cxn ang="0">
                <a:pos x="connsiteX3" y="connsiteY3"/>
              </a:cxn>
            </a:cxnLst>
            <a:rect l="l" t="t" r="r" b="b"/>
            <a:pathLst>
              <a:path w="9869717" h="6865015">
                <a:moveTo>
                  <a:pt x="9869717" y="0"/>
                </a:moveTo>
                <a:lnTo>
                  <a:pt x="9869717" y="6865015"/>
                </a:lnTo>
                <a:lnTo>
                  <a:pt x="0" y="6865015"/>
                </a:lnTo>
                <a:lnTo>
                  <a:pt x="736287" y="38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74" name="任意多边形 73"/>
          <p:cNvSpPr/>
          <p:nvPr userDrawn="1"/>
        </p:nvSpPr>
        <p:spPr>
          <a:xfrm>
            <a:off x="2351082" y="-5262"/>
            <a:ext cx="6818140" cy="5148761"/>
          </a:xfrm>
          <a:custGeom>
            <a:avLst/>
            <a:gdLst>
              <a:gd name="connsiteX0" fmla="*/ 9869717 w 9869717"/>
              <a:gd name="connsiteY0" fmla="*/ 0 h 6865015"/>
              <a:gd name="connsiteX1" fmla="*/ 9869717 w 9869717"/>
              <a:gd name="connsiteY1" fmla="*/ 6865015 h 6865015"/>
              <a:gd name="connsiteX2" fmla="*/ 0 w 9869717"/>
              <a:gd name="connsiteY2" fmla="*/ 6865015 h 6865015"/>
              <a:gd name="connsiteX3" fmla="*/ 736287 w 9869717"/>
              <a:gd name="connsiteY3" fmla="*/ 3840 h 6865015"/>
            </a:gdLst>
            <a:ahLst/>
            <a:cxnLst>
              <a:cxn ang="0">
                <a:pos x="connsiteX0" y="connsiteY0"/>
              </a:cxn>
              <a:cxn ang="0">
                <a:pos x="connsiteX1" y="connsiteY1"/>
              </a:cxn>
              <a:cxn ang="0">
                <a:pos x="connsiteX2" y="connsiteY2"/>
              </a:cxn>
              <a:cxn ang="0">
                <a:pos x="connsiteX3" y="connsiteY3"/>
              </a:cxn>
            </a:cxnLst>
            <a:rect l="l" t="t" r="r" b="b"/>
            <a:pathLst>
              <a:path w="9869717" h="6865015">
                <a:moveTo>
                  <a:pt x="9869717" y="0"/>
                </a:moveTo>
                <a:lnTo>
                  <a:pt x="9869717" y="6865015"/>
                </a:lnTo>
                <a:lnTo>
                  <a:pt x="0" y="6865015"/>
                </a:lnTo>
                <a:lnTo>
                  <a:pt x="736287" y="384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77" name="任意多边形 76"/>
          <p:cNvSpPr/>
          <p:nvPr userDrawn="1"/>
        </p:nvSpPr>
        <p:spPr>
          <a:xfrm>
            <a:off x="8403168" y="4622803"/>
            <a:ext cx="766052" cy="396875"/>
          </a:xfrm>
          <a:custGeom>
            <a:avLst/>
            <a:gdLst>
              <a:gd name="connsiteX0" fmla="*/ 60660 w 874872"/>
              <a:gd name="connsiteY0" fmla="*/ 0 h 662516"/>
              <a:gd name="connsiteX1" fmla="*/ 874872 w 874872"/>
              <a:gd name="connsiteY1" fmla="*/ 0 h 662516"/>
              <a:gd name="connsiteX2" fmla="*/ 874872 w 874872"/>
              <a:gd name="connsiteY2" fmla="*/ 464985 h 662516"/>
              <a:gd name="connsiteX3" fmla="*/ 856786 w 874872"/>
              <a:gd name="connsiteY3" fmla="*/ 662516 h 662516"/>
              <a:gd name="connsiteX4" fmla="*/ 0 w 874872"/>
              <a:gd name="connsiteY4" fmla="*/ 662516 h 662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872" h="662516">
                <a:moveTo>
                  <a:pt x="60660" y="0"/>
                </a:moveTo>
                <a:lnTo>
                  <a:pt x="874872" y="0"/>
                </a:lnTo>
                <a:lnTo>
                  <a:pt x="874872" y="464985"/>
                </a:lnTo>
                <a:lnTo>
                  <a:pt x="856786" y="662516"/>
                </a:lnTo>
                <a:lnTo>
                  <a:pt x="0" y="6625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3" dirty="0"/>
              <a:t>          </a:t>
            </a:r>
            <a:endParaRPr lang="zh-CN" altLang="en-US" sz="1013" dirty="0"/>
          </a:p>
        </p:txBody>
      </p:sp>
      <p:sp>
        <p:nvSpPr>
          <p:cNvPr id="76" name="任意多边形 75"/>
          <p:cNvSpPr/>
          <p:nvPr userDrawn="1"/>
        </p:nvSpPr>
        <p:spPr>
          <a:xfrm>
            <a:off x="8501636" y="4586290"/>
            <a:ext cx="667589" cy="396875"/>
          </a:xfrm>
          <a:custGeom>
            <a:avLst/>
            <a:gdLst>
              <a:gd name="connsiteX0" fmla="*/ 60660 w 762423"/>
              <a:gd name="connsiteY0" fmla="*/ 0 h 662516"/>
              <a:gd name="connsiteX1" fmla="*/ 762423 w 762423"/>
              <a:gd name="connsiteY1" fmla="*/ 0 h 662516"/>
              <a:gd name="connsiteX2" fmla="*/ 762423 w 762423"/>
              <a:gd name="connsiteY2" fmla="*/ 662516 h 662516"/>
              <a:gd name="connsiteX3" fmla="*/ 0 w 762423"/>
              <a:gd name="connsiteY3" fmla="*/ 662516 h 662516"/>
            </a:gdLst>
            <a:ahLst/>
            <a:cxnLst>
              <a:cxn ang="0">
                <a:pos x="connsiteX0" y="connsiteY0"/>
              </a:cxn>
              <a:cxn ang="0">
                <a:pos x="connsiteX1" y="connsiteY1"/>
              </a:cxn>
              <a:cxn ang="0">
                <a:pos x="connsiteX2" y="connsiteY2"/>
              </a:cxn>
              <a:cxn ang="0">
                <a:pos x="connsiteX3" y="connsiteY3"/>
              </a:cxn>
            </a:cxnLst>
            <a:rect l="l" t="t" r="r" b="b"/>
            <a:pathLst>
              <a:path w="762423" h="662516">
                <a:moveTo>
                  <a:pt x="60660" y="0"/>
                </a:moveTo>
                <a:lnTo>
                  <a:pt x="762423" y="0"/>
                </a:lnTo>
                <a:lnTo>
                  <a:pt x="762423" y="662516"/>
                </a:lnTo>
                <a:lnTo>
                  <a:pt x="0" y="66251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3" dirty="0"/>
              <a:t>          </a:t>
            </a:r>
            <a:endParaRPr lang="zh-CN" altLang="en-US" sz="1013" dirty="0"/>
          </a:p>
        </p:txBody>
      </p:sp>
      <p:sp>
        <p:nvSpPr>
          <p:cNvPr id="18" name="任意多边形 17"/>
          <p:cNvSpPr/>
          <p:nvPr userDrawn="1"/>
        </p:nvSpPr>
        <p:spPr>
          <a:xfrm>
            <a:off x="4" y="1109481"/>
            <a:ext cx="2351081" cy="780283"/>
          </a:xfrm>
          <a:custGeom>
            <a:avLst/>
            <a:gdLst>
              <a:gd name="connsiteX0" fmla="*/ 0 w 2185431"/>
              <a:gd name="connsiteY0" fmla="*/ 0 h 1040377"/>
              <a:gd name="connsiteX1" fmla="*/ 2185431 w 2185431"/>
              <a:gd name="connsiteY1" fmla="*/ 0 h 1040377"/>
              <a:gd name="connsiteX2" fmla="*/ 2018089 w 2185431"/>
              <a:gd name="connsiteY2" fmla="*/ 1040377 h 1040377"/>
              <a:gd name="connsiteX3" fmla="*/ 0 w 2185431"/>
              <a:gd name="connsiteY3" fmla="*/ 1040377 h 1040377"/>
            </a:gdLst>
            <a:ahLst/>
            <a:cxnLst>
              <a:cxn ang="0">
                <a:pos x="connsiteX0" y="connsiteY0"/>
              </a:cxn>
              <a:cxn ang="0">
                <a:pos x="connsiteX1" y="connsiteY1"/>
              </a:cxn>
              <a:cxn ang="0">
                <a:pos x="connsiteX2" y="connsiteY2"/>
              </a:cxn>
              <a:cxn ang="0">
                <a:pos x="connsiteX3" y="connsiteY3"/>
              </a:cxn>
            </a:cxnLst>
            <a:rect l="l" t="t" r="r" b="b"/>
            <a:pathLst>
              <a:path w="2185431" h="1040377">
                <a:moveTo>
                  <a:pt x="0" y="0"/>
                </a:moveTo>
                <a:lnTo>
                  <a:pt x="2185431" y="0"/>
                </a:lnTo>
                <a:lnTo>
                  <a:pt x="2018089" y="1040377"/>
                </a:lnTo>
                <a:lnTo>
                  <a:pt x="0" y="104037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1013" dirty="0"/>
              <a:t>        </a:t>
            </a:r>
            <a:endParaRPr lang="zh-CN" altLang="en-US" sz="1013" dirty="0"/>
          </a:p>
        </p:txBody>
      </p:sp>
      <p:sp>
        <p:nvSpPr>
          <p:cNvPr id="16" name="任意多边形 15"/>
          <p:cNvSpPr/>
          <p:nvPr userDrawn="1"/>
        </p:nvSpPr>
        <p:spPr>
          <a:xfrm>
            <a:off x="6" y="1032150"/>
            <a:ext cx="2157971" cy="787544"/>
          </a:xfrm>
          <a:custGeom>
            <a:avLst/>
            <a:gdLst>
              <a:gd name="connsiteX0" fmla="*/ 0 w 2005927"/>
              <a:gd name="connsiteY0" fmla="*/ 0 h 1050059"/>
              <a:gd name="connsiteX1" fmla="*/ 2005927 w 2005927"/>
              <a:gd name="connsiteY1" fmla="*/ 0 h 1050059"/>
              <a:gd name="connsiteX2" fmla="*/ 1828373 w 2005927"/>
              <a:gd name="connsiteY2" fmla="*/ 1050059 h 1050059"/>
              <a:gd name="connsiteX3" fmla="*/ 0 w 2005927"/>
              <a:gd name="connsiteY3" fmla="*/ 1050059 h 1050059"/>
            </a:gdLst>
            <a:ahLst/>
            <a:cxnLst>
              <a:cxn ang="0">
                <a:pos x="connsiteX0" y="connsiteY0"/>
              </a:cxn>
              <a:cxn ang="0">
                <a:pos x="connsiteX1" y="connsiteY1"/>
              </a:cxn>
              <a:cxn ang="0">
                <a:pos x="connsiteX2" y="connsiteY2"/>
              </a:cxn>
              <a:cxn ang="0">
                <a:pos x="connsiteX3" y="connsiteY3"/>
              </a:cxn>
            </a:cxnLst>
            <a:rect l="l" t="t" r="r" b="b"/>
            <a:pathLst>
              <a:path w="2005927" h="1050059">
                <a:moveTo>
                  <a:pt x="0" y="0"/>
                </a:moveTo>
                <a:lnTo>
                  <a:pt x="2005927" y="0"/>
                </a:lnTo>
                <a:lnTo>
                  <a:pt x="1828373" y="1050059"/>
                </a:lnTo>
                <a:lnTo>
                  <a:pt x="0" y="105005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1013" dirty="0"/>
              <a:t>        </a:t>
            </a:r>
            <a:endParaRPr lang="zh-CN" altLang="en-US" sz="1013" dirty="0"/>
          </a:p>
        </p:txBody>
      </p:sp>
      <p:sp>
        <p:nvSpPr>
          <p:cNvPr id="41" name="标题 1"/>
          <p:cNvSpPr>
            <a:spLocks noGrp="1"/>
          </p:cNvSpPr>
          <p:nvPr>
            <p:ph type="title" hasCustomPrompt="1"/>
          </p:nvPr>
        </p:nvSpPr>
        <p:spPr>
          <a:xfrm>
            <a:off x="-1" y="1032150"/>
            <a:ext cx="1964268" cy="787544"/>
          </a:xfrm>
        </p:spPr>
        <p:txBody>
          <a:bodyPr anchor="ctr">
            <a:normAutofit/>
          </a:bodyPr>
          <a:lstStyle>
            <a:lvl1pPr algn="r">
              <a:defRPr sz="2400" b="1">
                <a:solidFill>
                  <a:schemeClr val="accent3"/>
                </a:solidFill>
              </a:defRPr>
            </a:lvl1pPr>
          </a:lstStyle>
          <a:p>
            <a:r>
              <a:rPr lang="zh-CN" altLang="en-US" dirty="0"/>
              <a:t>目录</a:t>
            </a:r>
          </a:p>
        </p:txBody>
      </p:sp>
      <p:sp>
        <p:nvSpPr>
          <p:cNvPr id="5" name="内容占位符 4"/>
          <p:cNvSpPr>
            <a:spLocks noGrp="1"/>
          </p:cNvSpPr>
          <p:nvPr>
            <p:ph sz="quarter" idx="13"/>
          </p:nvPr>
        </p:nvSpPr>
        <p:spPr>
          <a:xfrm>
            <a:off x="3558876" y="1115561"/>
            <a:ext cx="4954190" cy="3257550"/>
          </a:xfrm>
        </p:spPr>
        <p:txBody>
          <a:bodyPr>
            <a:normAutofit/>
          </a:bodyPr>
          <a:lstStyle>
            <a:lvl1pPr marL="321461" indent="-321461">
              <a:lnSpc>
                <a:spcPct val="120000"/>
              </a:lnSpc>
              <a:buClr>
                <a:schemeClr val="accent2"/>
              </a:buClr>
              <a:buSzPct val="75000"/>
              <a:buFont typeface="Wingdings" panose="05000000000000000000" pitchFamily="2" charset="2"/>
              <a:buChar char="n"/>
              <a:defRPr sz="2250"/>
            </a:lvl1pPr>
            <a:lvl2pPr>
              <a:defRPr sz="1800"/>
            </a:lvl2pPr>
          </a:lstStyle>
          <a:p>
            <a:pPr lvl="0"/>
            <a:r>
              <a:rPr lang="zh-CN" altLang="en-US" dirty="0"/>
              <a:t>编辑母版文本样式</a:t>
            </a:r>
            <a:endParaRPr lang="en-US" altLang="zh-CN" dirty="0"/>
          </a:p>
        </p:txBody>
      </p:sp>
      <p:sp>
        <p:nvSpPr>
          <p:cNvPr id="2" name="灯片编号占位符 1"/>
          <p:cNvSpPr>
            <a:spLocks noGrp="1"/>
          </p:cNvSpPr>
          <p:nvPr>
            <p:ph type="sldNum" sz="quarter" idx="14"/>
          </p:nvPr>
        </p:nvSpPr>
        <p:spPr/>
        <p:txBody>
          <a:bodyPr/>
          <a:lstStyle/>
          <a:p>
            <a:fld id="{27C45CD9-0508-4D1E-923D-4DFDAA610D19}" type="slidenum">
              <a:rPr lang="zh-CN" altLang="en-US" smtClean="0"/>
              <a:pPr/>
              <a:t>‹#›</a:t>
            </a:fld>
            <a:endParaRPr lang="zh-CN" altLang="en-US" dirty="0"/>
          </a:p>
        </p:txBody>
      </p:sp>
    </p:spTree>
    <p:extLst>
      <p:ext uri="{BB962C8B-B14F-4D97-AF65-F5344CB8AC3E}">
        <p14:creationId xmlns:p14="http://schemas.microsoft.com/office/powerpoint/2010/main" val="3423364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标题幻灯片-多行">
    <p:spTree>
      <p:nvGrpSpPr>
        <p:cNvPr id="1" name=""/>
        <p:cNvGrpSpPr/>
        <p:nvPr/>
      </p:nvGrpSpPr>
      <p:grpSpPr>
        <a:xfrm>
          <a:off x="0" y="0"/>
          <a:ext cx="0" cy="0"/>
          <a:chOff x="0" y="0"/>
          <a:chExt cx="0" cy="0"/>
        </a:xfrm>
      </p:grpSpPr>
      <p:sp>
        <p:nvSpPr>
          <p:cNvPr id="16" name="任意多边形 15"/>
          <p:cNvSpPr/>
          <p:nvPr userDrawn="1"/>
        </p:nvSpPr>
        <p:spPr>
          <a:xfrm>
            <a:off x="5" y="-2382"/>
            <a:ext cx="9116459" cy="5145881"/>
          </a:xfrm>
          <a:custGeom>
            <a:avLst/>
            <a:gdLst>
              <a:gd name="connsiteX0" fmla="*/ 0 w 9116459"/>
              <a:gd name="connsiteY0" fmla="*/ 0 h 6861175"/>
              <a:gd name="connsiteX1" fmla="*/ 9116459 w 9116459"/>
              <a:gd name="connsiteY1" fmla="*/ 0 h 6861175"/>
              <a:gd name="connsiteX2" fmla="*/ 9116459 w 9116459"/>
              <a:gd name="connsiteY2" fmla="*/ 6861175 h 6861175"/>
              <a:gd name="connsiteX3" fmla="*/ 0 w 9116459"/>
              <a:gd name="connsiteY3" fmla="*/ 6861175 h 6861175"/>
            </a:gdLst>
            <a:ahLst/>
            <a:cxnLst>
              <a:cxn ang="0">
                <a:pos x="connsiteX0" y="connsiteY0"/>
              </a:cxn>
              <a:cxn ang="0">
                <a:pos x="connsiteX1" y="connsiteY1"/>
              </a:cxn>
              <a:cxn ang="0">
                <a:pos x="connsiteX2" y="connsiteY2"/>
              </a:cxn>
              <a:cxn ang="0">
                <a:pos x="connsiteX3" y="connsiteY3"/>
              </a:cxn>
            </a:cxnLst>
            <a:rect l="l" t="t" r="r" b="b"/>
            <a:pathLst>
              <a:path w="9116459" h="6861175">
                <a:moveTo>
                  <a:pt x="0" y="0"/>
                </a:moveTo>
                <a:lnTo>
                  <a:pt x="9116459" y="0"/>
                </a:lnTo>
                <a:lnTo>
                  <a:pt x="9116459" y="6861175"/>
                </a:lnTo>
                <a:lnTo>
                  <a:pt x="0" y="6861175"/>
                </a:lnTo>
                <a:close/>
              </a:path>
            </a:pathLst>
          </a:custGeom>
          <a:blipFill dpi="0" rotWithShape="1">
            <a:blip r:embed="rId2">
              <a:alphaModFix amt="10000"/>
            </a:blip>
            <a:srcRect/>
            <a:stretch>
              <a:fillRect l="-70290" r="70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75" name="任意多边形 74"/>
          <p:cNvSpPr/>
          <p:nvPr userDrawn="1"/>
        </p:nvSpPr>
        <p:spPr>
          <a:xfrm>
            <a:off x="1643922" y="-5262"/>
            <a:ext cx="7402288" cy="5148761"/>
          </a:xfrm>
          <a:custGeom>
            <a:avLst/>
            <a:gdLst>
              <a:gd name="connsiteX0" fmla="*/ 9869717 w 9869717"/>
              <a:gd name="connsiteY0" fmla="*/ 0 h 6865015"/>
              <a:gd name="connsiteX1" fmla="*/ 9869717 w 9869717"/>
              <a:gd name="connsiteY1" fmla="*/ 6865015 h 6865015"/>
              <a:gd name="connsiteX2" fmla="*/ 0 w 9869717"/>
              <a:gd name="connsiteY2" fmla="*/ 6865015 h 6865015"/>
              <a:gd name="connsiteX3" fmla="*/ 736287 w 9869717"/>
              <a:gd name="connsiteY3" fmla="*/ 3840 h 6865015"/>
            </a:gdLst>
            <a:ahLst/>
            <a:cxnLst>
              <a:cxn ang="0">
                <a:pos x="connsiteX0" y="connsiteY0"/>
              </a:cxn>
              <a:cxn ang="0">
                <a:pos x="connsiteX1" y="connsiteY1"/>
              </a:cxn>
              <a:cxn ang="0">
                <a:pos x="connsiteX2" y="connsiteY2"/>
              </a:cxn>
              <a:cxn ang="0">
                <a:pos x="connsiteX3" y="connsiteY3"/>
              </a:cxn>
            </a:cxnLst>
            <a:rect l="l" t="t" r="r" b="b"/>
            <a:pathLst>
              <a:path w="9869717" h="6865015">
                <a:moveTo>
                  <a:pt x="9869717" y="0"/>
                </a:moveTo>
                <a:lnTo>
                  <a:pt x="9869717" y="6865015"/>
                </a:lnTo>
                <a:lnTo>
                  <a:pt x="0" y="6865015"/>
                </a:lnTo>
                <a:lnTo>
                  <a:pt x="736287" y="38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74" name="任意多边形 73"/>
          <p:cNvSpPr/>
          <p:nvPr userDrawn="1"/>
        </p:nvSpPr>
        <p:spPr>
          <a:xfrm>
            <a:off x="1766934" y="-5262"/>
            <a:ext cx="7402288" cy="5148761"/>
          </a:xfrm>
          <a:custGeom>
            <a:avLst/>
            <a:gdLst>
              <a:gd name="connsiteX0" fmla="*/ 9869717 w 9869717"/>
              <a:gd name="connsiteY0" fmla="*/ 0 h 6865015"/>
              <a:gd name="connsiteX1" fmla="*/ 9869717 w 9869717"/>
              <a:gd name="connsiteY1" fmla="*/ 6865015 h 6865015"/>
              <a:gd name="connsiteX2" fmla="*/ 0 w 9869717"/>
              <a:gd name="connsiteY2" fmla="*/ 6865015 h 6865015"/>
              <a:gd name="connsiteX3" fmla="*/ 736287 w 9869717"/>
              <a:gd name="connsiteY3" fmla="*/ 3840 h 6865015"/>
            </a:gdLst>
            <a:ahLst/>
            <a:cxnLst>
              <a:cxn ang="0">
                <a:pos x="connsiteX0" y="connsiteY0"/>
              </a:cxn>
              <a:cxn ang="0">
                <a:pos x="connsiteX1" y="connsiteY1"/>
              </a:cxn>
              <a:cxn ang="0">
                <a:pos x="connsiteX2" y="connsiteY2"/>
              </a:cxn>
              <a:cxn ang="0">
                <a:pos x="connsiteX3" y="connsiteY3"/>
              </a:cxn>
            </a:cxnLst>
            <a:rect l="l" t="t" r="r" b="b"/>
            <a:pathLst>
              <a:path w="9869717" h="6865015">
                <a:moveTo>
                  <a:pt x="9869717" y="0"/>
                </a:moveTo>
                <a:lnTo>
                  <a:pt x="9869717" y="6865015"/>
                </a:lnTo>
                <a:lnTo>
                  <a:pt x="0" y="6865015"/>
                </a:lnTo>
                <a:lnTo>
                  <a:pt x="736287" y="384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72" name="任意多边形 71"/>
          <p:cNvSpPr/>
          <p:nvPr userDrawn="1"/>
        </p:nvSpPr>
        <p:spPr>
          <a:xfrm>
            <a:off x="4" y="1109481"/>
            <a:ext cx="1293151" cy="940303"/>
          </a:xfrm>
          <a:custGeom>
            <a:avLst/>
            <a:gdLst>
              <a:gd name="connsiteX0" fmla="*/ 0 w 1724201"/>
              <a:gd name="connsiteY0" fmla="*/ 0 h 1253737"/>
              <a:gd name="connsiteX1" fmla="*/ 1724201 w 1724201"/>
              <a:gd name="connsiteY1" fmla="*/ 0 h 1253737"/>
              <a:gd name="connsiteX2" fmla="*/ 1609409 w 1724201"/>
              <a:gd name="connsiteY2" fmla="*/ 1253737 h 1253737"/>
              <a:gd name="connsiteX3" fmla="*/ 0 w 1724201"/>
              <a:gd name="connsiteY3" fmla="*/ 1253737 h 1253737"/>
            </a:gdLst>
            <a:ahLst/>
            <a:cxnLst>
              <a:cxn ang="0">
                <a:pos x="connsiteX0" y="connsiteY0"/>
              </a:cxn>
              <a:cxn ang="0">
                <a:pos x="connsiteX1" y="connsiteY1"/>
              </a:cxn>
              <a:cxn ang="0">
                <a:pos x="connsiteX2" y="connsiteY2"/>
              </a:cxn>
              <a:cxn ang="0">
                <a:pos x="connsiteX3" y="connsiteY3"/>
              </a:cxn>
            </a:cxnLst>
            <a:rect l="l" t="t" r="r" b="b"/>
            <a:pathLst>
              <a:path w="1724201" h="1253737">
                <a:moveTo>
                  <a:pt x="0" y="0"/>
                </a:moveTo>
                <a:lnTo>
                  <a:pt x="1724201" y="0"/>
                </a:lnTo>
                <a:lnTo>
                  <a:pt x="1609409" y="1253737"/>
                </a:lnTo>
                <a:lnTo>
                  <a:pt x="0" y="125373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3" dirty="0"/>
              <a:t>        </a:t>
            </a:r>
            <a:endParaRPr lang="zh-CN" altLang="en-US" sz="1013" dirty="0"/>
          </a:p>
        </p:txBody>
      </p:sp>
      <p:sp>
        <p:nvSpPr>
          <p:cNvPr id="46" name="任意多边形 45"/>
          <p:cNvSpPr/>
          <p:nvPr userDrawn="1"/>
        </p:nvSpPr>
        <p:spPr>
          <a:xfrm>
            <a:off x="4" y="1032148"/>
            <a:ext cx="1142261" cy="949053"/>
          </a:xfrm>
          <a:custGeom>
            <a:avLst/>
            <a:gdLst>
              <a:gd name="connsiteX0" fmla="*/ 0 w 1523014"/>
              <a:gd name="connsiteY0" fmla="*/ 0 h 1265404"/>
              <a:gd name="connsiteX1" fmla="*/ 1523014 w 1523014"/>
              <a:gd name="connsiteY1" fmla="*/ 0 h 1265404"/>
              <a:gd name="connsiteX2" fmla="*/ 1407154 w 1523014"/>
              <a:gd name="connsiteY2" fmla="*/ 1265404 h 1265404"/>
              <a:gd name="connsiteX3" fmla="*/ 0 w 1523014"/>
              <a:gd name="connsiteY3" fmla="*/ 1265404 h 1265404"/>
            </a:gdLst>
            <a:ahLst/>
            <a:cxnLst>
              <a:cxn ang="0">
                <a:pos x="connsiteX0" y="connsiteY0"/>
              </a:cxn>
              <a:cxn ang="0">
                <a:pos x="connsiteX1" y="connsiteY1"/>
              </a:cxn>
              <a:cxn ang="0">
                <a:pos x="connsiteX2" y="connsiteY2"/>
              </a:cxn>
              <a:cxn ang="0">
                <a:pos x="connsiteX3" y="connsiteY3"/>
              </a:cxn>
            </a:cxnLst>
            <a:rect l="l" t="t" r="r" b="b"/>
            <a:pathLst>
              <a:path w="1523014" h="1265404">
                <a:moveTo>
                  <a:pt x="0" y="0"/>
                </a:moveTo>
                <a:lnTo>
                  <a:pt x="1523014" y="0"/>
                </a:lnTo>
                <a:lnTo>
                  <a:pt x="1407154" y="1265404"/>
                </a:lnTo>
                <a:lnTo>
                  <a:pt x="0" y="126540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3" dirty="0"/>
              <a:t>        </a:t>
            </a:r>
            <a:endParaRPr lang="zh-CN" altLang="en-US" sz="1013" dirty="0"/>
          </a:p>
        </p:txBody>
      </p:sp>
      <p:sp>
        <p:nvSpPr>
          <p:cNvPr id="41" name="标题 1"/>
          <p:cNvSpPr>
            <a:spLocks noGrp="1"/>
          </p:cNvSpPr>
          <p:nvPr>
            <p:ph type="title" hasCustomPrompt="1"/>
          </p:nvPr>
        </p:nvSpPr>
        <p:spPr>
          <a:xfrm>
            <a:off x="2570125" y="905142"/>
            <a:ext cx="6211430" cy="864605"/>
          </a:xfrm>
        </p:spPr>
        <p:txBody>
          <a:bodyPr anchor="b"/>
          <a:lstStyle>
            <a:lvl1pPr>
              <a:defRPr sz="3375" b="1"/>
            </a:lvl1pPr>
          </a:lstStyle>
          <a:p>
            <a:r>
              <a:rPr lang="zh-CN" altLang="en-US" dirty="0"/>
              <a:t>小节标题</a:t>
            </a:r>
          </a:p>
        </p:txBody>
      </p:sp>
      <p:sp>
        <p:nvSpPr>
          <p:cNvPr id="42" name="文本占位符 2"/>
          <p:cNvSpPr>
            <a:spLocks noGrp="1"/>
          </p:cNvSpPr>
          <p:nvPr>
            <p:ph type="body" idx="1" hasCustomPrompt="1"/>
          </p:nvPr>
        </p:nvSpPr>
        <p:spPr>
          <a:xfrm>
            <a:off x="2570125" y="1789989"/>
            <a:ext cx="6211430" cy="385334"/>
          </a:xfrm>
        </p:spPr>
        <p:txBody>
          <a:bodyPr/>
          <a:lstStyle>
            <a:lvl1pPr marL="0" indent="0">
              <a:buNone/>
              <a:defRPr sz="1350">
                <a:solidFill>
                  <a:schemeClr val="tx1">
                    <a:tint val="75000"/>
                  </a:schemeClr>
                </a:solidFill>
              </a:defRPr>
            </a:lvl1pPr>
            <a:lvl2pPr marL="257168"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2" indent="0">
              <a:buNone/>
              <a:defRPr sz="900">
                <a:solidFill>
                  <a:schemeClr val="tx1">
                    <a:tint val="75000"/>
                  </a:schemeClr>
                </a:solidFill>
              </a:defRPr>
            </a:lvl7pPr>
            <a:lvl8pPr marL="1800180" indent="0">
              <a:buNone/>
              <a:defRPr sz="900">
                <a:solidFill>
                  <a:schemeClr val="tx1">
                    <a:tint val="75000"/>
                  </a:schemeClr>
                </a:solidFill>
              </a:defRPr>
            </a:lvl8pPr>
            <a:lvl9pPr marL="2057348" indent="0">
              <a:buNone/>
              <a:defRPr sz="900">
                <a:solidFill>
                  <a:schemeClr val="tx1">
                    <a:tint val="75000"/>
                  </a:schemeClr>
                </a:solidFill>
              </a:defRPr>
            </a:lvl9pPr>
          </a:lstStyle>
          <a:p>
            <a:pPr lvl="0"/>
            <a:r>
              <a:rPr lang="zh-CN" altLang="en-US" dirty="0"/>
              <a:t>小节副标题</a:t>
            </a:r>
          </a:p>
        </p:txBody>
      </p:sp>
      <p:sp>
        <p:nvSpPr>
          <p:cNvPr id="10" name="文本占位符 9"/>
          <p:cNvSpPr>
            <a:spLocks noGrp="1"/>
          </p:cNvSpPr>
          <p:nvPr>
            <p:ph type="body" sz="quarter" idx="13" hasCustomPrompt="1"/>
          </p:nvPr>
        </p:nvSpPr>
        <p:spPr>
          <a:xfrm>
            <a:off x="1" y="1109477"/>
            <a:ext cx="1004552" cy="787275"/>
          </a:xfrm>
        </p:spPr>
        <p:txBody>
          <a:bodyPr anchor="ctr">
            <a:noAutofit/>
          </a:bodyPr>
          <a:lstStyle>
            <a:lvl1pPr marL="0" indent="0" algn="ctr">
              <a:buNone/>
              <a:defRPr sz="4050" b="1">
                <a:solidFill>
                  <a:schemeClr val="accent3"/>
                </a:solidFill>
                <a:latin typeface="+mj-lt"/>
              </a:defRPr>
            </a:lvl1pPr>
          </a:lstStyle>
          <a:p>
            <a:pPr lvl="0"/>
            <a:r>
              <a:rPr lang="en-US" altLang="zh-CN" dirty="0"/>
              <a:t>01</a:t>
            </a:r>
            <a:endParaRPr lang="zh-CN" altLang="en-US" dirty="0"/>
          </a:p>
        </p:txBody>
      </p:sp>
      <p:sp>
        <p:nvSpPr>
          <p:cNvPr id="13" name="任意多边形 12"/>
          <p:cNvSpPr/>
          <p:nvPr userDrawn="1"/>
        </p:nvSpPr>
        <p:spPr>
          <a:xfrm>
            <a:off x="8403168" y="4622803"/>
            <a:ext cx="766052" cy="396875"/>
          </a:xfrm>
          <a:custGeom>
            <a:avLst/>
            <a:gdLst>
              <a:gd name="connsiteX0" fmla="*/ 60660 w 874872"/>
              <a:gd name="connsiteY0" fmla="*/ 0 h 662516"/>
              <a:gd name="connsiteX1" fmla="*/ 874872 w 874872"/>
              <a:gd name="connsiteY1" fmla="*/ 0 h 662516"/>
              <a:gd name="connsiteX2" fmla="*/ 874872 w 874872"/>
              <a:gd name="connsiteY2" fmla="*/ 464985 h 662516"/>
              <a:gd name="connsiteX3" fmla="*/ 856786 w 874872"/>
              <a:gd name="connsiteY3" fmla="*/ 662516 h 662516"/>
              <a:gd name="connsiteX4" fmla="*/ 0 w 874872"/>
              <a:gd name="connsiteY4" fmla="*/ 662516 h 662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872" h="662516">
                <a:moveTo>
                  <a:pt x="60660" y="0"/>
                </a:moveTo>
                <a:lnTo>
                  <a:pt x="874872" y="0"/>
                </a:lnTo>
                <a:lnTo>
                  <a:pt x="874872" y="464985"/>
                </a:lnTo>
                <a:lnTo>
                  <a:pt x="856786" y="662516"/>
                </a:lnTo>
                <a:lnTo>
                  <a:pt x="0" y="6625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3" dirty="0"/>
              <a:t>          </a:t>
            </a:r>
            <a:endParaRPr lang="zh-CN" altLang="en-US" sz="1013" dirty="0"/>
          </a:p>
        </p:txBody>
      </p:sp>
      <p:sp>
        <p:nvSpPr>
          <p:cNvPr id="14" name="任意多边形 13"/>
          <p:cNvSpPr/>
          <p:nvPr userDrawn="1"/>
        </p:nvSpPr>
        <p:spPr>
          <a:xfrm>
            <a:off x="8501636" y="4586290"/>
            <a:ext cx="667589" cy="396875"/>
          </a:xfrm>
          <a:custGeom>
            <a:avLst/>
            <a:gdLst>
              <a:gd name="connsiteX0" fmla="*/ 60660 w 762423"/>
              <a:gd name="connsiteY0" fmla="*/ 0 h 662516"/>
              <a:gd name="connsiteX1" fmla="*/ 762423 w 762423"/>
              <a:gd name="connsiteY1" fmla="*/ 0 h 662516"/>
              <a:gd name="connsiteX2" fmla="*/ 762423 w 762423"/>
              <a:gd name="connsiteY2" fmla="*/ 662516 h 662516"/>
              <a:gd name="connsiteX3" fmla="*/ 0 w 762423"/>
              <a:gd name="connsiteY3" fmla="*/ 662516 h 662516"/>
            </a:gdLst>
            <a:ahLst/>
            <a:cxnLst>
              <a:cxn ang="0">
                <a:pos x="connsiteX0" y="connsiteY0"/>
              </a:cxn>
              <a:cxn ang="0">
                <a:pos x="connsiteX1" y="connsiteY1"/>
              </a:cxn>
              <a:cxn ang="0">
                <a:pos x="connsiteX2" y="connsiteY2"/>
              </a:cxn>
              <a:cxn ang="0">
                <a:pos x="connsiteX3" y="connsiteY3"/>
              </a:cxn>
            </a:cxnLst>
            <a:rect l="l" t="t" r="r" b="b"/>
            <a:pathLst>
              <a:path w="762423" h="662516">
                <a:moveTo>
                  <a:pt x="60660" y="0"/>
                </a:moveTo>
                <a:lnTo>
                  <a:pt x="762423" y="0"/>
                </a:lnTo>
                <a:lnTo>
                  <a:pt x="762423" y="662516"/>
                </a:lnTo>
                <a:lnTo>
                  <a:pt x="0" y="66251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3" dirty="0"/>
              <a:t>          </a:t>
            </a:r>
            <a:endParaRPr lang="zh-CN" altLang="en-US" sz="1013" dirty="0"/>
          </a:p>
        </p:txBody>
      </p:sp>
      <p:sp>
        <p:nvSpPr>
          <p:cNvPr id="15" name="灯片编号占位符 1"/>
          <p:cNvSpPr>
            <a:spLocks noGrp="1"/>
          </p:cNvSpPr>
          <p:nvPr>
            <p:ph type="sldNum" sz="quarter" idx="14"/>
          </p:nvPr>
        </p:nvSpPr>
        <p:spPr>
          <a:xfrm>
            <a:off x="8623298" y="4606808"/>
            <a:ext cx="460164" cy="346191"/>
          </a:xfrm>
        </p:spPr>
        <p:txBody>
          <a:bodyPr/>
          <a:lstStyle/>
          <a:p>
            <a:fld id="{27C45CD9-0508-4D1E-923D-4DFDAA610D19}" type="slidenum">
              <a:rPr lang="zh-CN" altLang="en-US" smtClean="0"/>
              <a:pPr/>
              <a:t>‹#›</a:t>
            </a:fld>
            <a:endParaRPr lang="zh-CN" altLang="en-US" dirty="0"/>
          </a:p>
        </p:txBody>
      </p:sp>
    </p:spTree>
    <p:extLst>
      <p:ext uri="{BB962C8B-B14F-4D97-AF65-F5344CB8AC3E}">
        <p14:creationId xmlns:p14="http://schemas.microsoft.com/office/powerpoint/2010/main" val="2798079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
        <p:nvSpPr>
          <p:cNvPr id="60" name="任意多边形 59"/>
          <p:cNvSpPr/>
          <p:nvPr userDrawn="1"/>
        </p:nvSpPr>
        <p:spPr>
          <a:xfrm>
            <a:off x="5" y="-2382"/>
            <a:ext cx="9143999" cy="5145881"/>
          </a:xfrm>
          <a:custGeom>
            <a:avLst/>
            <a:gdLst>
              <a:gd name="connsiteX0" fmla="*/ 0 w 9116459"/>
              <a:gd name="connsiteY0" fmla="*/ 0 h 6861175"/>
              <a:gd name="connsiteX1" fmla="*/ 9116459 w 9116459"/>
              <a:gd name="connsiteY1" fmla="*/ 0 h 6861175"/>
              <a:gd name="connsiteX2" fmla="*/ 9116459 w 9116459"/>
              <a:gd name="connsiteY2" fmla="*/ 6861175 h 6861175"/>
              <a:gd name="connsiteX3" fmla="*/ 0 w 9116459"/>
              <a:gd name="connsiteY3" fmla="*/ 6861175 h 6861175"/>
            </a:gdLst>
            <a:ahLst/>
            <a:cxnLst>
              <a:cxn ang="0">
                <a:pos x="connsiteX0" y="connsiteY0"/>
              </a:cxn>
              <a:cxn ang="0">
                <a:pos x="connsiteX1" y="connsiteY1"/>
              </a:cxn>
              <a:cxn ang="0">
                <a:pos x="connsiteX2" y="connsiteY2"/>
              </a:cxn>
              <a:cxn ang="0">
                <a:pos x="connsiteX3" y="connsiteY3"/>
              </a:cxn>
            </a:cxnLst>
            <a:rect l="l" t="t" r="r" b="b"/>
            <a:pathLst>
              <a:path w="9116459" h="6861175">
                <a:moveTo>
                  <a:pt x="0" y="0"/>
                </a:moveTo>
                <a:lnTo>
                  <a:pt x="9116459" y="0"/>
                </a:lnTo>
                <a:lnTo>
                  <a:pt x="9116459" y="6861175"/>
                </a:lnTo>
                <a:lnTo>
                  <a:pt x="0" y="6861175"/>
                </a:lnTo>
                <a:close/>
              </a:path>
            </a:pathLst>
          </a:cu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37" name="任意多边形 36"/>
          <p:cNvSpPr/>
          <p:nvPr userDrawn="1"/>
        </p:nvSpPr>
        <p:spPr>
          <a:xfrm>
            <a:off x="1" y="-2380"/>
            <a:ext cx="6430934" cy="5145881"/>
          </a:xfrm>
          <a:custGeom>
            <a:avLst/>
            <a:gdLst>
              <a:gd name="connsiteX0" fmla="*/ 63979 w 8574578"/>
              <a:gd name="connsiteY0" fmla="*/ 0 h 6861175"/>
              <a:gd name="connsiteX1" fmla="*/ 8574578 w 8574578"/>
              <a:gd name="connsiteY1" fmla="*/ 0 h 6861175"/>
              <a:gd name="connsiteX2" fmla="*/ 7852508 w 8574578"/>
              <a:gd name="connsiteY2" fmla="*/ 6861175 h 6861175"/>
              <a:gd name="connsiteX3" fmla="*/ 0 w 8574578"/>
              <a:gd name="connsiteY3" fmla="*/ 6861175 h 6861175"/>
              <a:gd name="connsiteX4" fmla="*/ 0 w 8574578"/>
              <a:gd name="connsiteY4" fmla="*/ 607935 h 686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4578" h="6861175">
                <a:moveTo>
                  <a:pt x="63979" y="0"/>
                </a:moveTo>
                <a:lnTo>
                  <a:pt x="8574578" y="0"/>
                </a:lnTo>
                <a:lnTo>
                  <a:pt x="7852508" y="6861175"/>
                </a:lnTo>
                <a:lnTo>
                  <a:pt x="0" y="6861175"/>
                </a:lnTo>
                <a:lnTo>
                  <a:pt x="0" y="60793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5" name="任意多边形 34"/>
          <p:cNvSpPr/>
          <p:nvPr userDrawn="1"/>
        </p:nvSpPr>
        <p:spPr>
          <a:xfrm>
            <a:off x="0" y="-2380"/>
            <a:ext cx="6272992" cy="5145881"/>
          </a:xfrm>
          <a:custGeom>
            <a:avLst/>
            <a:gdLst>
              <a:gd name="connsiteX0" fmla="*/ 0 w 8363989"/>
              <a:gd name="connsiteY0" fmla="*/ 0 h 6861175"/>
              <a:gd name="connsiteX1" fmla="*/ 8363989 w 8363989"/>
              <a:gd name="connsiteY1" fmla="*/ 0 h 6861175"/>
              <a:gd name="connsiteX2" fmla="*/ 7641919 w 8363989"/>
              <a:gd name="connsiteY2" fmla="*/ 6861175 h 6861175"/>
              <a:gd name="connsiteX3" fmla="*/ 0 w 8363989"/>
              <a:gd name="connsiteY3" fmla="*/ 6861175 h 6861175"/>
            </a:gdLst>
            <a:ahLst/>
            <a:cxnLst>
              <a:cxn ang="0">
                <a:pos x="connsiteX0" y="connsiteY0"/>
              </a:cxn>
              <a:cxn ang="0">
                <a:pos x="connsiteX1" y="connsiteY1"/>
              </a:cxn>
              <a:cxn ang="0">
                <a:pos x="connsiteX2" y="connsiteY2"/>
              </a:cxn>
              <a:cxn ang="0">
                <a:pos x="connsiteX3" y="connsiteY3"/>
              </a:cxn>
            </a:cxnLst>
            <a:rect l="l" t="t" r="r" b="b"/>
            <a:pathLst>
              <a:path w="8363989" h="6861175">
                <a:moveTo>
                  <a:pt x="0" y="0"/>
                </a:moveTo>
                <a:lnTo>
                  <a:pt x="8363989" y="0"/>
                </a:lnTo>
                <a:lnTo>
                  <a:pt x="7641919" y="6861175"/>
                </a:lnTo>
                <a:lnTo>
                  <a:pt x="0" y="686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 name="标题 4"/>
          <p:cNvSpPr>
            <a:spLocks noGrp="1"/>
          </p:cNvSpPr>
          <p:nvPr>
            <p:ph type="title" hasCustomPrompt="1"/>
          </p:nvPr>
        </p:nvSpPr>
        <p:spPr>
          <a:xfrm>
            <a:off x="685801" y="1524003"/>
            <a:ext cx="5016500" cy="1020367"/>
          </a:xfrm>
        </p:spPr>
        <p:txBody>
          <a:bodyPr anchor="b">
            <a:normAutofit/>
          </a:bodyPr>
          <a:lstStyle>
            <a:lvl1pPr>
              <a:defRPr sz="4950" b="1"/>
            </a:lvl1pPr>
          </a:lstStyle>
          <a:p>
            <a:r>
              <a:rPr lang="zh-CN" altLang="en-US" dirty="0"/>
              <a:t>结束语</a:t>
            </a:r>
          </a:p>
        </p:txBody>
      </p:sp>
      <p:sp>
        <p:nvSpPr>
          <p:cNvPr id="6" name="副标题 2"/>
          <p:cNvSpPr>
            <a:spLocks noGrp="1"/>
          </p:cNvSpPr>
          <p:nvPr>
            <p:ph type="subTitle" idx="1" hasCustomPrompt="1"/>
          </p:nvPr>
        </p:nvSpPr>
        <p:spPr>
          <a:xfrm>
            <a:off x="685801" y="2570561"/>
            <a:ext cx="5016500" cy="1066799"/>
          </a:xfrm>
        </p:spPr>
        <p:txBody>
          <a:bodyPr>
            <a:normAutofit/>
          </a:bodyPr>
          <a:lstStyle>
            <a:lvl1pPr marL="0" indent="0" algn="l">
              <a:buNone/>
              <a:defRPr sz="1800">
                <a:solidFill>
                  <a:schemeClr val="tx2"/>
                </a:solidFill>
              </a:defRPr>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zh-CN" altLang="en-US" dirty="0"/>
              <a:t>单击以编辑副标题</a:t>
            </a:r>
          </a:p>
        </p:txBody>
      </p:sp>
      <p:grpSp>
        <p:nvGrpSpPr>
          <p:cNvPr id="33" name="组合 32"/>
          <p:cNvGrpSpPr>
            <a:grpSpLocks noChangeAspect="1"/>
          </p:cNvGrpSpPr>
          <p:nvPr userDrawn="1"/>
        </p:nvGrpSpPr>
        <p:grpSpPr>
          <a:xfrm>
            <a:off x="6772453" y="4675647"/>
            <a:ext cx="2014188" cy="255022"/>
            <a:chOff x="8729725" y="4570716"/>
            <a:chExt cx="2830513" cy="477838"/>
          </a:xfrm>
          <a:solidFill>
            <a:schemeClr val="bg2">
              <a:alpha val="50000"/>
            </a:schemeClr>
          </a:solidFill>
        </p:grpSpPr>
        <p:sp>
          <p:nvSpPr>
            <p:cNvPr id="34" name="Freeform 34"/>
            <p:cNvSpPr>
              <a:spLocks noEditPoints="1"/>
            </p:cNvSpPr>
            <p:nvPr userDrawn="1"/>
          </p:nvSpPr>
          <p:spPr bwMode="auto">
            <a:xfrm>
              <a:off x="9304400" y="4945366"/>
              <a:ext cx="1363663"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36" name="Freeform 35"/>
            <p:cNvSpPr>
              <a:spLocks noEditPoints="1"/>
            </p:cNvSpPr>
            <p:nvPr userDrawn="1"/>
          </p:nvSpPr>
          <p:spPr bwMode="auto">
            <a:xfrm>
              <a:off x="10679175" y="4943779"/>
              <a:ext cx="873125" cy="103188"/>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39" name="Freeform 36"/>
            <p:cNvSpPr>
              <a:spLocks noEditPoints="1"/>
            </p:cNvSpPr>
            <p:nvPr userDrawn="1"/>
          </p:nvSpPr>
          <p:spPr bwMode="auto">
            <a:xfrm>
              <a:off x="9304400" y="4596116"/>
              <a:ext cx="2255838" cy="300038"/>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40" name="Freeform 37"/>
            <p:cNvSpPr>
              <a:spLocks noEditPoints="1"/>
            </p:cNvSpPr>
            <p:nvPr userDrawn="1"/>
          </p:nvSpPr>
          <p:spPr bwMode="auto">
            <a:xfrm>
              <a:off x="8797988" y="4643741"/>
              <a:ext cx="334963" cy="325438"/>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41" name="Freeform 38"/>
            <p:cNvSpPr>
              <a:spLocks noEditPoints="1"/>
            </p:cNvSpPr>
            <p:nvPr userDrawn="1"/>
          </p:nvSpPr>
          <p:spPr bwMode="auto">
            <a:xfrm>
              <a:off x="8872600" y="4775504"/>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42" name="Freeform 39"/>
            <p:cNvSpPr>
              <a:spLocks noEditPoints="1"/>
            </p:cNvSpPr>
            <p:nvPr userDrawn="1"/>
          </p:nvSpPr>
          <p:spPr bwMode="auto">
            <a:xfrm>
              <a:off x="8729725" y="4570716"/>
              <a:ext cx="474663" cy="477838"/>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43" name="Freeform 40"/>
            <p:cNvSpPr>
              <a:spLocks noEditPoints="1"/>
            </p:cNvSpPr>
            <p:nvPr userDrawn="1"/>
          </p:nvSpPr>
          <p:spPr bwMode="auto">
            <a:xfrm>
              <a:off x="8763063" y="4810429"/>
              <a:ext cx="407988" cy="204788"/>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44" name="Freeform 41"/>
            <p:cNvSpPr>
              <a:spLocks/>
            </p:cNvSpPr>
            <p:nvPr userDrawn="1"/>
          </p:nvSpPr>
          <p:spPr bwMode="auto">
            <a:xfrm>
              <a:off x="8913875" y="4712004"/>
              <a:ext cx="161925" cy="150813"/>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45" name="Freeform 42"/>
            <p:cNvSpPr>
              <a:spLocks/>
            </p:cNvSpPr>
            <p:nvPr userDrawn="1"/>
          </p:nvSpPr>
          <p:spPr bwMode="auto">
            <a:xfrm>
              <a:off x="8942450" y="4694541"/>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46" name="Freeform 43"/>
            <p:cNvSpPr>
              <a:spLocks/>
            </p:cNvSpPr>
            <p:nvPr userDrawn="1"/>
          </p:nvSpPr>
          <p:spPr bwMode="auto">
            <a:xfrm>
              <a:off x="8867838" y="4856466"/>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47" name="Freeform 44"/>
            <p:cNvSpPr>
              <a:spLocks noEditPoints="1"/>
            </p:cNvSpPr>
            <p:nvPr userDrawn="1"/>
          </p:nvSpPr>
          <p:spPr bwMode="auto">
            <a:xfrm>
              <a:off x="8840850" y="4681841"/>
              <a:ext cx="252413" cy="257175"/>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48" name="Freeform 45"/>
            <p:cNvSpPr>
              <a:spLocks noEditPoints="1"/>
            </p:cNvSpPr>
            <p:nvPr userDrawn="1"/>
          </p:nvSpPr>
          <p:spPr bwMode="auto">
            <a:xfrm>
              <a:off x="9091675" y="4667554"/>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49" name="Freeform 46"/>
            <p:cNvSpPr>
              <a:spLocks noEditPoints="1"/>
            </p:cNvSpPr>
            <p:nvPr userDrawn="1"/>
          </p:nvSpPr>
          <p:spPr bwMode="auto">
            <a:xfrm>
              <a:off x="9120250" y="4715179"/>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0" name="Freeform 47"/>
            <p:cNvSpPr>
              <a:spLocks noEditPoints="1"/>
            </p:cNvSpPr>
            <p:nvPr userDrawn="1"/>
          </p:nvSpPr>
          <p:spPr bwMode="auto">
            <a:xfrm>
              <a:off x="9037700" y="4621516"/>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1" name="Freeform 48"/>
            <p:cNvSpPr>
              <a:spLocks noEditPoints="1"/>
            </p:cNvSpPr>
            <p:nvPr userDrawn="1"/>
          </p:nvSpPr>
          <p:spPr bwMode="auto">
            <a:xfrm>
              <a:off x="8913875" y="4588179"/>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2" name="Freeform 49"/>
            <p:cNvSpPr>
              <a:spLocks noEditPoints="1"/>
            </p:cNvSpPr>
            <p:nvPr userDrawn="1"/>
          </p:nvSpPr>
          <p:spPr bwMode="auto">
            <a:xfrm>
              <a:off x="8971025" y="4589766"/>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3" name="Freeform 50"/>
            <p:cNvSpPr>
              <a:spLocks noEditPoints="1"/>
            </p:cNvSpPr>
            <p:nvPr userDrawn="1"/>
          </p:nvSpPr>
          <p:spPr bwMode="auto">
            <a:xfrm>
              <a:off x="8756713" y="4715179"/>
              <a:ext cx="52388"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4" name="Freeform 51"/>
            <p:cNvSpPr>
              <a:spLocks noEditPoints="1"/>
            </p:cNvSpPr>
            <p:nvPr userDrawn="1"/>
          </p:nvSpPr>
          <p:spPr bwMode="auto">
            <a:xfrm>
              <a:off x="8791638" y="4653266"/>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5" name="Freeform 52"/>
            <p:cNvSpPr>
              <a:spLocks noEditPoints="1"/>
            </p:cNvSpPr>
            <p:nvPr userDrawn="1"/>
          </p:nvSpPr>
          <p:spPr bwMode="auto">
            <a:xfrm>
              <a:off x="8847200" y="4611991"/>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grpSp>
    </p:spTree>
    <p:extLst>
      <p:ext uri="{BB962C8B-B14F-4D97-AF65-F5344CB8AC3E}">
        <p14:creationId xmlns:p14="http://schemas.microsoft.com/office/powerpoint/2010/main" val="1440933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
        <p:nvSpPr>
          <p:cNvPr id="40" name="任意多边形 39"/>
          <p:cNvSpPr/>
          <p:nvPr userDrawn="1"/>
        </p:nvSpPr>
        <p:spPr>
          <a:xfrm>
            <a:off x="5" y="-2382"/>
            <a:ext cx="9143999" cy="5145881"/>
          </a:xfrm>
          <a:custGeom>
            <a:avLst/>
            <a:gdLst>
              <a:gd name="connsiteX0" fmla="*/ 0 w 9116459"/>
              <a:gd name="connsiteY0" fmla="*/ 0 h 6861175"/>
              <a:gd name="connsiteX1" fmla="*/ 9116459 w 9116459"/>
              <a:gd name="connsiteY1" fmla="*/ 0 h 6861175"/>
              <a:gd name="connsiteX2" fmla="*/ 9116459 w 9116459"/>
              <a:gd name="connsiteY2" fmla="*/ 6861175 h 6861175"/>
              <a:gd name="connsiteX3" fmla="*/ 0 w 9116459"/>
              <a:gd name="connsiteY3" fmla="*/ 6861175 h 6861175"/>
            </a:gdLst>
            <a:ahLst/>
            <a:cxnLst>
              <a:cxn ang="0">
                <a:pos x="connsiteX0" y="connsiteY0"/>
              </a:cxn>
              <a:cxn ang="0">
                <a:pos x="connsiteX1" y="connsiteY1"/>
              </a:cxn>
              <a:cxn ang="0">
                <a:pos x="connsiteX2" y="connsiteY2"/>
              </a:cxn>
              <a:cxn ang="0">
                <a:pos x="connsiteX3" y="connsiteY3"/>
              </a:cxn>
            </a:cxnLst>
            <a:rect l="l" t="t" r="r" b="b"/>
            <a:pathLst>
              <a:path w="9116459" h="6861175">
                <a:moveTo>
                  <a:pt x="0" y="0"/>
                </a:moveTo>
                <a:lnTo>
                  <a:pt x="9116459" y="0"/>
                </a:lnTo>
                <a:lnTo>
                  <a:pt x="9116459" y="6861175"/>
                </a:lnTo>
                <a:lnTo>
                  <a:pt x="0" y="6861175"/>
                </a:lnTo>
                <a:close/>
              </a:path>
            </a:pathLst>
          </a:cu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8" name="平行四边形 7"/>
          <p:cNvSpPr/>
          <p:nvPr userDrawn="1"/>
        </p:nvSpPr>
        <p:spPr>
          <a:xfrm>
            <a:off x="14879" y="-2380"/>
            <a:ext cx="7425799" cy="5145881"/>
          </a:xfrm>
          <a:prstGeom prst="parallelogram">
            <a:avLst>
              <a:gd name="adj" fmla="val 1052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任意多边形 41"/>
          <p:cNvSpPr/>
          <p:nvPr userDrawn="1"/>
        </p:nvSpPr>
        <p:spPr>
          <a:xfrm>
            <a:off x="0" y="-2380"/>
            <a:ext cx="7244070" cy="5145881"/>
          </a:xfrm>
          <a:custGeom>
            <a:avLst/>
            <a:gdLst>
              <a:gd name="connsiteX0" fmla="*/ 540341 w 7244070"/>
              <a:gd name="connsiteY0" fmla="*/ 0 h 6861175"/>
              <a:gd name="connsiteX1" fmla="*/ 7244070 w 7244070"/>
              <a:gd name="connsiteY1" fmla="*/ 0 h 6861175"/>
              <a:gd name="connsiteX2" fmla="*/ 6522000 w 7244070"/>
              <a:gd name="connsiteY2" fmla="*/ 6861175 h 6861175"/>
              <a:gd name="connsiteX3" fmla="*/ 0 w 7244070"/>
              <a:gd name="connsiteY3" fmla="*/ 6861175 h 6861175"/>
              <a:gd name="connsiteX4" fmla="*/ 0 w 7244070"/>
              <a:gd name="connsiteY4" fmla="*/ 5134369 h 686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4070" h="6861175">
                <a:moveTo>
                  <a:pt x="540341" y="0"/>
                </a:moveTo>
                <a:lnTo>
                  <a:pt x="7244070" y="0"/>
                </a:lnTo>
                <a:lnTo>
                  <a:pt x="6522000" y="6861175"/>
                </a:lnTo>
                <a:lnTo>
                  <a:pt x="0" y="6861175"/>
                </a:lnTo>
                <a:lnTo>
                  <a:pt x="0" y="513436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10" name="标题 1"/>
          <p:cNvSpPr>
            <a:spLocks noGrp="1"/>
          </p:cNvSpPr>
          <p:nvPr>
            <p:ph type="ctrTitle" hasCustomPrompt="1"/>
          </p:nvPr>
        </p:nvSpPr>
        <p:spPr>
          <a:xfrm>
            <a:off x="1256059" y="1148708"/>
            <a:ext cx="5295252" cy="657543"/>
          </a:xfrm>
        </p:spPr>
        <p:txBody>
          <a:bodyPr anchor="b">
            <a:normAutofit/>
          </a:bodyPr>
          <a:lstStyle>
            <a:lvl1pPr algn="l">
              <a:defRPr sz="3600" b="1">
                <a:solidFill>
                  <a:schemeClr val="tx2"/>
                </a:solidFill>
              </a:defRPr>
            </a:lvl1pPr>
          </a:lstStyle>
          <a:p>
            <a:r>
              <a:rPr lang="zh-CN" altLang="en-US" dirty="0"/>
              <a:t>单行标题</a:t>
            </a:r>
            <a:r>
              <a:rPr lang="en-US" altLang="zh-CN" dirty="0"/>
              <a:t>-</a:t>
            </a:r>
            <a:r>
              <a:rPr lang="zh-CN" altLang="en-US" dirty="0"/>
              <a:t>单击编辑</a:t>
            </a:r>
          </a:p>
        </p:txBody>
      </p:sp>
      <p:sp>
        <p:nvSpPr>
          <p:cNvPr id="11" name="副标题 2"/>
          <p:cNvSpPr>
            <a:spLocks noGrp="1"/>
          </p:cNvSpPr>
          <p:nvPr>
            <p:ph type="subTitle" idx="1" hasCustomPrompt="1"/>
          </p:nvPr>
        </p:nvSpPr>
        <p:spPr>
          <a:xfrm>
            <a:off x="1256059" y="1864829"/>
            <a:ext cx="5295252" cy="394876"/>
          </a:xfrm>
        </p:spPr>
        <p:txBody>
          <a:bodyPr/>
          <a:lstStyle>
            <a:lvl1pPr marL="0" indent="0" algn="l">
              <a:buNone/>
              <a:defRPr sz="1800">
                <a:solidFill>
                  <a:schemeClr val="tx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zh-CN" altLang="en-US" dirty="0"/>
              <a:t>单击编辑副标题</a:t>
            </a:r>
          </a:p>
        </p:txBody>
      </p:sp>
      <p:sp>
        <p:nvSpPr>
          <p:cNvPr id="12" name="任意多边形 11"/>
          <p:cNvSpPr/>
          <p:nvPr userDrawn="1"/>
        </p:nvSpPr>
        <p:spPr>
          <a:xfrm>
            <a:off x="0" y="1255760"/>
            <a:ext cx="1133862" cy="1003943"/>
          </a:xfrm>
          <a:custGeom>
            <a:avLst/>
            <a:gdLst>
              <a:gd name="connsiteX0" fmla="*/ 0 w 1133862"/>
              <a:gd name="connsiteY0" fmla="*/ 0 h 1633920"/>
              <a:gd name="connsiteX1" fmla="*/ 1133862 w 1133862"/>
              <a:gd name="connsiteY1" fmla="*/ 0 h 1633920"/>
              <a:gd name="connsiteX2" fmla="*/ 992802 w 1133862"/>
              <a:gd name="connsiteY2" fmla="*/ 1633920 h 1633920"/>
              <a:gd name="connsiteX3" fmla="*/ 0 w 1133862"/>
              <a:gd name="connsiteY3" fmla="*/ 1633920 h 1633920"/>
            </a:gdLst>
            <a:ahLst/>
            <a:cxnLst>
              <a:cxn ang="0">
                <a:pos x="connsiteX0" y="connsiteY0"/>
              </a:cxn>
              <a:cxn ang="0">
                <a:pos x="connsiteX1" y="connsiteY1"/>
              </a:cxn>
              <a:cxn ang="0">
                <a:pos x="connsiteX2" y="connsiteY2"/>
              </a:cxn>
              <a:cxn ang="0">
                <a:pos x="connsiteX3" y="connsiteY3"/>
              </a:cxn>
            </a:cxnLst>
            <a:rect l="l" t="t" r="r" b="b"/>
            <a:pathLst>
              <a:path w="1133862" h="1633920">
                <a:moveTo>
                  <a:pt x="0" y="0"/>
                </a:moveTo>
                <a:lnTo>
                  <a:pt x="1133862" y="0"/>
                </a:lnTo>
                <a:lnTo>
                  <a:pt x="992802" y="1633920"/>
                </a:lnTo>
                <a:lnTo>
                  <a:pt x="0" y="16339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t>        </a:t>
            </a:r>
            <a:endParaRPr lang="zh-CN" altLang="en-US" sz="1350" dirty="0"/>
          </a:p>
        </p:txBody>
      </p:sp>
      <p:sp>
        <p:nvSpPr>
          <p:cNvPr id="13" name="任意多边形 12"/>
          <p:cNvSpPr/>
          <p:nvPr userDrawn="1"/>
        </p:nvSpPr>
        <p:spPr>
          <a:xfrm>
            <a:off x="4" y="1148708"/>
            <a:ext cx="997527" cy="1003943"/>
          </a:xfrm>
          <a:custGeom>
            <a:avLst/>
            <a:gdLst>
              <a:gd name="connsiteX0" fmla="*/ 0 w 997527"/>
              <a:gd name="connsiteY0" fmla="*/ 0 h 1633920"/>
              <a:gd name="connsiteX1" fmla="*/ 997527 w 997527"/>
              <a:gd name="connsiteY1" fmla="*/ 0 h 1633920"/>
              <a:gd name="connsiteX2" fmla="*/ 856467 w 997527"/>
              <a:gd name="connsiteY2" fmla="*/ 1633920 h 1633920"/>
              <a:gd name="connsiteX3" fmla="*/ 0 w 997527"/>
              <a:gd name="connsiteY3" fmla="*/ 1633920 h 1633920"/>
            </a:gdLst>
            <a:ahLst/>
            <a:cxnLst>
              <a:cxn ang="0">
                <a:pos x="connsiteX0" y="connsiteY0"/>
              </a:cxn>
              <a:cxn ang="0">
                <a:pos x="connsiteX1" y="connsiteY1"/>
              </a:cxn>
              <a:cxn ang="0">
                <a:pos x="connsiteX2" y="connsiteY2"/>
              </a:cxn>
              <a:cxn ang="0">
                <a:pos x="connsiteX3" y="connsiteY3"/>
              </a:cxn>
            </a:cxnLst>
            <a:rect l="l" t="t" r="r" b="b"/>
            <a:pathLst>
              <a:path w="997527" h="1633920">
                <a:moveTo>
                  <a:pt x="0" y="0"/>
                </a:moveTo>
                <a:lnTo>
                  <a:pt x="997527" y="0"/>
                </a:lnTo>
                <a:lnTo>
                  <a:pt x="856467" y="1633920"/>
                </a:lnTo>
                <a:lnTo>
                  <a:pt x="0" y="163392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t>        </a:t>
            </a:r>
            <a:endParaRPr lang="zh-CN" altLang="en-US" sz="1350" dirty="0"/>
          </a:p>
        </p:txBody>
      </p:sp>
      <p:sp>
        <p:nvSpPr>
          <p:cNvPr id="47" name="任意多边形 46"/>
          <p:cNvSpPr/>
          <p:nvPr userDrawn="1"/>
        </p:nvSpPr>
        <p:spPr>
          <a:xfrm>
            <a:off x="5470131" y="4229629"/>
            <a:ext cx="3673870" cy="650733"/>
          </a:xfrm>
          <a:custGeom>
            <a:avLst/>
            <a:gdLst>
              <a:gd name="connsiteX0" fmla="*/ 93012 w 3673870"/>
              <a:gd name="connsiteY0" fmla="*/ 0 h 1015861"/>
              <a:gd name="connsiteX1" fmla="*/ 3673870 w 3673870"/>
              <a:gd name="connsiteY1" fmla="*/ 0 h 1015861"/>
              <a:gd name="connsiteX2" fmla="*/ 3673870 w 3673870"/>
              <a:gd name="connsiteY2" fmla="*/ 1015861 h 1015861"/>
              <a:gd name="connsiteX3" fmla="*/ 0 w 3673870"/>
              <a:gd name="connsiteY3" fmla="*/ 1015861 h 1015861"/>
            </a:gdLst>
            <a:ahLst/>
            <a:cxnLst>
              <a:cxn ang="0">
                <a:pos x="connsiteX0" y="connsiteY0"/>
              </a:cxn>
              <a:cxn ang="0">
                <a:pos x="connsiteX1" y="connsiteY1"/>
              </a:cxn>
              <a:cxn ang="0">
                <a:pos x="connsiteX2" y="connsiteY2"/>
              </a:cxn>
              <a:cxn ang="0">
                <a:pos x="connsiteX3" y="connsiteY3"/>
              </a:cxn>
            </a:cxnLst>
            <a:rect l="l" t="t" r="r" b="b"/>
            <a:pathLst>
              <a:path w="3673870" h="1015861">
                <a:moveTo>
                  <a:pt x="93012" y="0"/>
                </a:moveTo>
                <a:lnTo>
                  <a:pt x="3673870" y="0"/>
                </a:lnTo>
                <a:lnTo>
                  <a:pt x="3673870" y="1015861"/>
                </a:lnTo>
                <a:lnTo>
                  <a:pt x="0" y="101586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1350" dirty="0"/>
              <a:t>          </a:t>
            </a:r>
            <a:endParaRPr lang="zh-CN" altLang="en-US" sz="1350" dirty="0"/>
          </a:p>
        </p:txBody>
      </p:sp>
      <p:sp>
        <p:nvSpPr>
          <p:cNvPr id="45" name="任意多边形 44"/>
          <p:cNvSpPr/>
          <p:nvPr userDrawn="1"/>
        </p:nvSpPr>
        <p:spPr>
          <a:xfrm>
            <a:off x="5648778" y="4156592"/>
            <a:ext cx="3495222" cy="650733"/>
          </a:xfrm>
          <a:custGeom>
            <a:avLst/>
            <a:gdLst>
              <a:gd name="connsiteX0" fmla="*/ 93012 w 3495222"/>
              <a:gd name="connsiteY0" fmla="*/ 0 h 1015861"/>
              <a:gd name="connsiteX1" fmla="*/ 3495222 w 3495222"/>
              <a:gd name="connsiteY1" fmla="*/ 0 h 1015861"/>
              <a:gd name="connsiteX2" fmla="*/ 3495222 w 3495222"/>
              <a:gd name="connsiteY2" fmla="*/ 1015861 h 1015861"/>
              <a:gd name="connsiteX3" fmla="*/ 0 w 3495222"/>
              <a:gd name="connsiteY3" fmla="*/ 1015861 h 1015861"/>
            </a:gdLst>
            <a:ahLst/>
            <a:cxnLst>
              <a:cxn ang="0">
                <a:pos x="connsiteX0" y="connsiteY0"/>
              </a:cxn>
              <a:cxn ang="0">
                <a:pos x="connsiteX1" y="connsiteY1"/>
              </a:cxn>
              <a:cxn ang="0">
                <a:pos x="connsiteX2" y="connsiteY2"/>
              </a:cxn>
              <a:cxn ang="0">
                <a:pos x="connsiteX3" y="connsiteY3"/>
              </a:cxn>
            </a:cxnLst>
            <a:rect l="l" t="t" r="r" b="b"/>
            <a:pathLst>
              <a:path w="3495222" h="1015861">
                <a:moveTo>
                  <a:pt x="93012" y="0"/>
                </a:moveTo>
                <a:lnTo>
                  <a:pt x="3495222" y="0"/>
                </a:lnTo>
                <a:lnTo>
                  <a:pt x="3495222" y="1015861"/>
                </a:lnTo>
                <a:lnTo>
                  <a:pt x="0" y="101586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1350" dirty="0"/>
              <a:t>          </a:t>
            </a:r>
            <a:endParaRPr lang="zh-CN" altLang="en-US" sz="1350" dirty="0"/>
          </a:p>
        </p:txBody>
      </p:sp>
      <p:grpSp>
        <p:nvGrpSpPr>
          <p:cNvPr id="48" name="组合 47"/>
          <p:cNvGrpSpPr>
            <a:grpSpLocks noChangeAspect="1"/>
          </p:cNvGrpSpPr>
          <p:nvPr userDrawn="1"/>
        </p:nvGrpSpPr>
        <p:grpSpPr>
          <a:xfrm>
            <a:off x="6027460" y="4305626"/>
            <a:ext cx="2738847" cy="346773"/>
            <a:chOff x="8729725" y="4570716"/>
            <a:chExt cx="2830513" cy="477838"/>
          </a:xfrm>
          <a:solidFill>
            <a:schemeClr val="bg2">
              <a:alpha val="50000"/>
            </a:schemeClr>
          </a:solidFill>
        </p:grpSpPr>
        <p:sp>
          <p:nvSpPr>
            <p:cNvPr id="49" name="Freeform 34"/>
            <p:cNvSpPr>
              <a:spLocks noEditPoints="1"/>
            </p:cNvSpPr>
            <p:nvPr userDrawn="1"/>
          </p:nvSpPr>
          <p:spPr bwMode="auto">
            <a:xfrm>
              <a:off x="9304400" y="4945366"/>
              <a:ext cx="1363663"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0" name="Freeform 35"/>
            <p:cNvSpPr>
              <a:spLocks noEditPoints="1"/>
            </p:cNvSpPr>
            <p:nvPr userDrawn="1"/>
          </p:nvSpPr>
          <p:spPr bwMode="auto">
            <a:xfrm>
              <a:off x="10679175" y="4943779"/>
              <a:ext cx="873125" cy="103188"/>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1" name="Freeform 36"/>
            <p:cNvSpPr>
              <a:spLocks noEditPoints="1"/>
            </p:cNvSpPr>
            <p:nvPr userDrawn="1"/>
          </p:nvSpPr>
          <p:spPr bwMode="auto">
            <a:xfrm>
              <a:off x="9304400" y="4596116"/>
              <a:ext cx="2255838" cy="300038"/>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2" name="Freeform 37"/>
            <p:cNvSpPr>
              <a:spLocks noEditPoints="1"/>
            </p:cNvSpPr>
            <p:nvPr userDrawn="1"/>
          </p:nvSpPr>
          <p:spPr bwMode="auto">
            <a:xfrm>
              <a:off x="8797988" y="4643741"/>
              <a:ext cx="334963" cy="325438"/>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3" name="Freeform 38"/>
            <p:cNvSpPr>
              <a:spLocks noEditPoints="1"/>
            </p:cNvSpPr>
            <p:nvPr userDrawn="1"/>
          </p:nvSpPr>
          <p:spPr bwMode="auto">
            <a:xfrm>
              <a:off x="8872600" y="4775504"/>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4" name="Freeform 39"/>
            <p:cNvSpPr>
              <a:spLocks noEditPoints="1"/>
            </p:cNvSpPr>
            <p:nvPr userDrawn="1"/>
          </p:nvSpPr>
          <p:spPr bwMode="auto">
            <a:xfrm>
              <a:off x="8729725" y="4570716"/>
              <a:ext cx="474663" cy="477838"/>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5" name="Freeform 40"/>
            <p:cNvSpPr>
              <a:spLocks noEditPoints="1"/>
            </p:cNvSpPr>
            <p:nvPr userDrawn="1"/>
          </p:nvSpPr>
          <p:spPr bwMode="auto">
            <a:xfrm>
              <a:off x="8763063" y="4810429"/>
              <a:ext cx="407988" cy="204788"/>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6" name="Freeform 41"/>
            <p:cNvSpPr>
              <a:spLocks/>
            </p:cNvSpPr>
            <p:nvPr userDrawn="1"/>
          </p:nvSpPr>
          <p:spPr bwMode="auto">
            <a:xfrm>
              <a:off x="8913875" y="4712004"/>
              <a:ext cx="161925" cy="150813"/>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7" name="Freeform 42"/>
            <p:cNvSpPr>
              <a:spLocks/>
            </p:cNvSpPr>
            <p:nvPr userDrawn="1"/>
          </p:nvSpPr>
          <p:spPr bwMode="auto">
            <a:xfrm>
              <a:off x="8942450" y="4694541"/>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8" name="Freeform 43"/>
            <p:cNvSpPr>
              <a:spLocks/>
            </p:cNvSpPr>
            <p:nvPr userDrawn="1"/>
          </p:nvSpPr>
          <p:spPr bwMode="auto">
            <a:xfrm>
              <a:off x="8867838" y="4856466"/>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9" name="Freeform 44"/>
            <p:cNvSpPr>
              <a:spLocks noEditPoints="1"/>
            </p:cNvSpPr>
            <p:nvPr userDrawn="1"/>
          </p:nvSpPr>
          <p:spPr bwMode="auto">
            <a:xfrm>
              <a:off x="8840850" y="4681841"/>
              <a:ext cx="252413" cy="257175"/>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0" name="Freeform 45"/>
            <p:cNvSpPr>
              <a:spLocks noEditPoints="1"/>
            </p:cNvSpPr>
            <p:nvPr userDrawn="1"/>
          </p:nvSpPr>
          <p:spPr bwMode="auto">
            <a:xfrm>
              <a:off x="9091675" y="4667554"/>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1" name="Freeform 46"/>
            <p:cNvSpPr>
              <a:spLocks noEditPoints="1"/>
            </p:cNvSpPr>
            <p:nvPr userDrawn="1"/>
          </p:nvSpPr>
          <p:spPr bwMode="auto">
            <a:xfrm>
              <a:off x="9120250" y="4715179"/>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2" name="Freeform 47"/>
            <p:cNvSpPr>
              <a:spLocks noEditPoints="1"/>
            </p:cNvSpPr>
            <p:nvPr userDrawn="1"/>
          </p:nvSpPr>
          <p:spPr bwMode="auto">
            <a:xfrm>
              <a:off x="9037700" y="4621516"/>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3" name="Freeform 48"/>
            <p:cNvSpPr>
              <a:spLocks noEditPoints="1"/>
            </p:cNvSpPr>
            <p:nvPr userDrawn="1"/>
          </p:nvSpPr>
          <p:spPr bwMode="auto">
            <a:xfrm>
              <a:off x="8913875" y="4588179"/>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4" name="Freeform 49"/>
            <p:cNvSpPr>
              <a:spLocks noEditPoints="1"/>
            </p:cNvSpPr>
            <p:nvPr userDrawn="1"/>
          </p:nvSpPr>
          <p:spPr bwMode="auto">
            <a:xfrm>
              <a:off x="8971025" y="4589766"/>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5" name="Freeform 50"/>
            <p:cNvSpPr>
              <a:spLocks noEditPoints="1"/>
            </p:cNvSpPr>
            <p:nvPr userDrawn="1"/>
          </p:nvSpPr>
          <p:spPr bwMode="auto">
            <a:xfrm>
              <a:off x="8756713" y="4715179"/>
              <a:ext cx="52388"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6" name="Freeform 51"/>
            <p:cNvSpPr>
              <a:spLocks noEditPoints="1"/>
            </p:cNvSpPr>
            <p:nvPr userDrawn="1"/>
          </p:nvSpPr>
          <p:spPr bwMode="auto">
            <a:xfrm>
              <a:off x="8791638" y="4653266"/>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7" name="Freeform 52"/>
            <p:cNvSpPr>
              <a:spLocks noEditPoints="1"/>
            </p:cNvSpPr>
            <p:nvPr userDrawn="1"/>
          </p:nvSpPr>
          <p:spPr bwMode="auto">
            <a:xfrm>
              <a:off x="8847200" y="4611991"/>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grpSp>
    </p:spTree>
    <p:extLst>
      <p:ext uri="{BB962C8B-B14F-4D97-AF65-F5344CB8AC3E}">
        <p14:creationId xmlns:p14="http://schemas.microsoft.com/office/powerpoint/2010/main" val="1998225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标题幻灯片-多行">
    <p:spTree>
      <p:nvGrpSpPr>
        <p:cNvPr id="1" name=""/>
        <p:cNvGrpSpPr/>
        <p:nvPr/>
      </p:nvGrpSpPr>
      <p:grpSpPr>
        <a:xfrm>
          <a:off x="0" y="0"/>
          <a:ext cx="0" cy="0"/>
          <a:chOff x="0" y="0"/>
          <a:chExt cx="0" cy="0"/>
        </a:xfrm>
      </p:grpSpPr>
      <p:sp>
        <p:nvSpPr>
          <p:cNvPr id="40" name="任意多边形 39"/>
          <p:cNvSpPr/>
          <p:nvPr userDrawn="1"/>
        </p:nvSpPr>
        <p:spPr>
          <a:xfrm>
            <a:off x="5" y="-2382"/>
            <a:ext cx="9143999" cy="5145881"/>
          </a:xfrm>
          <a:custGeom>
            <a:avLst/>
            <a:gdLst>
              <a:gd name="connsiteX0" fmla="*/ 0 w 9116459"/>
              <a:gd name="connsiteY0" fmla="*/ 0 h 6861175"/>
              <a:gd name="connsiteX1" fmla="*/ 9116459 w 9116459"/>
              <a:gd name="connsiteY1" fmla="*/ 0 h 6861175"/>
              <a:gd name="connsiteX2" fmla="*/ 9116459 w 9116459"/>
              <a:gd name="connsiteY2" fmla="*/ 6861175 h 6861175"/>
              <a:gd name="connsiteX3" fmla="*/ 0 w 9116459"/>
              <a:gd name="connsiteY3" fmla="*/ 6861175 h 6861175"/>
            </a:gdLst>
            <a:ahLst/>
            <a:cxnLst>
              <a:cxn ang="0">
                <a:pos x="connsiteX0" y="connsiteY0"/>
              </a:cxn>
              <a:cxn ang="0">
                <a:pos x="connsiteX1" y="connsiteY1"/>
              </a:cxn>
              <a:cxn ang="0">
                <a:pos x="connsiteX2" y="connsiteY2"/>
              </a:cxn>
              <a:cxn ang="0">
                <a:pos x="connsiteX3" y="connsiteY3"/>
              </a:cxn>
            </a:cxnLst>
            <a:rect l="l" t="t" r="r" b="b"/>
            <a:pathLst>
              <a:path w="9116459" h="6861175">
                <a:moveTo>
                  <a:pt x="0" y="0"/>
                </a:moveTo>
                <a:lnTo>
                  <a:pt x="9116459" y="0"/>
                </a:lnTo>
                <a:lnTo>
                  <a:pt x="9116459" y="6861175"/>
                </a:lnTo>
                <a:lnTo>
                  <a:pt x="0" y="6861175"/>
                </a:lnTo>
                <a:close/>
              </a:path>
            </a:pathLst>
          </a:cu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8" name="平行四边形 7"/>
          <p:cNvSpPr/>
          <p:nvPr userDrawn="1"/>
        </p:nvSpPr>
        <p:spPr>
          <a:xfrm>
            <a:off x="14879" y="-2380"/>
            <a:ext cx="7425799" cy="5145881"/>
          </a:xfrm>
          <a:prstGeom prst="parallelogram">
            <a:avLst>
              <a:gd name="adj" fmla="val 1052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2" name="任意多边形 41"/>
          <p:cNvSpPr/>
          <p:nvPr userDrawn="1"/>
        </p:nvSpPr>
        <p:spPr>
          <a:xfrm>
            <a:off x="0" y="-2380"/>
            <a:ext cx="7244070" cy="5145881"/>
          </a:xfrm>
          <a:custGeom>
            <a:avLst/>
            <a:gdLst>
              <a:gd name="connsiteX0" fmla="*/ 540341 w 7244070"/>
              <a:gd name="connsiteY0" fmla="*/ 0 h 6861175"/>
              <a:gd name="connsiteX1" fmla="*/ 7244070 w 7244070"/>
              <a:gd name="connsiteY1" fmla="*/ 0 h 6861175"/>
              <a:gd name="connsiteX2" fmla="*/ 6522000 w 7244070"/>
              <a:gd name="connsiteY2" fmla="*/ 6861175 h 6861175"/>
              <a:gd name="connsiteX3" fmla="*/ 0 w 7244070"/>
              <a:gd name="connsiteY3" fmla="*/ 6861175 h 6861175"/>
              <a:gd name="connsiteX4" fmla="*/ 0 w 7244070"/>
              <a:gd name="connsiteY4" fmla="*/ 5134369 h 686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4070" h="6861175">
                <a:moveTo>
                  <a:pt x="540341" y="0"/>
                </a:moveTo>
                <a:lnTo>
                  <a:pt x="7244070" y="0"/>
                </a:lnTo>
                <a:lnTo>
                  <a:pt x="6522000" y="6861175"/>
                </a:lnTo>
                <a:lnTo>
                  <a:pt x="0" y="6861175"/>
                </a:lnTo>
                <a:lnTo>
                  <a:pt x="0" y="513436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10" name="标题 1"/>
          <p:cNvSpPr>
            <a:spLocks noGrp="1"/>
          </p:cNvSpPr>
          <p:nvPr>
            <p:ph type="ctrTitle" hasCustomPrompt="1"/>
          </p:nvPr>
        </p:nvSpPr>
        <p:spPr>
          <a:xfrm>
            <a:off x="1269829" y="1148708"/>
            <a:ext cx="5295252" cy="1176689"/>
          </a:xfrm>
        </p:spPr>
        <p:txBody>
          <a:bodyPr anchor="b">
            <a:normAutofit/>
          </a:bodyPr>
          <a:lstStyle>
            <a:lvl1pPr algn="l">
              <a:defRPr sz="3600" b="1">
                <a:solidFill>
                  <a:schemeClr val="tx2"/>
                </a:solidFill>
              </a:defRPr>
            </a:lvl1pPr>
          </a:lstStyle>
          <a:p>
            <a:r>
              <a:rPr lang="zh-CN" altLang="en-US" dirty="0"/>
              <a:t>多行标题 </a:t>
            </a:r>
            <a:r>
              <a:rPr lang="en-US" altLang="zh-CN" dirty="0"/>
              <a:t>- </a:t>
            </a:r>
            <a:r>
              <a:rPr lang="zh-CN" altLang="en-US" dirty="0"/>
              <a:t>单击此处编辑母版标题</a:t>
            </a:r>
          </a:p>
        </p:txBody>
      </p:sp>
      <p:sp>
        <p:nvSpPr>
          <p:cNvPr id="11" name="副标题 2"/>
          <p:cNvSpPr>
            <a:spLocks noGrp="1"/>
          </p:cNvSpPr>
          <p:nvPr>
            <p:ph type="subTitle" idx="1" hasCustomPrompt="1"/>
          </p:nvPr>
        </p:nvSpPr>
        <p:spPr>
          <a:xfrm>
            <a:off x="1256059" y="2325399"/>
            <a:ext cx="5295252" cy="394876"/>
          </a:xfrm>
        </p:spPr>
        <p:txBody>
          <a:bodyPr/>
          <a:lstStyle>
            <a:lvl1pPr marL="0" indent="0" algn="l">
              <a:buNone/>
              <a:defRPr sz="1800">
                <a:solidFill>
                  <a:schemeClr val="tx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zh-CN" altLang="en-US" dirty="0"/>
              <a:t>单击编辑副标题</a:t>
            </a:r>
          </a:p>
        </p:txBody>
      </p:sp>
      <p:sp>
        <p:nvSpPr>
          <p:cNvPr id="12" name="任意多边形 11"/>
          <p:cNvSpPr/>
          <p:nvPr userDrawn="1"/>
        </p:nvSpPr>
        <p:spPr>
          <a:xfrm>
            <a:off x="0" y="1255760"/>
            <a:ext cx="1133862" cy="1003943"/>
          </a:xfrm>
          <a:custGeom>
            <a:avLst/>
            <a:gdLst>
              <a:gd name="connsiteX0" fmla="*/ 0 w 1133862"/>
              <a:gd name="connsiteY0" fmla="*/ 0 h 1633920"/>
              <a:gd name="connsiteX1" fmla="*/ 1133862 w 1133862"/>
              <a:gd name="connsiteY1" fmla="*/ 0 h 1633920"/>
              <a:gd name="connsiteX2" fmla="*/ 992802 w 1133862"/>
              <a:gd name="connsiteY2" fmla="*/ 1633920 h 1633920"/>
              <a:gd name="connsiteX3" fmla="*/ 0 w 1133862"/>
              <a:gd name="connsiteY3" fmla="*/ 1633920 h 1633920"/>
            </a:gdLst>
            <a:ahLst/>
            <a:cxnLst>
              <a:cxn ang="0">
                <a:pos x="connsiteX0" y="connsiteY0"/>
              </a:cxn>
              <a:cxn ang="0">
                <a:pos x="connsiteX1" y="connsiteY1"/>
              </a:cxn>
              <a:cxn ang="0">
                <a:pos x="connsiteX2" y="connsiteY2"/>
              </a:cxn>
              <a:cxn ang="0">
                <a:pos x="connsiteX3" y="connsiteY3"/>
              </a:cxn>
            </a:cxnLst>
            <a:rect l="l" t="t" r="r" b="b"/>
            <a:pathLst>
              <a:path w="1133862" h="1633920">
                <a:moveTo>
                  <a:pt x="0" y="0"/>
                </a:moveTo>
                <a:lnTo>
                  <a:pt x="1133862" y="0"/>
                </a:lnTo>
                <a:lnTo>
                  <a:pt x="992802" y="1633920"/>
                </a:lnTo>
                <a:lnTo>
                  <a:pt x="0" y="16339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t>        </a:t>
            </a:r>
            <a:endParaRPr lang="zh-CN" altLang="en-US" sz="1350" dirty="0"/>
          </a:p>
        </p:txBody>
      </p:sp>
      <p:sp>
        <p:nvSpPr>
          <p:cNvPr id="13" name="任意多边形 12"/>
          <p:cNvSpPr/>
          <p:nvPr userDrawn="1"/>
        </p:nvSpPr>
        <p:spPr>
          <a:xfrm>
            <a:off x="4" y="1148708"/>
            <a:ext cx="997527" cy="1003943"/>
          </a:xfrm>
          <a:custGeom>
            <a:avLst/>
            <a:gdLst>
              <a:gd name="connsiteX0" fmla="*/ 0 w 997527"/>
              <a:gd name="connsiteY0" fmla="*/ 0 h 1633920"/>
              <a:gd name="connsiteX1" fmla="*/ 997527 w 997527"/>
              <a:gd name="connsiteY1" fmla="*/ 0 h 1633920"/>
              <a:gd name="connsiteX2" fmla="*/ 856467 w 997527"/>
              <a:gd name="connsiteY2" fmla="*/ 1633920 h 1633920"/>
              <a:gd name="connsiteX3" fmla="*/ 0 w 997527"/>
              <a:gd name="connsiteY3" fmla="*/ 1633920 h 1633920"/>
            </a:gdLst>
            <a:ahLst/>
            <a:cxnLst>
              <a:cxn ang="0">
                <a:pos x="connsiteX0" y="connsiteY0"/>
              </a:cxn>
              <a:cxn ang="0">
                <a:pos x="connsiteX1" y="connsiteY1"/>
              </a:cxn>
              <a:cxn ang="0">
                <a:pos x="connsiteX2" y="connsiteY2"/>
              </a:cxn>
              <a:cxn ang="0">
                <a:pos x="connsiteX3" y="connsiteY3"/>
              </a:cxn>
            </a:cxnLst>
            <a:rect l="l" t="t" r="r" b="b"/>
            <a:pathLst>
              <a:path w="997527" h="1633920">
                <a:moveTo>
                  <a:pt x="0" y="0"/>
                </a:moveTo>
                <a:lnTo>
                  <a:pt x="997527" y="0"/>
                </a:lnTo>
                <a:lnTo>
                  <a:pt x="856467" y="1633920"/>
                </a:lnTo>
                <a:lnTo>
                  <a:pt x="0" y="163392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t>        </a:t>
            </a:r>
            <a:endParaRPr lang="zh-CN" altLang="en-US" sz="1350" dirty="0"/>
          </a:p>
        </p:txBody>
      </p:sp>
      <p:sp>
        <p:nvSpPr>
          <p:cNvPr id="47" name="任意多边形 46"/>
          <p:cNvSpPr/>
          <p:nvPr userDrawn="1"/>
        </p:nvSpPr>
        <p:spPr>
          <a:xfrm>
            <a:off x="5470131" y="4229629"/>
            <a:ext cx="3673870" cy="650733"/>
          </a:xfrm>
          <a:custGeom>
            <a:avLst/>
            <a:gdLst>
              <a:gd name="connsiteX0" fmla="*/ 93012 w 3673870"/>
              <a:gd name="connsiteY0" fmla="*/ 0 h 1015861"/>
              <a:gd name="connsiteX1" fmla="*/ 3673870 w 3673870"/>
              <a:gd name="connsiteY1" fmla="*/ 0 h 1015861"/>
              <a:gd name="connsiteX2" fmla="*/ 3673870 w 3673870"/>
              <a:gd name="connsiteY2" fmla="*/ 1015861 h 1015861"/>
              <a:gd name="connsiteX3" fmla="*/ 0 w 3673870"/>
              <a:gd name="connsiteY3" fmla="*/ 1015861 h 1015861"/>
            </a:gdLst>
            <a:ahLst/>
            <a:cxnLst>
              <a:cxn ang="0">
                <a:pos x="connsiteX0" y="connsiteY0"/>
              </a:cxn>
              <a:cxn ang="0">
                <a:pos x="connsiteX1" y="connsiteY1"/>
              </a:cxn>
              <a:cxn ang="0">
                <a:pos x="connsiteX2" y="connsiteY2"/>
              </a:cxn>
              <a:cxn ang="0">
                <a:pos x="connsiteX3" y="connsiteY3"/>
              </a:cxn>
            </a:cxnLst>
            <a:rect l="l" t="t" r="r" b="b"/>
            <a:pathLst>
              <a:path w="3673870" h="1015861">
                <a:moveTo>
                  <a:pt x="93012" y="0"/>
                </a:moveTo>
                <a:lnTo>
                  <a:pt x="3673870" y="0"/>
                </a:lnTo>
                <a:lnTo>
                  <a:pt x="3673870" y="1015861"/>
                </a:lnTo>
                <a:lnTo>
                  <a:pt x="0" y="101586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1350" dirty="0"/>
              <a:t>          </a:t>
            </a:r>
            <a:endParaRPr lang="zh-CN" altLang="en-US" sz="1350" dirty="0"/>
          </a:p>
        </p:txBody>
      </p:sp>
      <p:sp>
        <p:nvSpPr>
          <p:cNvPr id="45" name="任意多边形 44"/>
          <p:cNvSpPr/>
          <p:nvPr userDrawn="1"/>
        </p:nvSpPr>
        <p:spPr>
          <a:xfrm>
            <a:off x="5648778" y="4156592"/>
            <a:ext cx="3495222" cy="650733"/>
          </a:xfrm>
          <a:custGeom>
            <a:avLst/>
            <a:gdLst>
              <a:gd name="connsiteX0" fmla="*/ 93012 w 3495222"/>
              <a:gd name="connsiteY0" fmla="*/ 0 h 1015861"/>
              <a:gd name="connsiteX1" fmla="*/ 3495222 w 3495222"/>
              <a:gd name="connsiteY1" fmla="*/ 0 h 1015861"/>
              <a:gd name="connsiteX2" fmla="*/ 3495222 w 3495222"/>
              <a:gd name="connsiteY2" fmla="*/ 1015861 h 1015861"/>
              <a:gd name="connsiteX3" fmla="*/ 0 w 3495222"/>
              <a:gd name="connsiteY3" fmla="*/ 1015861 h 1015861"/>
            </a:gdLst>
            <a:ahLst/>
            <a:cxnLst>
              <a:cxn ang="0">
                <a:pos x="connsiteX0" y="connsiteY0"/>
              </a:cxn>
              <a:cxn ang="0">
                <a:pos x="connsiteX1" y="connsiteY1"/>
              </a:cxn>
              <a:cxn ang="0">
                <a:pos x="connsiteX2" y="connsiteY2"/>
              </a:cxn>
              <a:cxn ang="0">
                <a:pos x="connsiteX3" y="connsiteY3"/>
              </a:cxn>
            </a:cxnLst>
            <a:rect l="l" t="t" r="r" b="b"/>
            <a:pathLst>
              <a:path w="3495222" h="1015861">
                <a:moveTo>
                  <a:pt x="93012" y="0"/>
                </a:moveTo>
                <a:lnTo>
                  <a:pt x="3495222" y="0"/>
                </a:lnTo>
                <a:lnTo>
                  <a:pt x="3495222" y="1015861"/>
                </a:lnTo>
                <a:lnTo>
                  <a:pt x="0" y="101586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1350" dirty="0"/>
              <a:t>          </a:t>
            </a:r>
            <a:endParaRPr lang="zh-CN" altLang="en-US" sz="1350" dirty="0"/>
          </a:p>
        </p:txBody>
      </p:sp>
      <p:grpSp>
        <p:nvGrpSpPr>
          <p:cNvPr id="39" name="组合 38"/>
          <p:cNvGrpSpPr>
            <a:grpSpLocks noChangeAspect="1"/>
          </p:cNvGrpSpPr>
          <p:nvPr userDrawn="1"/>
        </p:nvGrpSpPr>
        <p:grpSpPr>
          <a:xfrm>
            <a:off x="6027460" y="4305626"/>
            <a:ext cx="2738847" cy="346773"/>
            <a:chOff x="8729725" y="4570716"/>
            <a:chExt cx="2830513" cy="477838"/>
          </a:xfrm>
          <a:solidFill>
            <a:schemeClr val="bg2">
              <a:alpha val="50000"/>
            </a:schemeClr>
          </a:solidFill>
        </p:grpSpPr>
        <p:sp>
          <p:nvSpPr>
            <p:cNvPr id="41" name="Freeform 34"/>
            <p:cNvSpPr>
              <a:spLocks noEditPoints="1"/>
            </p:cNvSpPr>
            <p:nvPr userDrawn="1"/>
          </p:nvSpPr>
          <p:spPr bwMode="auto">
            <a:xfrm>
              <a:off x="9304400" y="4945366"/>
              <a:ext cx="1363663"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43" name="Freeform 35"/>
            <p:cNvSpPr>
              <a:spLocks noEditPoints="1"/>
            </p:cNvSpPr>
            <p:nvPr userDrawn="1"/>
          </p:nvSpPr>
          <p:spPr bwMode="auto">
            <a:xfrm>
              <a:off x="10679175" y="4943779"/>
              <a:ext cx="873125" cy="103188"/>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44" name="Freeform 36"/>
            <p:cNvSpPr>
              <a:spLocks noEditPoints="1"/>
            </p:cNvSpPr>
            <p:nvPr userDrawn="1"/>
          </p:nvSpPr>
          <p:spPr bwMode="auto">
            <a:xfrm>
              <a:off x="9304400" y="4596116"/>
              <a:ext cx="2255838" cy="300038"/>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46" name="Freeform 37"/>
            <p:cNvSpPr>
              <a:spLocks noEditPoints="1"/>
            </p:cNvSpPr>
            <p:nvPr userDrawn="1"/>
          </p:nvSpPr>
          <p:spPr bwMode="auto">
            <a:xfrm>
              <a:off x="8797988" y="4643741"/>
              <a:ext cx="334963" cy="325438"/>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48" name="Freeform 38"/>
            <p:cNvSpPr>
              <a:spLocks noEditPoints="1"/>
            </p:cNvSpPr>
            <p:nvPr userDrawn="1"/>
          </p:nvSpPr>
          <p:spPr bwMode="auto">
            <a:xfrm>
              <a:off x="8872600" y="4775504"/>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49" name="Freeform 39"/>
            <p:cNvSpPr>
              <a:spLocks noEditPoints="1"/>
            </p:cNvSpPr>
            <p:nvPr userDrawn="1"/>
          </p:nvSpPr>
          <p:spPr bwMode="auto">
            <a:xfrm>
              <a:off x="8729725" y="4570716"/>
              <a:ext cx="474663" cy="477838"/>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0" name="Freeform 40"/>
            <p:cNvSpPr>
              <a:spLocks noEditPoints="1"/>
            </p:cNvSpPr>
            <p:nvPr userDrawn="1"/>
          </p:nvSpPr>
          <p:spPr bwMode="auto">
            <a:xfrm>
              <a:off x="8763063" y="4810429"/>
              <a:ext cx="407988" cy="204788"/>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1" name="Freeform 41"/>
            <p:cNvSpPr>
              <a:spLocks/>
            </p:cNvSpPr>
            <p:nvPr userDrawn="1"/>
          </p:nvSpPr>
          <p:spPr bwMode="auto">
            <a:xfrm>
              <a:off x="8913875" y="4712004"/>
              <a:ext cx="161925" cy="150813"/>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2" name="Freeform 42"/>
            <p:cNvSpPr>
              <a:spLocks/>
            </p:cNvSpPr>
            <p:nvPr userDrawn="1"/>
          </p:nvSpPr>
          <p:spPr bwMode="auto">
            <a:xfrm>
              <a:off x="8942450" y="4694541"/>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3" name="Freeform 43"/>
            <p:cNvSpPr>
              <a:spLocks/>
            </p:cNvSpPr>
            <p:nvPr userDrawn="1"/>
          </p:nvSpPr>
          <p:spPr bwMode="auto">
            <a:xfrm>
              <a:off x="8867838" y="4856466"/>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4" name="Freeform 44"/>
            <p:cNvSpPr>
              <a:spLocks noEditPoints="1"/>
            </p:cNvSpPr>
            <p:nvPr userDrawn="1"/>
          </p:nvSpPr>
          <p:spPr bwMode="auto">
            <a:xfrm>
              <a:off x="8840850" y="4681841"/>
              <a:ext cx="252413" cy="257175"/>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5" name="Freeform 45"/>
            <p:cNvSpPr>
              <a:spLocks noEditPoints="1"/>
            </p:cNvSpPr>
            <p:nvPr userDrawn="1"/>
          </p:nvSpPr>
          <p:spPr bwMode="auto">
            <a:xfrm>
              <a:off x="9091675" y="4667554"/>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6" name="Freeform 46"/>
            <p:cNvSpPr>
              <a:spLocks noEditPoints="1"/>
            </p:cNvSpPr>
            <p:nvPr userDrawn="1"/>
          </p:nvSpPr>
          <p:spPr bwMode="auto">
            <a:xfrm>
              <a:off x="9120250" y="4715179"/>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7" name="Freeform 47"/>
            <p:cNvSpPr>
              <a:spLocks noEditPoints="1"/>
            </p:cNvSpPr>
            <p:nvPr userDrawn="1"/>
          </p:nvSpPr>
          <p:spPr bwMode="auto">
            <a:xfrm>
              <a:off x="9037700" y="4621516"/>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8" name="Freeform 48"/>
            <p:cNvSpPr>
              <a:spLocks noEditPoints="1"/>
            </p:cNvSpPr>
            <p:nvPr userDrawn="1"/>
          </p:nvSpPr>
          <p:spPr bwMode="auto">
            <a:xfrm>
              <a:off x="8913875" y="4588179"/>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9" name="Freeform 49"/>
            <p:cNvSpPr>
              <a:spLocks noEditPoints="1"/>
            </p:cNvSpPr>
            <p:nvPr userDrawn="1"/>
          </p:nvSpPr>
          <p:spPr bwMode="auto">
            <a:xfrm>
              <a:off x="8971025" y="4589766"/>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0" name="Freeform 50"/>
            <p:cNvSpPr>
              <a:spLocks noEditPoints="1"/>
            </p:cNvSpPr>
            <p:nvPr userDrawn="1"/>
          </p:nvSpPr>
          <p:spPr bwMode="auto">
            <a:xfrm>
              <a:off x="8756713" y="4715179"/>
              <a:ext cx="52388"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1" name="Freeform 51"/>
            <p:cNvSpPr>
              <a:spLocks noEditPoints="1"/>
            </p:cNvSpPr>
            <p:nvPr userDrawn="1"/>
          </p:nvSpPr>
          <p:spPr bwMode="auto">
            <a:xfrm>
              <a:off x="8791638" y="4653266"/>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2" name="Freeform 52"/>
            <p:cNvSpPr>
              <a:spLocks noEditPoints="1"/>
            </p:cNvSpPr>
            <p:nvPr userDrawn="1"/>
          </p:nvSpPr>
          <p:spPr bwMode="auto">
            <a:xfrm>
              <a:off x="8847200" y="4611991"/>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grpSp>
    </p:spTree>
    <p:extLst>
      <p:ext uri="{BB962C8B-B14F-4D97-AF65-F5344CB8AC3E}">
        <p14:creationId xmlns:p14="http://schemas.microsoft.com/office/powerpoint/2010/main" val="4062159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仅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1" y="476251"/>
            <a:ext cx="8055866" cy="3968750"/>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0" name="任意多边形 49"/>
          <p:cNvSpPr/>
          <p:nvPr userDrawn="1"/>
        </p:nvSpPr>
        <p:spPr>
          <a:xfrm>
            <a:off x="5" y="4857750"/>
            <a:ext cx="7919911" cy="285750"/>
          </a:xfrm>
          <a:custGeom>
            <a:avLst/>
            <a:gdLst>
              <a:gd name="connsiteX0" fmla="*/ 0 w 10559881"/>
              <a:gd name="connsiteY0" fmla="*/ 0 h 381000"/>
              <a:gd name="connsiteX1" fmla="*/ 10559881 w 10559881"/>
              <a:gd name="connsiteY1" fmla="*/ 0 h 381000"/>
              <a:gd name="connsiteX2" fmla="*/ 10519784 w 10559881"/>
              <a:gd name="connsiteY2" fmla="*/ 381000 h 381000"/>
              <a:gd name="connsiteX3" fmla="*/ 0 w 10559881"/>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0559881" h="381000">
                <a:moveTo>
                  <a:pt x="0" y="0"/>
                </a:moveTo>
                <a:lnTo>
                  <a:pt x="10559881" y="0"/>
                </a:lnTo>
                <a:lnTo>
                  <a:pt x="10519784" y="381000"/>
                </a:lnTo>
                <a:lnTo>
                  <a:pt x="0" y="381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1" name="任意多边形 50"/>
          <p:cNvSpPr/>
          <p:nvPr userDrawn="1"/>
        </p:nvSpPr>
        <p:spPr>
          <a:xfrm>
            <a:off x="0" y="4752051"/>
            <a:ext cx="7791672" cy="391453"/>
          </a:xfrm>
          <a:custGeom>
            <a:avLst/>
            <a:gdLst>
              <a:gd name="connsiteX0" fmla="*/ 0 w 10388896"/>
              <a:gd name="connsiteY0" fmla="*/ 0 h 521937"/>
              <a:gd name="connsiteX1" fmla="*/ 10388896 w 10388896"/>
              <a:gd name="connsiteY1" fmla="*/ 0 h 521937"/>
              <a:gd name="connsiteX2" fmla="*/ 10333967 w 10388896"/>
              <a:gd name="connsiteY2" fmla="*/ 521937 h 521937"/>
              <a:gd name="connsiteX3" fmla="*/ 0 w 10388896"/>
              <a:gd name="connsiteY3" fmla="*/ 521937 h 521937"/>
            </a:gdLst>
            <a:ahLst/>
            <a:cxnLst>
              <a:cxn ang="0">
                <a:pos x="connsiteX0" y="connsiteY0"/>
              </a:cxn>
              <a:cxn ang="0">
                <a:pos x="connsiteX1" y="connsiteY1"/>
              </a:cxn>
              <a:cxn ang="0">
                <a:pos x="connsiteX2" y="connsiteY2"/>
              </a:cxn>
              <a:cxn ang="0">
                <a:pos x="connsiteX3" y="connsiteY3"/>
              </a:cxn>
            </a:cxnLst>
            <a:rect l="l" t="t" r="r" b="b"/>
            <a:pathLst>
              <a:path w="10388896" h="521937">
                <a:moveTo>
                  <a:pt x="0" y="0"/>
                </a:moveTo>
                <a:lnTo>
                  <a:pt x="10388896" y="0"/>
                </a:lnTo>
                <a:lnTo>
                  <a:pt x="10333967" y="521937"/>
                </a:lnTo>
                <a:lnTo>
                  <a:pt x="0" y="52193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2" name="任意多边形 51"/>
          <p:cNvSpPr/>
          <p:nvPr userDrawn="1"/>
        </p:nvSpPr>
        <p:spPr>
          <a:xfrm>
            <a:off x="8403168" y="4622803"/>
            <a:ext cx="766052" cy="396875"/>
          </a:xfrm>
          <a:custGeom>
            <a:avLst/>
            <a:gdLst>
              <a:gd name="connsiteX0" fmla="*/ 60660 w 874872"/>
              <a:gd name="connsiteY0" fmla="*/ 0 h 662516"/>
              <a:gd name="connsiteX1" fmla="*/ 874872 w 874872"/>
              <a:gd name="connsiteY1" fmla="*/ 0 h 662516"/>
              <a:gd name="connsiteX2" fmla="*/ 874872 w 874872"/>
              <a:gd name="connsiteY2" fmla="*/ 464985 h 662516"/>
              <a:gd name="connsiteX3" fmla="*/ 856786 w 874872"/>
              <a:gd name="connsiteY3" fmla="*/ 662516 h 662516"/>
              <a:gd name="connsiteX4" fmla="*/ 0 w 874872"/>
              <a:gd name="connsiteY4" fmla="*/ 662516 h 662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872" h="662516">
                <a:moveTo>
                  <a:pt x="60660" y="0"/>
                </a:moveTo>
                <a:lnTo>
                  <a:pt x="874872" y="0"/>
                </a:lnTo>
                <a:lnTo>
                  <a:pt x="874872" y="464985"/>
                </a:lnTo>
                <a:lnTo>
                  <a:pt x="856786" y="662516"/>
                </a:lnTo>
                <a:lnTo>
                  <a:pt x="0" y="6625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3" dirty="0"/>
              <a:t>          </a:t>
            </a:r>
            <a:endParaRPr lang="zh-CN" altLang="en-US" sz="1013" dirty="0"/>
          </a:p>
        </p:txBody>
      </p:sp>
      <p:sp>
        <p:nvSpPr>
          <p:cNvPr id="53" name="任意多边形 52"/>
          <p:cNvSpPr/>
          <p:nvPr userDrawn="1"/>
        </p:nvSpPr>
        <p:spPr>
          <a:xfrm>
            <a:off x="8501636" y="4586290"/>
            <a:ext cx="667589" cy="396875"/>
          </a:xfrm>
          <a:custGeom>
            <a:avLst/>
            <a:gdLst>
              <a:gd name="connsiteX0" fmla="*/ 60660 w 762423"/>
              <a:gd name="connsiteY0" fmla="*/ 0 h 662516"/>
              <a:gd name="connsiteX1" fmla="*/ 762423 w 762423"/>
              <a:gd name="connsiteY1" fmla="*/ 0 h 662516"/>
              <a:gd name="connsiteX2" fmla="*/ 762423 w 762423"/>
              <a:gd name="connsiteY2" fmla="*/ 662516 h 662516"/>
              <a:gd name="connsiteX3" fmla="*/ 0 w 762423"/>
              <a:gd name="connsiteY3" fmla="*/ 662516 h 662516"/>
            </a:gdLst>
            <a:ahLst/>
            <a:cxnLst>
              <a:cxn ang="0">
                <a:pos x="connsiteX0" y="connsiteY0"/>
              </a:cxn>
              <a:cxn ang="0">
                <a:pos x="connsiteX1" y="connsiteY1"/>
              </a:cxn>
              <a:cxn ang="0">
                <a:pos x="connsiteX2" y="connsiteY2"/>
              </a:cxn>
              <a:cxn ang="0">
                <a:pos x="connsiteX3" y="connsiteY3"/>
              </a:cxn>
            </a:cxnLst>
            <a:rect l="l" t="t" r="r" b="b"/>
            <a:pathLst>
              <a:path w="762423" h="662516">
                <a:moveTo>
                  <a:pt x="60660" y="0"/>
                </a:moveTo>
                <a:lnTo>
                  <a:pt x="762423" y="0"/>
                </a:lnTo>
                <a:lnTo>
                  <a:pt x="762423" y="662516"/>
                </a:lnTo>
                <a:lnTo>
                  <a:pt x="0" y="66251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3" dirty="0"/>
              <a:t>          </a:t>
            </a:r>
            <a:endParaRPr lang="zh-CN" altLang="en-US" sz="1013" dirty="0"/>
          </a:p>
        </p:txBody>
      </p:sp>
      <p:sp>
        <p:nvSpPr>
          <p:cNvPr id="54" name="灯片编号占位符 1"/>
          <p:cNvSpPr>
            <a:spLocks noGrp="1"/>
          </p:cNvSpPr>
          <p:nvPr>
            <p:ph type="sldNum" sz="quarter" idx="14"/>
          </p:nvPr>
        </p:nvSpPr>
        <p:spPr>
          <a:xfrm>
            <a:off x="8623298" y="4606808"/>
            <a:ext cx="460164" cy="346191"/>
          </a:xfrm>
        </p:spPr>
        <p:txBody>
          <a:bodyPr/>
          <a:lstStyle/>
          <a:p>
            <a:fld id="{27C45CD9-0508-4D1E-923D-4DFDAA610D19}" type="slidenum">
              <a:rPr lang="zh-CN" altLang="en-US" smtClean="0"/>
              <a:pPr/>
              <a:t>‹#›</a:t>
            </a:fld>
            <a:endParaRPr lang="zh-CN" altLang="en-US" dirty="0"/>
          </a:p>
        </p:txBody>
      </p:sp>
      <p:grpSp>
        <p:nvGrpSpPr>
          <p:cNvPr id="55" name="组合 54"/>
          <p:cNvGrpSpPr>
            <a:grpSpLocks noChangeAspect="1"/>
          </p:cNvGrpSpPr>
          <p:nvPr userDrawn="1"/>
        </p:nvGrpSpPr>
        <p:grpSpPr>
          <a:xfrm>
            <a:off x="137518" y="4855369"/>
            <a:ext cx="1683197" cy="213114"/>
            <a:chOff x="8729725" y="4570716"/>
            <a:chExt cx="2830513" cy="477838"/>
          </a:xfrm>
          <a:solidFill>
            <a:schemeClr val="accent4"/>
          </a:solidFill>
        </p:grpSpPr>
        <p:sp>
          <p:nvSpPr>
            <p:cNvPr id="56" name="Freeform 34"/>
            <p:cNvSpPr>
              <a:spLocks noEditPoints="1"/>
            </p:cNvSpPr>
            <p:nvPr userDrawn="1"/>
          </p:nvSpPr>
          <p:spPr bwMode="auto">
            <a:xfrm>
              <a:off x="9304400" y="4945366"/>
              <a:ext cx="1363663"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7" name="Freeform 35"/>
            <p:cNvSpPr>
              <a:spLocks noEditPoints="1"/>
            </p:cNvSpPr>
            <p:nvPr userDrawn="1"/>
          </p:nvSpPr>
          <p:spPr bwMode="auto">
            <a:xfrm>
              <a:off x="10679175" y="4943779"/>
              <a:ext cx="873125" cy="103188"/>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8" name="Freeform 36"/>
            <p:cNvSpPr>
              <a:spLocks noEditPoints="1"/>
            </p:cNvSpPr>
            <p:nvPr userDrawn="1"/>
          </p:nvSpPr>
          <p:spPr bwMode="auto">
            <a:xfrm>
              <a:off x="9304400" y="4596116"/>
              <a:ext cx="2255838" cy="300038"/>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9" name="Freeform 37"/>
            <p:cNvSpPr>
              <a:spLocks noEditPoints="1"/>
            </p:cNvSpPr>
            <p:nvPr userDrawn="1"/>
          </p:nvSpPr>
          <p:spPr bwMode="auto">
            <a:xfrm>
              <a:off x="8797988" y="4643741"/>
              <a:ext cx="334963" cy="325438"/>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0" name="Freeform 38"/>
            <p:cNvSpPr>
              <a:spLocks noEditPoints="1"/>
            </p:cNvSpPr>
            <p:nvPr userDrawn="1"/>
          </p:nvSpPr>
          <p:spPr bwMode="auto">
            <a:xfrm>
              <a:off x="8872600" y="4775504"/>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1" name="Freeform 39"/>
            <p:cNvSpPr>
              <a:spLocks noEditPoints="1"/>
            </p:cNvSpPr>
            <p:nvPr userDrawn="1"/>
          </p:nvSpPr>
          <p:spPr bwMode="auto">
            <a:xfrm>
              <a:off x="8729725" y="4570716"/>
              <a:ext cx="474663" cy="477838"/>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2" name="Freeform 40"/>
            <p:cNvSpPr>
              <a:spLocks noEditPoints="1"/>
            </p:cNvSpPr>
            <p:nvPr userDrawn="1"/>
          </p:nvSpPr>
          <p:spPr bwMode="auto">
            <a:xfrm>
              <a:off x="8763063" y="4810429"/>
              <a:ext cx="407988" cy="204788"/>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3" name="Freeform 41"/>
            <p:cNvSpPr>
              <a:spLocks/>
            </p:cNvSpPr>
            <p:nvPr userDrawn="1"/>
          </p:nvSpPr>
          <p:spPr bwMode="auto">
            <a:xfrm>
              <a:off x="8913875" y="4712004"/>
              <a:ext cx="161925" cy="150813"/>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4" name="Freeform 42"/>
            <p:cNvSpPr>
              <a:spLocks/>
            </p:cNvSpPr>
            <p:nvPr userDrawn="1"/>
          </p:nvSpPr>
          <p:spPr bwMode="auto">
            <a:xfrm>
              <a:off x="8942450" y="4694541"/>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5" name="Freeform 43"/>
            <p:cNvSpPr>
              <a:spLocks/>
            </p:cNvSpPr>
            <p:nvPr userDrawn="1"/>
          </p:nvSpPr>
          <p:spPr bwMode="auto">
            <a:xfrm>
              <a:off x="8867838" y="4856466"/>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6" name="Freeform 44"/>
            <p:cNvSpPr>
              <a:spLocks noEditPoints="1"/>
            </p:cNvSpPr>
            <p:nvPr userDrawn="1"/>
          </p:nvSpPr>
          <p:spPr bwMode="auto">
            <a:xfrm>
              <a:off x="8840850" y="4681841"/>
              <a:ext cx="252413" cy="257175"/>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7" name="Freeform 45"/>
            <p:cNvSpPr>
              <a:spLocks noEditPoints="1"/>
            </p:cNvSpPr>
            <p:nvPr userDrawn="1"/>
          </p:nvSpPr>
          <p:spPr bwMode="auto">
            <a:xfrm>
              <a:off x="9091675" y="4667554"/>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8" name="Freeform 46"/>
            <p:cNvSpPr>
              <a:spLocks noEditPoints="1"/>
            </p:cNvSpPr>
            <p:nvPr userDrawn="1"/>
          </p:nvSpPr>
          <p:spPr bwMode="auto">
            <a:xfrm>
              <a:off x="9120250" y="4715179"/>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9" name="Freeform 47"/>
            <p:cNvSpPr>
              <a:spLocks noEditPoints="1"/>
            </p:cNvSpPr>
            <p:nvPr userDrawn="1"/>
          </p:nvSpPr>
          <p:spPr bwMode="auto">
            <a:xfrm>
              <a:off x="9037700" y="4621516"/>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70" name="Freeform 48"/>
            <p:cNvSpPr>
              <a:spLocks noEditPoints="1"/>
            </p:cNvSpPr>
            <p:nvPr userDrawn="1"/>
          </p:nvSpPr>
          <p:spPr bwMode="auto">
            <a:xfrm>
              <a:off x="8913875" y="4588179"/>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71" name="Freeform 49"/>
            <p:cNvSpPr>
              <a:spLocks noEditPoints="1"/>
            </p:cNvSpPr>
            <p:nvPr userDrawn="1"/>
          </p:nvSpPr>
          <p:spPr bwMode="auto">
            <a:xfrm>
              <a:off x="8971025" y="4589766"/>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72" name="Freeform 50"/>
            <p:cNvSpPr>
              <a:spLocks noEditPoints="1"/>
            </p:cNvSpPr>
            <p:nvPr userDrawn="1"/>
          </p:nvSpPr>
          <p:spPr bwMode="auto">
            <a:xfrm>
              <a:off x="8756713" y="4715179"/>
              <a:ext cx="52388"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73" name="Freeform 51"/>
            <p:cNvSpPr>
              <a:spLocks noEditPoints="1"/>
            </p:cNvSpPr>
            <p:nvPr userDrawn="1"/>
          </p:nvSpPr>
          <p:spPr bwMode="auto">
            <a:xfrm>
              <a:off x="8791638" y="4653266"/>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74" name="Freeform 52"/>
            <p:cNvSpPr>
              <a:spLocks noEditPoints="1"/>
            </p:cNvSpPr>
            <p:nvPr userDrawn="1"/>
          </p:nvSpPr>
          <p:spPr bwMode="auto">
            <a:xfrm>
              <a:off x="8847200" y="4611991"/>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grpSp>
    </p:spTree>
    <p:extLst>
      <p:ext uri="{BB962C8B-B14F-4D97-AF65-F5344CB8AC3E}">
        <p14:creationId xmlns:p14="http://schemas.microsoft.com/office/powerpoint/2010/main" val="3879017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图注">
    <p:spTree>
      <p:nvGrpSpPr>
        <p:cNvPr id="1" name=""/>
        <p:cNvGrpSpPr/>
        <p:nvPr/>
      </p:nvGrpSpPr>
      <p:grpSpPr>
        <a:xfrm>
          <a:off x="0" y="0"/>
          <a:ext cx="0" cy="0"/>
          <a:chOff x="0" y="0"/>
          <a:chExt cx="0" cy="0"/>
        </a:xfrm>
      </p:grpSpPr>
      <p:sp>
        <p:nvSpPr>
          <p:cNvPr id="4" name="图片占位符 3"/>
          <p:cNvSpPr>
            <a:spLocks noGrp="1"/>
          </p:cNvSpPr>
          <p:nvPr>
            <p:ph type="pic" sz="quarter" idx="13"/>
          </p:nvPr>
        </p:nvSpPr>
        <p:spPr>
          <a:xfrm>
            <a:off x="228097" y="166037"/>
            <a:ext cx="8124229" cy="4375485"/>
          </a:xfrm>
        </p:spPr>
        <p:txBody>
          <a:bodyPr anchor="t"/>
          <a:lstStyle>
            <a:lvl1pPr algn="ctr">
              <a:defRPr/>
            </a:lvl1pPr>
          </a:lstStyle>
          <a:p>
            <a:endParaRPr lang="zh-CN" altLang="en-US" dirty="0"/>
          </a:p>
        </p:txBody>
      </p:sp>
      <p:sp>
        <p:nvSpPr>
          <p:cNvPr id="9" name="文本占位符 8"/>
          <p:cNvSpPr>
            <a:spLocks noGrp="1"/>
          </p:cNvSpPr>
          <p:nvPr>
            <p:ph type="body" sz="quarter" idx="14" hasCustomPrompt="1"/>
          </p:nvPr>
        </p:nvSpPr>
        <p:spPr>
          <a:xfrm>
            <a:off x="-16989" y="289175"/>
            <a:ext cx="1488080" cy="571265"/>
          </a:xfrm>
          <a:solidFill>
            <a:schemeClr val="accent1"/>
          </a:solidFill>
          <a:effectLst>
            <a:outerShdw dist="127000" dir="2040000" algn="ctr" rotWithShape="0">
              <a:schemeClr val="accent2"/>
            </a:outerShdw>
          </a:effectLst>
        </p:spPr>
        <p:txBody>
          <a:bodyPr wrap="square" lIns="180000" tIns="180000" rIns="180000" bIns="180000">
            <a:spAutoFit/>
          </a:bodyPr>
          <a:lstStyle>
            <a:lvl1pPr marL="0" indent="0" algn="r">
              <a:lnSpc>
                <a:spcPct val="100000"/>
              </a:lnSpc>
              <a:buNone/>
              <a:defRPr sz="1350">
                <a:solidFill>
                  <a:schemeClr val="bg2"/>
                </a:solidFill>
                <a:effectLst/>
              </a:defRPr>
            </a:lvl1pPr>
          </a:lstStyle>
          <a:p>
            <a:pPr lvl="0"/>
            <a:r>
              <a:rPr lang="zh-CN" altLang="en-US" dirty="0"/>
              <a:t>图片说明</a:t>
            </a:r>
          </a:p>
        </p:txBody>
      </p:sp>
      <p:sp>
        <p:nvSpPr>
          <p:cNvPr id="50" name="任意多边形 49"/>
          <p:cNvSpPr/>
          <p:nvPr userDrawn="1"/>
        </p:nvSpPr>
        <p:spPr>
          <a:xfrm>
            <a:off x="5" y="4857750"/>
            <a:ext cx="7919911" cy="285750"/>
          </a:xfrm>
          <a:custGeom>
            <a:avLst/>
            <a:gdLst>
              <a:gd name="connsiteX0" fmla="*/ 0 w 10559881"/>
              <a:gd name="connsiteY0" fmla="*/ 0 h 381000"/>
              <a:gd name="connsiteX1" fmla="*/ 10559881 w 10559881"/>
              <a:gd name="connsiteY1" fmla="*/ 0 h 381000"/>
              <a:gd name="connsiteX2" fmla="*/ 10519784 w 10559881"/>
              <a:gd name="connsiteY2" fmla="*/ 381000 h 381000"/>
              <a:gd name="connsiteX3" fmla="*/ 0 w 10559881"/>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0559881" h="381000">
                <a:moveTo>
                  <a:pt x="0" y="0"/>
                </a:moveTo>
                <a:lnTo>
                  <a:pt x="10559881" y="0"/>
                </a:lnTo>
                <a:lnTo>
                  <a:pt x="10519784" y="381000"/>
                </a:lnTo>
                <a:lnTo>
                  <a:pt x="0" y="381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1" name="任意多边形 50"/>
          <p:cNvSpPr/>
          <p:nvPr userDrawn="1"/>
        </p:nvSpPr>
        <p:spPr>
          <a:xfrm>
            <a:off x="0" y="4752051"/>
            <a:ext cx="7791672" cy="391453"/>
          </a:xfrm>
          <a:custGeom>
            <a:avLst/>
            <a:gdLst>
              <a:gd name="connsiteX0" fmla="*/ 0 w 10388896"/>
              <a:gd name="connsiteY0" fmla="*/ 0 h 521937"/>
              <a:gd name="connsiteX1" fmla="*/ 10388896 w 10388896"/>
              <a:gd name="connsiteY1" fmla="*/ 0 h 521937"/>
              <a:gd name="connsiteX2" fmla="*/ 10333967 w 10388896"/>
              <a:gd name="connsiteY2" fmla="*/ 521937 h 521937"/>
              <a:gd name="connsiteX3" fmla="*/ 0 w 10388896"/>
              <a:gd name="connsiteY3" fmla="*/ 521937 h 521937"/>
            </a:gdLst>
            <a:ahLst/>
            <a:cxnLst>
              <a:cxn ang="0">
                <a:pos x="connsiteX0" y="connsiteY0"/>
              </a:cxn>
              <a:cxn ang="0">
                <a:pos x="connsiteX1" y="connsiteY1"/>
              </a:cxn>
              <a:cxn ang="0">
                <a:pos x="connsiteX2" y="connsiteY2"/>
              </a:cxn>
              <a:cxn ang="0">
                <a:pos x="connsiteX3" y="connsiteY3"/>
              </a:cxn>
            </a:cxnLst>
            <a:rect l="l" t="t" r="r" b="b"/>
            <a:pathLst>
              <a:path w="10388896" h="521937">
                <a:moveTo>
                  <a:pt x="0" y="0"/>
                </a:moveTo>
                <a:lnTo>
                  <a:pt x="10388896" y="0"/>
                </a:lnTo>
                <a:lnTo>
                  <a:pt x="10333967" y="521937"/>
                </a:lnTo>
                <a:lnTo>
                  <a:pt x="0" y="52193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2" name="任意多边形 51"/>
          <p:cNvSpPr/>
          <p:nvPr userDrawn="1"/>
        </p:nvSpPr>
        <p:spPr>
          <a:xfrm>
            <a:off x="8403168" y="4622803"/>
            <a:ext cx="766052" cy="396875"/>
          </a:xfrm>
          <a:custGeom>
            <a:avLst/>
            <a:gdLst>
              <a:gd name="connsiteX0" fmla="*/ 60660 w 874872"/>
              <a:gd name="connsiteY0" fmla="*/ 0 h 662516"/>
              <a:gd name="connsiteX1" fmla="*/ 874872 w 874872"/>
              <a:gd name="connsiteY1" fmla="*/ 0 h 662516"/>
              <a:gd name="connsiteX2" fmla="*/ 874872 w 874872"/>
              <a:gd name="connsiteY2" fmla="*/ 464985 h 662516"/>
              <a:gd name="connsiteX3" fmla="*/ 856786 w 874872"/>
              <a:gd name="connsiteY3" fmla="*/ 662516 h 662516"/>
              <a:gd name="connsiteX4" fmla="*/ 0 w 874872"/>
              <a:gd name="connsiteY4" fmla="*/ 662516 h 662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872" h="662516">
                <a:moveTo>
                  <a:pt x="60660" y="0"/>
                </a:moveTo>
                <a:lnTo>
                  <a:pt x="874872" y="0"/>
                </a:lnTo>
                <a:lnTo>
                  <a:pt x="874872" y="464985"/>
                </a:lnTo>
                <a:lnTo>
                  <a:pt x="856786" y="662516"/>
                </a:lnTo>
                <a:lnTo>
                  <a:pt x="0" y="6625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3" dirty="0"/>
              <a:t>          </a:t>
            </a:r>
            <a:endParaRPr lang="zh-CN" altLang="en-US" sz="1013" dirty="0"/>
          </a:p>
        </p:txBody>
      </p:sp>
      <p:sp>
        <p:nvSpPr>
          <p:cNvPr id="53" name="任意多边形 52"/>
          <p:cNvSpPr/>
          <p:nvPr userDrawn="1"/>
        </p:nvSpPr>
        <p:spPr>
          <a:xfrm>
            <a:off x="8501636" y="4586290"/>
            <a:ext cx="667589" cy="396875"/>
          </a:xfrm>
          <a:custGeom>
            <a:avLst/>
            <a:gdLst>
              <a:gd name="connsiteX0" fmla="*/ 60660 w 762423"/>
              <a:gd name="connsiteY0" fmla="*/ 0 h 662516"/>
              <a:gd name="connsiteX1" fmla="*/ 762423 w 762423"/>
              <a:gd name="connsiteY1" fmla="*/ 0 h 662516"/>
              <a:gd name="connsiteX2" fmla="*/ 762423 w 762423"/>
              <a:gd name="connsiteY2" fmla="*/ 662516 h 662516"/>
              <a:gd name="connsiteX3" fmla="*/ 0 w 762423"/>
              <a:gd name="connsiteY3" fmla="*/ 662516 h 662516"/>
            </a:gdLst>
            <a:ahLst/>
            <a:cxnLst>
              <a:cxn ang="0">
                <a:pos x="connsiteX0" y="connsiteY0"/>
              </a:cxn>
              <a:cxn ang="0">
                <a:pos x="connsiteX1" y="connsiteY1"/>
              </a:cxn>
              <a:cxn ang="0">
                <a:pos x="connsiteX2" y="connsiteY2"/>
              </a:cxn>
              <a:cxn ang="0">
                <a:pos x="connsiteX3" y="connsiteY3"/>
              </a:cxn>
            </a:cxnLst>
            <a:rect l="l" t="t" r="r" b="b"/>
            <a:pathLst>
              <a:path w="762423" h="662516">
                <a:moveTo>
                  <a:pt x="60660" y="0"/>
                </a:moveTo>
                <a:lnTo>
                  <a:pt x="762423" y="0"/>
                </a:lnTo>
                <a:lnTo>
                  <a:pt x="762423" y="662516"/>
                </a:lnTo>
                <a:lnTo>
                  <a:pt x="0" y="66251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3" dirty="0"/>
              <a:t>          </a:t>
            </a:r>
            <a:endParaRPr lang="zh-CN" altLang="en-US" sz="1013" dirty="0"/>
          </a:p>
        </p:txBody>
      </p:sp>
      <p:sp>
        <p:nvSpPr>
          <p:cNvPr id="54" name="灯片编号占位符 1"/>
          <p:cNvSpPr>
            <a:spLocks noGrp="1"/>
          </p:cNvSpPr>
          <p:nvPr>
            <p:ph type="sldNum" sz="quarter" idx="15"/>
          </p:nvPr>
        </p:nvSpPr>
        <p:spPr>
          <a:xfrm>
            <a:off x="8623298" y="4606808"/>
            <a:ext cx="460164" cy="346191"/>
          </a:xfrm>
        </p:spPr>
        <p:txBody>
          <a:bodyPr/>
          <a:lstStyle/>
          <a:p>
            <a:fld id="{27C45CD9-0508-4D1E-923D-4DFDAA610D19}" type="slidenum">
              <a:rPr lang="zh-CN" altLang="en-US" smtClean="0"/>
              <a:pPr/>
              <a:t>‹#›</a:t>
            </a:fld>
            <a:endParaRPr lang="zh-CN" altLang="en-US" dirty="0"/>
          </a:p>
        </p:txBody>
      </p:sp>
      <p:grpSp>
        <p:nvGrpSpPr>
          <p:cNvPr id="55" name="组合 54"/>
          <p:cNvGrpSpPr>
            <a:grpSpLocks noChangeAspect="1"/>
          </p:cNvGrpSpPr>
          <p:nvPr userDrawn="1"/>
        </p:nvGrpSpPr>
        <p:grpSpPr>
          <a:xfrm>
            <a:off x="137518" y="4855369"/>
            <a:ext cx="1683197" cy="213114"/>
            <a:chOff x="8729725" y="4570716"/>
            <a:chExt cx="2830513" cy="477838"/>
          </a:xfrm>
          <a:solidFill>
            <a:schemeClr val="accent4"/>
          </a:solidFill>
        </p:grpSpPr>
        <p:sp>
          <p:nvSpPr>
            <p:cNvPr id="56" name="Freeform 34"/>
            <p:cNvSpPr>
              <a:spLocks noEditPoints="1"/>
            </p:cNvSpPr>
            <p:nvPr userDrawn="1"/>
          </p:nvSpPr>
          <p:spPr bwMode="auto">
            <a:xfrm>
              <a:off x="9304400" y="4945366"/>
              <a:ext cx="1363663"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7" name="Freeform 35"/>
            <p:cNvSpPr>
              <a:spLocks noEditPoints="1"/>
            </p:cNvSpPr>
            <p:nvPr userDrawn="1"/>
          </p:nvSpPr>
          <p:spPr bwMode="auto">
            <a:xfrm>
              <a:off x="10679175" y="4943779"/>
              <a:ext cx="873125" cy="103188"/>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8" name="Freeform 36"/>
            <p:cNvSpPr>
              <a:spLocks noEditPoints="1"/>
            </p:cNvSpPr>
            <p:nvPr userDrawn="1"/>
          </p:nvSpPr>
          <p:spPr bwMode="auto">
            <a:xfrm>
              <a:off x="9304400" y="4596116"/>
              <a:ext cx="2255838" cy="300038"/>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59" name="Freeform 37"/>
            <p:cNvSpPr>
              <a:spLocks noEditPoints="1"/>
            </p:cNvSpPr>
            <p:nvPr userDrawn="1"/>
          </p:nvSpPr>
          <p:spPr bwMode="auto">
            <a:xfrm>
              <a:off x="8797988" y="4643741"/>
              <a:ext cx="334963" cy="325438"/>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0" name="Freeform 38"/>
            <p:cNvSpPr>
              <a:spLocks noEditPoints="1"/>
            </p:cNvSpPr>
            <p:nvPr userDrawn="1"/>
          </p:nvSpPr>
          <p:spPr bwMode="auto">
            <a:xfrm>
              <a:off x="8872600" y="4775504"/>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1" name="Freeform 39"/>
            <p:cNvSpPr>
              <a:spLocks noEditPoints="1"/>
            </p:cNvSpPr>
            <p:nvPr userDrawn="1"/>
          </p:nvSpPr>
          <p:spPr bwMode="auto">
            <a:xfrm>
              <a:off x="8729725" y="4570716"/>
              <a:ext cx="474663" cy="477838"/>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2" name="Freeform 40"/>
            <p:cNvSpPr>
              <a:spLocks noEditPoints="1"/>
            </p:cNvSpPr>
            <p:nvPr userDrawn="1"/>
          </p:nvSpPr>
          <p:spPr bwMode="auto">
            <a:xfrm>
              <a:off x="8763063" y="4810429"/>
              <a:ext cx="407988" cy="204788"/>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3" name="Freeform 41"/>
            <p:cNvSpPr>
              <a:spLocks/>
            </p:cNvSpPr>
            <p:nvPr userDrawn="1"/>
          </p:nvSpPr>
          <p:spPr bwMode="auto">
            <a:xfrm>
              <a:off x="8913875" y="4712004"/>
              <a:ext cx="161925" cy="150813"/>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4" name="Freeform 42"/>
            <p:cNvSpPr>
              <a:spLocks/>
            </p:cNvSpPr>
            <p:nvPr userDrawn="1"/>
          </p:nvSpPr>
          <p:spPr bwMode="auto">
            <a:xfrm>
              <a:off x="8942450" y="4694541"/>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5" name="Freeform 43"/>
            <p:cNvSpPr>
              <a:spLocks/>
            </p:cNvSpPr>
            <p:nvPr userDrawn="1"/>
          </p:nvSpPr>
          <p:spPr bwMode="auto">
            <a:xfrm>
              <a:off x="8867838" y="4856466"/>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6" name="Freeform 44"/>
            <p:cNvSpPr>
              <a:spLocks noEditPoints="1"/>
            </p:cNvSpPr>
            <p:nvPr userDrawn="1"/>
          </p:nvSpPr>
          <p:spPr bwMode="auto">
            <a:xfrm>
              <a:off x="8840850" y="4681841"/>
              <a:ext cx="252413" cy="257175"/>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7" name="Freeform 45"/>
            <p:cNvSpPr>
              <a:spLocks noEditPoints="1"/>
            </p:cNvSpPr>
            <p:nvPr userDrawn="1"/>
          </p:nvSpPr>
          <p:spPr bwMode="auto">
            <a:xfrm>
              <a:off x="9091675" y="4667554"/>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8" name="Freeform 46"/>
            <p:cNvSpPr>
              <a:spLocks noEditPoints="1"/>
            </p:cNvSpPr>
            <p:nvPr userDrawn="1"/>
          </p:nvSpPr>
          <p:spPr bwMode="auto">
            <a:xfrm>
              <a:off x="9120250" y="4715179"/>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69" name="Freeform 47"/>
            <p:cNvSpPr>
              <a:spLocks noEditPoints="1"/>
            </p:cNvSpPr>
            <p:nvPr userDrawn="1"/>
          </p:nvSpPr>
          <p:spPr bwMode="auto">
            <a:xfrm>
              <a:off x="9037700" y="4621516"/>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70" name="Freeform 48"/>
            <p:cNvSpPr>
              <a:spLocks noEditPoints="1"/>
            </p:cNvSpPr>
            <p:nvPr userDrawn="1"/>
          </p:nvSpPr>
          <p:spPr bwMode="auto">
            <a:xfrm>
              <a:off x="8913875" y="4588179"/>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71" name="Freeform 49"/>
            <p:cNvSpPr>
              <a:spLocks noEditPoints="1"/>
            </p:cNvSpPr>
            <p:nvPr userDrawn="1"/>
          </p:nvSpPr>
          <p:spPr bwMode="auto">
            <a:xfrm>
              <a:off x="8971025" y="4589766"/>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72" name="Freeform 50"/>
            <p:cNvSpPr>
              <a:spLocks noEditPoints="1"/>
            </p:cNvSpPr>
            <p:nvPr userDrawn="1"/>
          </p:nvSpPr>
          <p:spPr bwMode="auto">
            <a:xfrm>
              <a:off x="8756713" y="4715179"/>
              <a:ext cx="52388"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73" name="Freeform 51"/>
            <p:cNvSpPr>
              <a:spLocks noEditPoints="1"/>
            </p:cNvSpPr>
            <p:nvPr userDrawn="1"/>
          </p:nvSpPr>
          <p:spPr bwMode="auto">
            <a:xfrm>
              <a:off x="8791638" y="4653266"/>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74" name="Freeform 52"/>
            <p:cNvSpPr>
              <a:spLocks noEditPoints="1"/>
            </p:cNvSpPr>
            <p:nvPr userDrawn="1"/>
          </p:nvSpPr>
          <p:spPr bwMode="auto">
            <a:xfrm>
              <a:off x="8847200" y="4611991"/>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grpSp>
    </p:spTree>
    <p:extLst>
      <p:ext uri="{BB962C8B-B14F-4D97-AF65-F5344CB8AC3E}">
        <p14:creationId xmlns:p14="http://schemas.microsoft.com/office/powerpoint/2010/main" val="2078229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608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C45CD9-0508-4D1E-923D-4DFDAA610D19}" type="slidenum">
              <a:rPr lang="zh-CN" altLang="en-US" smtClean="0"/>
              <a:pPr/>
              <a:t>‹#›</a:t>
            </a:fld>
            <a:endParaRPr lang="zh-CN" altLang="en-US" dirty="0"/>
          </a:p>
        </p:txBody>
      </p:sp>
      <p:sp>
        <p:nvSpPr>
          <p:cNvPr id="7" name="任意多边形 25">
            <a:extLst>
              <a:ext uri="{FF2B5EF4-FFF2-40B4-BE49-F238E27FC236}">
                <a16:creationId xmlns:a16="http://schemas.microsoft.com/office/drawing/2014/main" id="{D0B8F74A-DA05-4627-B15C-37513F406285}"/>
              </a:ext>
            </a:extLst>
          </p:cNvPr>
          <p:cNvSpPr/>
          <p:nvPr userDrawn="1"/>
        </p:nvSpPr>
        <p:spPr>
          <a:xfrm>
            <a:off x="5" y="4857750"/>
            <a:ext cx="7919911" cy="285750"/>
          </a:xfrm>
          <a:custGeom>
            <a:avLst/>
            <a:gdLst>
              <a:gd name="connsiteX0" fmla="*/ 0 w 10559881"/>
              <a:gd name="connsiteY0" fmla="*/ 0 h 381000"/>
              <a:gd name="connsiteX1" fmla="*/ 10559881 w 10559881"/>
              <a:gd name="connsiteY1" fmla="*/ 0 h 381000"/>
              <a:gd name="connsiteX2" fmla="*/ 10519784 w 10559881"/>
              <a:gd name="connsiteY2" fmla="*/ 381000 h 381000"/>
              <a:gd name="connsiteX3" fmla="*/ 0 w 10559881"/>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0559881" h="381000">
                <a:moveTo>
                  <a:pt x="0" y="0"/>
                </a:moveTo>
                <a:lnTo>
                  <a:pt x="10559881" y="0"/>
                </a:lnTo>
                <a:lnTo>
                  <a:pt x="10519784" y="381000"/>
                </a:lnTo>
                <a:lnTo>
                  <a:pt x="0" y="381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8" name="任意多边形 21">
            <a:extLst>
              <a:ext uri="{FF2B5EF4-FFF2-40B4-BE49-F238E27FC236}">
                <a16:creationId xmlns:a16="http://schemas.microsoft.com/office/drawing/2014/main" id="{7963D1E6-51B5-4529-B5F9-2981BC497286}"/>
              </a:ext>
            </a:extLst>
          </p:cNvPr>
          <p:cNvSpPr/>
          <p:nvPr userDrawn="1"/>
        </p:nvSpPr>
        <p:spPr>
          <a:xfrm>
            <a:off x="0" y="4752051"/>
            <a:ext cx="7791672" cy="391453"/>
          </a:xfrm>
          <a:custGeom>
            <a:avLst/>
            <a:gdLst>
              <a:gd name="connsiteX0" fmla="*/ 0 w 10388896"/>
              <a:gd name="connsiteY0" fmla="*/ 0 h 521937"/>
              <a:gd name="connsiteX1" fmla="*/ 10388896 w 10388896"/>
              <a:gd name="connsiteY1" fmla="*/ 0 h 521937"/>
              <a:gd name="connsiteX2" fmla="*/ 10333967 w 10388896"/>
              <a:gd name="connsiteY2" fmla="*/ 521937 h 521937"/>
              <a:gd name="connsiteX3" fmla="*/ 0 w 10388896"/>
              <a:gd name="connsiteY3" fmla="*/ 521937 h 521937"/>
            </a:gdLst>
            <a:ahLst/>
            <a:cxnLst>
              <a:cxn ang="0">
                <a:pos x="connsiteX0" y="connsiteY0"/>
              </a:cxn>
              <a:cxn ang="0">
                <a:pos x="connsiteX1" y="connsiteY1"/>
              </a:cxn>
              <a:cxn ang="0">
                <a:pos x="connsiteX2" y="connsiteY2"/>
              </a:cxn>
              <a:cxn ang="0">
                <a:pos x="connsiteX3" y="connsiteY3"/>
              </a:cxn>
            </a:cxnLst>
            <a:rect l="l" t="t" r="r" b="b"/>
            <a:pathLst>
              <a:path w="10388896" h="521937">
                <a:moveTo>
                  <a:pt x="0" y="0"/>
                </a:moveTo>
                <a:lnTo>
                  <a:pt x="10388896" y="0"/>
                </a:lnTo>
                <a:lnTo>
                  <a:pt x="10333967" y="521937"/>
                </a:lnTo>
                <a:lnTo>
                  <a:pt x="0" y="52193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9" name="任意多边形 49">
            <a:extLst>
              <a:ext uri="{FF2B5EF4-FFF2-40B4-BE49-F238E27FC236}">
                <a16:creationId xmlns:a16="http://schemas.microsoft.com/office/drawing/2014/main" id="{BC62823F-B910-4BA8-8933-A0A5CB521E4D}"/>
              </a:ext>
            </a:extLst>
          </p:cNvPr>
          <p:cNvSpPr/>
          <p:nvPr userDrawn="1"/>
        </p:nvSpPr>
        <p:spPr>
          <a:xfrm>
            <a:off x="8403168" y="4622803"/>
            <a:ext cx="766052" cy="396875"/>
          </a:xfrm>
          <a:custGeom>
            <a:avLst/>
            <a:gdLst>
              <a:gd name="connsiteX0" fmla="*/ 60660 w 874872"/>
              <a:gd name="connsiteY0" fmla="*/ 0 h 662516"/>
              <a:gd name="connsiteX1" fmla="*/ 874872 w 874872"/>
              <a:gd name="connsiteY1" fmla="*/ 0 h 662516"/>
              <a:gd name="connsiteX2" fmla="*/ 874872 w 874872"/>
              <a:gd name="connsiteY2" fmla="*/ 464985 h 662516"/>
              <a:gd name="connsiteX3" fmla="*/ 856786 w 874872"/>
              <a:gd name="connsiteY3" fmla="*/ 662516 h 662516"/>
              <a:gd name="connsiteX4" fmla="*/ 0 w 874872"/>
              <a:gd name="connsiteY4" fmla="*/ 662516 h 662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872" h="662516">
                <a:moveTo>
                  <a:pt x="60660" y="0"/>
                </a:moveTo>
                <a:lnTo>
                  <a:pt x="874872" y="0"/>
                </a:lnTo>
                <a:lnTo>
                  <a:pt x="874872" y="464985"/>
                </a:lnTo>
                <a:lnTo>
                  <a:pt x="856786" y="662516"/>
                </a:lnTo>
                <a:lnTo>
                  <a:pt x="0" y="6625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3" dirty="0"/>
              <a:t>          </a:t>
            </a:r>
            <a:endParaRPr lang="zh-CN" altLang="en-US" sz="1013" dirty="0"/>
          </a:p>
        </p:txBody>
      </p:sp>
      <p:sp>
        <p:nvSpPr>
          <p:cNvPr id="10" name="任意多边形 50">
            <a:extLst>
              <a:ext uri="{FF2B5EF4-FFF2-40B4-BE49-F238E27FC236}">
                <a16:creationId xmlns:a16="http://schemas.microsoft.com/office/drawing/2014/main" id="{39351482-14BB-43D7-8822-2BA441B910AB}"/>
              </a:ext>
            </a:extLst>
          </p:cNvPr>
          <p:cNvSpPr/>
          <p:nvPr userDrawn="1"/>
        </p:nvSpPr>
        <p:spPr>
          <a:xfrm>
            <a:off x="8501636" y="4586290"/>
            <a:ext cx="667589" cy="396875"/>
          </a:xfrm>
          <a:custGeom>
            <a:avLst/>
            <a:gdLst>
              <a:gd name="connsiteX0" fmla="*/ 60660 w 762423"/>
              <a:gd name="connsiteY0" fmla="*/ 0 h 662516"/>
              <a:gd name="connsiteX1" fmla="*/ 762423 w 762423"/>
              <a:gd name="connsiteY1" fmla="*/ 0 h 662516"/>
              <a:gd name="connsiteX2" fmla="*/ 762423 w 762423"/>
              <a:gd name="connsiteY2" fmla="*/ 662516 h 662516"/>
              <a:gd name="connsiteX3" fmla="*/ 0 w 762423"/>
              <a:gd name="connsiteY3" fmla="*/ 662516 h 662516"/>
            </a:gdLst>
            <a:ahLst/>
            <a:cxnLst>
              <a:cxn ang="0">
                <a:pos x="connsiteX0" y="connsiteY0"/>
              </a:cxn>
              <a:cxn ang="0">
                <a:pos x="connsiteX1" y="connsiteY1"/>
              </a:cxn>
              <a:cxn ang="0">
                <a:pos x="connsiteX2" y="connsiteY2"/>
              </a:cxn>
              <a:cxn ang="0">
                <a:pos x="connsiteX3" y="connsiteY3"/>
              </a:cxn>
            </a:cxnLst>
            <a:rect l="l" t="t" r="r" b="b"/>
            <a:pathLst>
              <a:path w="762423" h="662516">
                <a:moveTo>
                  <a:pt x="60660" y="0"/>
                </a:moveTo>
                <a:lnTo>
                  <a:pt x="762423" y="0"/>
                </a:lnTo>
                <a:lnTo>
                  <a:pt x="762423" y="662516"/>
                </a:lnTo>
                <a:lnTo>
                  <a:pt x="0" y="66251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3" dirty="0"/>
              <a:t>          </a:t>
            </a:r>
            <a:endParaRPr lang="zh-CN" altLang="en-US" sz="1013" dirty="0"/>
          </a:p>
        </p:txBody>
      </p:sp>
      <p:grpSp>
        <p:nvGrpSpPr>
          <p:cNvPr id="11" name="组合 10">
            <a:extLst>
              <a:ext uri="{FF2B5EF4-FFF2-40B4-BE49-F238E27FC236}">
                <a16:creationId xmlns:a16="http://schemas.microsoft.com/office/drawing/2014/main" id="{57436C62-4D56-462B-84BD-7F2C55B4B166}"/>
              </a:ext>
            </a:extLst>
          </p:cNvPr>
          <p:cNvGrpSpPr>
            <a:grpSpLocks noChangeAspect="1"/>
          </p:cNvGrpSpPr>
          <p:nvPr userDrawn="1"/>
        </p:nvGrpSpPr>
        <p:grpSpPr>
          <a:xfrm>
            <a:off x="137518" y="4855369"/>
            <a:ext cx="1683197" cy="213114"/>
            <a:chOff x="8729725" y="4570716"/>
            <a:chExt cx="2830513" cy="477838"/>
          </a:xfrm>
          <a:solidFill>
            <a:schemeClr val="accent4"/>
          </a:solidFill>
        </p:grpSpPr>
        <p:sp>
          <p:nvSpPr>
            <p:cNvPr id="12" name="Freeform 34">
              <a:extLst>
                <a:ext uri="{FF2B5EF4-FFF2-40B4-BE49-F238E27FC236}">
                  <a16:creationId xmlns:a16="http://schemas.microsoft.com/office/drawing/2014/main" id="{AFA2C58B-BF93-4F9C-97A3-13AA9B809A10}"/>
                </a:ext>
              </a:extLst>
            </p:cNvPr>
            <p:cNvSpPr>
              <a:spLocks noEditPoints="1"/>
            </p:cNvSpPr>
            <p:nvPr userDrawn="1"/>
          </p:nvSpPr>
          <p:spPr bwMode="auto">
            <a:xfrm>
              <a:off x="9304400" y="4945366"/>
              <a:ext cx="1363663"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13" name="Freeform 35">
              <a:extLst>
                <a:ext uri="{FF2B5EF4-FFF2-40B4-BE49-F238E27FC236}">
                  <a16:creationId xmlns:a16="http://schemas.microsoft.com/office/drawing/2014/main" id="{13806A24-E5B6-4AE4-904E-949BED64B91F}"/>
                </a:ext>
              </a:extLst>
            </p:cNvPr>
            <p:cNvSpPr>
              <a:spLocks noEditPoints="1"/>
            </p:cNvSpPr>
            <p:nvPr userDrawn="1"/>
          </p:nvSpPr>
          <p:spPr bwMode="auto">
            <a:xfrm>
              <a:off x="10679175" y="4943779"/>
              <a:ext cx="873125" cy="103188"/>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14" name="Freeform 36">
              <a:extLst>
                <a:ext uri="{FF2B5EF4-FFF2-40B4-BE49-F238E27FC236}">
                  <a16:creationId xmlns:a16="http://schemas.microsoft.com/office/drawing/2014/main" id="{D90C19D7-D679-4540-83A6-ED07EA499FBE}"/>
                </a:ext>
              </a:extLst>
            </p:cNvPr>
            <p:cNvSpPr>
              <a:spLocks noEditPoints="1"/>
            </p:cNvSpPr>
            <p:nvPr userDrawn="1"/>
          </p:nvSpPr>
          <p:spPr bwMode="auto">
            <a:xfrm>
              <a:off x="9304400" y="4596116"/>
              <a:ext cx="2255838" cy="300038"/>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15" name="Freeform 37">
              <a:extLst>
                <a:ext uri="{FF2B5EF4-FFF2-40B4-BE49-F238E27FC236}">
                  <a16:creationId xmlns:a16="http://schemas.microsoft.com/office/drawing/2014/main" id="{CCF422B5-398E-4FDA-9950-5EEBF3A353CA}"/>
                </a:ext>
              </a:extLst>
            </p:cNvPr>
            <p:cNvSpPr>
              <a:spLocks noEditPoints="1"/>
            </p:cNvSpPr>
            <p:nvPr userDrawn="1"/>
          </p:nvSpPr>
          <p:spPr bwMode="auto">
            <a:xfrm>
              <a:off x="8797988" y="4643741"/>
              <a:ext cx="334963" cy="325438"/>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16" name="Freeform 38">
              <a:extLst>
                <a:ext uri="{FF2B5EF4-FFF2-40B4-BE49-F238E27FC236}">
                  <a16:creationId xmlns:a16="http://schemas.microsoft.com/office/drawing/2014/main" id="{57064813-4D6D-4B7C-8D82-88B6832F3C93}"/>
                </a:ext>
              </a:extLst>
            </p:cNvPr>
            <p:cNvSpPr>
              <a:spLocks noEditPoints="1"/>
            </p:cNvSpPr>
            <p:nvPr userDrawn="1"/>
          </p:nvSpPr>
          <p:spPr bwMode="auto">
            <a:xfrm>
              <a:off x="8872600" y="4775504"/>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17" name="Freeform 39">
              <a:extLst>
                <a:ext uri="{FF2B5EF4-FFF2-40B4-BE49-F238E27FC236}">
                  <a16:creationId xmlns:a16="http://schemas.microsoft.com/office/drawing/2014/main" id="{E7C80B3E-55D2-417D-BFEF-70DD7D3234DB}"/>
                </a:ext>
              </a:extLst>
            </p:cNvPr>
            <p:cNvSpPr>
              <a:spLocks noEditPoints="1"/>
            </p:cNvSpPr>
            <p:nvPr userDrawn="1"/>
          </p:nvSpPr>
          <p:spPr bwMode="auto">
            <a:xfrm>
              <a:off x="8729725" y="4570716"/>
              <a:ext cx="474663" cy="477838"/>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18" name="Freeform 40">
              <a:extLst>
                <a:ext uri="{FF2B5EF4-FFF2-40B4-BE49-F238E27FC236}">
                  <a16:creationId xmlns:a16="http://schemas.microsoft.com/office/drawing/2014/main" id="{7544E4CB-909F-4FEF-A506-97BF7844CA67}"/>
                </a:ext>
              </a:extLst>
            </p:cNvPr>
            <p:cNvSpPr>
              <a:spLocks noEditPoints="1"/>
            </p:cNvSpPr>
            <p:nvPr userDrawn="1"/>
          </p:nvSpPr>
          <p:spPr bwMode="auto">
            <a:xfrm>
              <a:off x="8763063" y="4810429"/>
              <a:ext cx="407988" cy="204788"/>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19" name="Freeform 41">
              <a:extLst>
                <a:ext uri="{FF2B5EF4-FFF2-40B4-BE49-F238E27FC236}">
                  <a16:creationId xmlns:a16="http://schemas.microsoft.com/office/drawing/2014/main" id="{6E4A52BD-FC6B-4648-AC62-54FFF9C04DAE}"/>
                </a:ext>
              </a:extLst>
            </p:cNvPr>
            <p:cNvSpPr>
              <a:spLocks/>
            </p:cNvSpPr>
            <p:nvPr userDrawn="1"/>
          </p:nvSpPr>
          <p:spPr bwMode="auto">
            <a:xfrm>
              <a:off x="8913875" y="4712004"/>
              <a:ext cx="161925" cy="150813"/>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20" name="Freeform 42">
              <a:extLst>
                <a:ext uri="{FF2B5EF4-FFF2-40B4-BE49-F238E27FC236}">
                  <a16:creationId xmlns:a16="http://schemas.microsoft.com/office/drawing/2014/main" id="{D8143D49-96AF-4FC4-9C98-9006A0FE3DF8}"/>
                </a:ext>
              </a:extLst>
            </p:cNvPr>
            <p:cNvSpPr>
              <a:spLocks/>
            </p:cNvSpPr>
            <p:nvPr userDrawn="1"/>
          </p:nvSpPr>
          <p:spPr bwMode="auto">
            <a:xfrm>
              <a:off x="8942450" y="4694541"/>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21" name="Freeform 43">
              <a:extLst>
                <a:ext uri="{FF2B5EF4-FFF2-40B4-BE49-F238E27FC236}">
                  <a16:creationId xmlns:a16="http://schemas.microsoft.com/office/drawing/2014/main" id="{EF5CB80A-849C-4731-A5F5-F741FAF9A26A}"/>
                </a:ext>
              </a:extLst>
            </p:cNvPr>
            <p:cNvSpPr>
              <a:spLocks/>
            </p:cNvSpPr>
            <p:nvPr userDrawn="1"/>
          </p:nvSpPr>
          <p:spPr bwMode="auto">
            <a:xfrm>
              <a:off x="8867838" y="4856466"/>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22" name="Freeform 44">
              <a:extLst>
                <a:ext uri="{FF2B5EF4-FFF2-40B4-BE49-F238E27FC236}">
                  <a16:creationId xmlns:a16="http://schemas.microsoft.com/office/drawing/2014/main" id="{545E9CEA-E8A6-484E-A4C0-A212856F16DB}"/>
                </a:ext>
              </a:extLst>
            </p:cNvPr>
            <p:cNvSpPr>
              <a:spLocks noEditPoints="1"/>
            </p:cNvSpPr>
            <p:nvPr userDrawn="1"/>
          </p:nvSpPr>
          <p:spPr bwMode="auto">
            <a:xfrm>
              <a:off x="8840850" y="4681841"/>
              <a:ext cx="252413" cy="257175"/>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23" name="Freeform 45">
              <a:extLst>
                <a:ext uri="{FF2B5EF4-FFF2-40B4-BE49-F238E27FC236}">
                  <a16:creationId xmlns:a16="http://schemas.microsoft.com/office/drawing/2014/main" id="{B1552838-08BC-429F-AA86-D2E1CDA4E4F8}"/>
                </a:ext>
              </a:extLst>
            </p:cNvPr>
            <p:cNvSpPr>
              <a:spLocks noEditPoints="1"/>
            </p:cNvSpPr>
            <p:nvPr userDrawn="1"/>
          </p:nvSpPr>
          <p:spPr bwMode="auto">
            <a:xfrm>
              <a:off x="9091675" y="4667554"/>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24" name="Freeform 46">
              <a:extLst>
                <a:ext uri="{FF2B5EF4-FFF2-40B4-BE49-F238E27FC236}">
                  <a16:creationId xmlns:a16="http://schemas.microsoft.com/office/drawing/2014/main" id="{6CB87391-2EEA-4F2E-9E31-12FE1ED5B254}"/>
                </a:ext>
              </a:extLst>
            </p:cNvPr>
            <p:cNvSpPr>
              <a:spLocks noEditPoints="1"/>
            </p:cNvSpPr>
            <p:nvPr userDrawn="1"/>
          </p:nvSpPr>
          <p:spPr bwMode="auto">
            <a:xfrm>
              <a:off x="9120250" y="4715179"/>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25" name="Freeform 47">
              <a:extLst>
                <a:ext uri="{FF2B5EF4-FFF2-40B4-BE49-F238E27FC236}">
                  <a16:creationId xmlns:a16="http://schemas.microsoft.com/office/drawing/2014/main" id="{F620BF0A-127C-41C8-8016-7483BD3880E3}"/>
                </a:ext>
              </a:extLst>
            </p:cNvPr>
            <p:cNvSpPr>
              <a:spLocks noEditPoints="1"/>
            </p:cNvSpPr>
            <p:nvPr userDrawn="1"/>
          </p:nvSpPr>
          <p:spPr bwMode="auto">
            <a:xfrm>
              <a:off x="9037700" y="4621516"/>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26" name="Freeform 48">
              <a:extLst>
                <a:ext uri="{FF2B5EF4-FFF2-40B4-BE49-F238E27FC236}">
                  <a16:creationId xmlns:a16="http://schemas.microsoft.com/office/drawing/2014/main" id="{4E4D748A-EB24-4026-B816-C66812FF27BC}"/>
                </a:ext>
              </a:extLst>
            </p:cNvPr>
            <p:cNvSpPr>
              <a:spLocks noEditPoints="1"/>
            </p:cNvSpPr>
            <p:nvPr userDrawn="1"/>
          </p:nvSpPr>
          <p:spPr bwMode="auto">
            <a:xfrm>
              <a:off x="8913875" y="4588179"/>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27" name="Freeform 49">
              <a:extLst>
                <a:ext uri="{FF2B5EF4-FFF2-40B4-BE49-F238E27FC236}">
                  <a16:creationId xmlns:a16="http://schemas.microsoft.com/office/drawing/2014/main" id="{8C80E052-44BD-4967-99CC-E7D2C07B4A0E}"/>
                </a:ext>
              </a:extLst>
            </p:cNvPr>
            <p:cNvSpPr>
              <a:spLocks noEditPoints="1"/>
            </p:cNvSpPr>
            <p:nvPr userDrawn="1"/>
          </p:nvSpPr>
          <p:spPr bwMode="auto">
            <a:xfrm>
              <a:off x="8971025" y="4589766"/>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28" name="Freeform 50">
              <a:extLst>
                <a:ext uri="{FF2B5EF4-FFF2-40B4-BE49-F238E27FC236}">
                  <a16:creationId xmlns:a16="http://schemas.microsoft.com/office/drawing/2014/main" id="{E0BCDE37-5DAB-401D-8959-AA00D0EF461C}"/>
                </a:ext>
              </a:extLst>
            </p:cNvPr>
            <p:cNvSpPr>
              <a:spLocks noEditPoints="1"/>
            </p:cNvSpPr>
            <p:nvPr userDrawn="1"/>
          </p:nvSpPr>
          <p:spPr bwMode="auto">
            <a:xfrm>
              <a:off x="8756713" y="4715179"/>
              <a:ext cx="52388"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29" name="Freeform 51">
              <a:extLst>
                <a:ext uri="{FF2B5EF4-FFF2-40B4-BE49-F238E27FC236}">
                  <a16:creationId xmlns:a16="http://schemas.microsoft.com/office/drawing/2014/main" id="{618258B9-C7F7-4B63-BEED-EF895CAB99FE}"/>
                </a:ext>
              </a:extLst>
            </p:cNvPr>
            <p:cNvSpPr>
              <a:spLocks noEditPoints="1"/>
            </p:cNvSpPr>
            <p:nvPr userDrawn="1"/>
          </p:nvSpPr>
          <p:spPr bwMode="auto">
            <a:xfrm>
              <a:off x="8791638" y="4653266"/>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sp>
          <p:nvSpPr>
            <p:cNvPr id="30" name="Freeform 52">
              <a:extLst>
                <a:ext uri="{FF2B5EF4-FFF2-40B4-BE49-F238E27FC236}">
                  <a16:creationId xmlns:a16="http://schemas.microsoft.com/office/drawing/2014/main" id="{6E2F7D99-5E0D-484F-9EC5-91966738B0E0}"/>
                </a:ext>
              </a:extLst>
            </p:cNvPr>
            <p:cNvSpPr>
              <a:spLocks noEditPoints="1"/>
            </p:cNvSpPr>
            <p:nvPr userDrawn="1"/>
          </p:nvSpPr>
          <p:spPr bwMode="auto">
            <a:xfrm>
              <a:off x="8847200" y="4611991"/>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350"/>
            </a:p>
          </p:txBody>
        </p:sp>
      </p:grpSp>
      <p:sp>
        <p:nvSpPr>
          <p:cNvPr id="31" name="任意多边形 75">
            <a:extLst>
              <a:ext uri="{FF2B5EF4-FFF2-40B4-BE49-F238E27FC236}">
                <a16:creationId xmlns:a16="http://schemas.microsoft.com/office/drawing/2014/main" id="{04A24067-5360-483F-A6D6-9D85126A0F52}"/>
              </a:ext>
            </a:extLst>
          </p:cNvPr>
          <p:cNvSpPr/>
          <p:nvPr userDrawn="1"/>
        </p:nvSpPr>
        <p:spPr>
          <a:xfrm>
            <a:off x="4" y="237636"/>
            <a:ext cx="366713" cy="460072"/>
          </a:xfrm>
          <a:custGeom>
            <a:avLst/>
            <a:gdLst>
              <a:gd name="connsiteX0" fmla="*/ 0 w 366713"/>
              <a:gd name="connsiteY0" fmla="*/ 0 h 613429"/>
              <a:gd name="connsiteX1" fmla="*/ 366713 w 366713"/>
              <a:gd name="connsiteY1" fmla="*/ 0 h 613429"/>
              <a:gd name="connsiteX2" fmla="*/ 315070 w 366713"/>
              <a:gd name="connsiteY2" fmla="*/ 613429 h 613429"/>
              <a:gd name="connsiteX3" fmla="*/ 0 w 366713"/>
              <a:gd name="connsiteY3" fmla="*/ 613429 h 613429"/>
            </a:gdLst>
            <a:ahLst/>
            <a:cxnLst>
              <a:cxn ang="0">
                <a:pos x="connsiteX0" y="connsiteY0"/>
              </a:cxn>
              <a:cxn ang="0">
                <a:pos x="connsiteX1" y="connsiteY1"/>
              </a:cxn>
              <a:cxn ang="0">
                <a:pos x="connsiteX2" y="connsiteY2"/>
              </a:cxn>
              <a:cxn ang="0">
                <a:pos x="connsiteX3" y="connsiteY3"/>
              </a:cxn>
            </a:cxnLst>
            <a:rect l="l" t="t" r="r" b="b"/>
            <a:pathLst>
              <a:path w="366713" h="613429">
                <a:moveTo>
                  <a:pt x="0" y="0"/>
                </a:moveTo>
                <a:lnTo>
                  <a:pt x="366713" y="0"/>
                </a:lnTo>
                <a:lnTo>
                  <a:pt x="315070" y="613429"/>
                </a:lnTo>
                <a:lnTo>
                  <a:pt x="0" y="6134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任意多边形 76">
            <a:extLst>
              <a:ext uri="{FF2B5EF4-FFF2-40B4-BE49-F238E27FC236}">
                <a16:creationId xmlns:a16="http://schemas.microsoft.com/office/drawing/2014/main" id="{AD009533-A238-4CB7-802C-662AC293DFB4}"/>
              </a:ext>
            </a:extLst>
          </p:cNvPr>
          <p:cNvSpPr/>
          <p:nvPr userDrawn="1"/>
        </p:nvSpPr>
        <p:spPr>
          <a:xfrm>
            <a:off x="4" y="198347"/>
            <a:ext cx="271463" cy="460072"/>
          </a:xfrm>
          <a:custGeom>
            <a:avLst/>
            <a:gdLst>
              <a:gd name="connsiteX0" fmla="*/ 0 w 271463"/>
              <a:gd name="connsiteY0" fmla="*/ 0 h 613429"/>
              <a:gd name="connsiteX1" fmla="*/ 271463 w 271463"/>
              <a:gd name="connsiteY1" fmla="*/ 0 h 613429"/>
              <a:gd name="connsiteX2" fmla="*/ 219820 w 271463"/>
              <a:gd name="connsiteY2" fmla="*/ 613429 h 613429"/>
              <a:gd name="connsiteX3" fmla="*/ 0 w 271463"/>
              <a:gd name="connsiteY3" fmla="*/ 613429 h 613429"/>
            </a:gdLst>
            <a:ahLst/>
            <a:cxnLst>
              <a:cxn ang="0">
                <a:pos x="connsiteX0" y="connsiteY0"/>
              </a:cxn>
              <a:cxn ang="0">
                <a:pos x="connsiteX1" y="connsiteY1"/>
              </a:cxn>
              <a:cxn ang="0">
                <a:pos x="connsiteX2" y="connsiteY2"/>
              </a:cxn>
              <a:cxn ang="0">
                <a:pos x="connsiteX3" y="connsiteY3"/>
              </a:cxn>
            </a:cxnLst>
            <a:rect l="l" t="t" r="r" b="b"/>
            <a:pathLst>
              <a:path w="271463" h="613429">
                <a:moveTo>
                  <a:pt x="0" y="0"/>
                </a:moveTo>
                <a:lnTo>
                  <a:pt x="271463" y="0"/>
                </a:lnTo>
                <a:lnTo>
                  <a:pt x="219820" y="613429"/>
                </a:lnTo>
                <a:lnTo>
                  <a:pt x="0" y="61342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1563706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空白-深色">
    <p:spTree>
      <p:nvGrpSpPr>
        <p:cNvPr id="1" name=""/>
        <p:cNvGrpSpPr/>
        <p:nvPr/>
      </p:nvGrpSpPr>
      <p:grpSpPr>
        <a:xfrm>
          <a:off x="0" y="0"/>
          <a:ext cx="0" cy="0"/>
          <a:chOff x="0" y="0"/>
          <a:chExt cx="0" cy="0"/>
        </a:xfrm>
      </p:grpSpPr>
      <p:sp>
        <p:nvSpPr>
          <p:cNvPr id="4" name="任意多边形 3"/>
          <p:cNvSpPr/>
          <p:nvPr userDrawn="1"/>
        </p:nvSpPr>
        <p:spPr>
          <a:xfrm>
            <a:off x="5" y="-2382"/>
            <a:ext cx="9143999" cy="5145881"/>
          </a:xfrm>
          <a:custGeom>
            <a:avLst/>
            <a:gdLst>
              <a:gd name="connsiteX0" fmla="*/ 0 w 9116459"/>
              <a:gd name="connsiteY0" fmla="*/ 0 h 6861175"/>
              <a:gd name="connsiteX1" fmla="*/ 9116459 w 9116459"/>
              <a:gd name="connsiteY1" fmla="*/ 0 h 6861175"/>
              <a:gd name="connsiteX2" fmla="*/ 9116459 w 9116459"/>
              <a:gd name="connsiteY2" fmla="*/ 6861175 h 6861175"/>
              <a:gd name="connsiteX3" fmla="*/ 0 w 9116459"/>
              <a:gd name="connsiteY3" fmla="*/ 6861175 h 6861175"/>
            </a:gdLst>
            <a:ahLst/>
            <a:cxnLst>
              <a:cxn ang="0">
                <a:pos x="connsiteX0" y="connsiteY0"/>
              </a:cxn>
              <a:cxn ang="0">
                <a:pos x="connsiteX1" y="connsiteY1"/>
              </a:cxn>
              <a:cxn ang="0">
                <a:pos x="connsiteX2" y="connsiteY2"/>
              </a:cxn>
              <a:cxn ang="0">
                <a:pos x="connsiteX3" y="connsiteY3"/>
              </a:cxn>
            </a:cxnLst>
            <a:rect l="l" t="t" r="r" b="b"/>
            <a:pathLst>
              <a:path w="9116459" h="6861175">
                <a:moveTo>
                  <a:pt x="0" y="0"/>
                </a:moveTo>
                <a:lnTo>
                  <a:pt x="9116459" y="0"/>
                </a:lnTo>
                <a:lnTo>
                  <a:pt x="9116459" y="6861175"/>
                </a:lnTo>
                <a:lnTo>
                  <a:pt x="0" y="6861175"/>
                </a:lnTo>
                <a:close/>
              </a:path>
            </a:pathLst>
          </a:cu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3" name="内容占位符 2"/>
          <p:cNvSpPr>
            <a:spLocks noGrp="1"/>
          </p:cNvSpPr>
          <p:nvPr>
            <p:ph idx="1"/>
          </p:nvPr>
        </p:nvSpPr>
        <p:spPr>
          <a:xfrm>
            <a:off x="544068" y="586185"/>
            <a:ext cx="8055866" cy="39687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308895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dirty="0"/>
              <a:t>11/12/2023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C45CD9-0508-4D1E-923D-4DFDAA610D19}" type="slidenum">
              <a:rPr lang="zh-CN" altLang="en-US" smtClean="0"/>
              <a:pPr/>
              <a:t>‹#›</a:t>
            </a:fld>
            <a:endParaRPr lang="zh-CN" altLang="en-US" dirty="0"/>
          </a:p>
        </p:txBody>
      </p:sp>
    </p:spTree>
    <p:extLst>
      <p:ext uri="{BB962C8B-B14F-4D97-AF65-F5344CB8AC3E}">
        <p14:creationId xmlns:p14="http://schemas.microsoft.com/office/powerpoint/2010/main" val="165744138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C45CD9-0508-4D1E-923D-4DFDAA610D19}" type="slidenum">
              <a:rPr lang="zh-CN" altLang="en-US" smtClean="0"/>
              <a:pPr/>
              <a:t>‹#›</a:t>
            </a:fld>
            <a:endParaRPr lang="zh-CN" altLang="en-US" dirty="0"/>
          </a:p>
        </p:txBody>
      </p:sp>
    </p:spTree>
    <p:extLst>
      <p:ext uri="{BB962C8B-B14F-4D97-AF65-F5344CB8AC3E}">
        <p14:creationId xmlns:p14="http://schemas.microsoft.com/office/powerpoint/2010/main" val="217876532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C45CD9-0508-4D1E-923D-4DFDAA610D19}" type="slidenum">
              <a:rPr lang="zh-CN" altLang="en-US" smtClean="0"/>
              <a:pPr/>
              <a:t>‹#›</a:t>
            </a:fld>
            <a:endParaRPr lang="zh-CN" altLang="en-US" dirty="0"/>
          </a:p>
        </p:txBody>
      </p:sp>
    </p:spTree>
    <p:extLst>
      <p:ext uri="{BB962C8B-B14F-4D97-AF65-F5344CB8AC3E}">
        <p14:creationId xmlns:p14="http://schemas.microsoft.com/office/powerpoint/2010/main" val="166171228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C45CD9-0508-4D1E-923D-4DFDAA610D19}" type="slidenum">
              <a:rPr lang="zh-CN" altLang="en-US" smtClean="0"/>
              <a:pPr/>
              <a:t>‹#›</a:t>
            </a:fld>
            <a:endParaRPr lang="zh-CN" altLang="en-US" dirty="0"/>
          </a:p>
        </p:txBody>
      </p:sp>
    </p:spTree>
    <p:extLst>
      <p:ext uri="{BB962C8B-B14F-4D97-AF65-F5344CB8AC3E}">
        <p14:creationId xmlns:p14="http://schemas.microsoft.com/office/powerpoint/2010/main" val="117200806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68785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11/12/2023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C45CD9-0508-4D1E-923D-4DFDAA610D19}" type="slidenum">
              <a:rPr lang="zh-CN" altLang="en-US" smtClean="0"/>
              <a:pPr/>
              <a:t>‹#›</a:t>
            </a:fld>
            <a:endParaRPr lang="zh-CN" altLang="en-US" dirty="0"/>
          </a:p>
        </p:txBody>
      </p:sp>
    </p:spTree>
    <p:extLst>
      <p:ext uri="{BB962C8B-B14F-4D97-AF65-F5344CB8AC3E}">
        <p14:creationId xmlns:p14="http://schemas.microsoft.com/office/powerpoint/2010/main" val="3258260868"/>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11/12/2023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C45CD9-0508-4D1E-923D-4DFDAA610D19}" type="slidenum">
              <a:rPr lang="zh-CN" altLang="en-US" smtClean="0"/>
              <a:pPr/>
              <a:t>‹#›</a:t>
            </a:fld>
            <a:endParaRPr lang="zh-CN" altLang="en-US" dirty="0"/>
          </a:p>
        </p:txBody>
      </p:sp>
    </p:spTree>
    <p:extLst>
      <p:ext uri="{BB962C8B-B14F-4D97-AF65-F5344CB8AC3E}">
        <p14:creationId xmlns:p14="http://schemas.microsoft.com/office/powerpoint/2010/main" val="3709630688"/>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11/12/2023</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7C45CD9-0508-4D1E-923D-4DFDAA610D19}" type="slidenum">
              <a:rPr lang="zh-CN" altLang="en-US" smtClean="0"/>
              <a:pPr/>
              <a:t>‹#›</a:t>
            </a:fld>
            <a:endParaRPr lang="zh-CN" altLang="en-US" dirty="0"/>
          </a:p>
        </p:txBody>
      </p:sp>
    </p:spTree>
    <p:extLst>
      <p:ext uri="{BB962C8B-B14F-4D97-AF65-F5344CB8AC3E}">
        <p14:creationId xmlns:p14="http://schemas.microsoft.com/office/powerpoint/2010/main" val="368073073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61" r:id="rId15"/>
    <p:sldLayoutId id="2147483662" r:id="rId16"/>
    <p:sldLayoutId id="2147483666" r:id="rId17"/>
    <p:sldLayoutId id="2147483667" r:id="rId18"/>
    <p:sldLayoutId id="2147483668" r:id="rId19"/>
    <p:sldLayoutId id="2147483669" r:id="rId20"/>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7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20.png"/><Relationship Id="rId1" Type="http://schemas.openxmlformats.org/officeDocument/2006/relationships/slideLayout" Target="../slideLayouts/slideLayout2.xml"/><Relationship Id="rId6" Type="http://schemas.openxmlformats.org/officeDocument/2006/relationships/image" Target="../media/image360.png"/><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标题 3"/>
          <p:cNvSpPr>
            <a:spLocks noGrp="1"/>
          </p:cNvSpPr>
          <p:nvPr>
            <p:ph type="ctrTitle"/>
          </p:nvPr>
        </p:nvSpPr>
        <p:spPr>
          <a:xfrm>
            <a:off x="1525544" y="1359044"/>
            <a:ext cx="6092911" cy="657543"/>
          </a:xfrm>
        </p:spPr>
        <p:txBody>
          <a:bodyPr>
            <a:normAutofit fontScale="90000"/>
          </a:bodyPr>
          <a:lstStyle/>
          <a:p>
            <a:r>
              <a:rPr lang="zh-CN" altLang="en-US" dirty="0"/>
              <a:t>基于室温原子的量子存储</a:t>
            </a:r>
          </a:p>
        </p:txBody>
      </p:sp>
      <p:sp>
        <p:nvSpPr>
          <p:cNvPr id="5" name="副标题 4"/>
          <p:cNvSpPr>
            <a:spLocks noGrp="1"/>
          </p:cNvSpPr>
          <p:nvPr>
            <p:ph type="subTitle" idx="1"/>
          </p:nvPr>
        </p:nvSpPr>
        <p:spPr>
          <a:xfrm>
            <a:off x="3723862" y="2372527"/>
            <a:ext cx="1696274" cy="394876"/>
          </a:xfrm>
        </p:spPr>
        <p:txBody>
          <a:bodyPr/>
          <a:lstStyle/>
          <a:p>
            <a:r>
              <a:rPr lang="zh-CN" altLang="en-US" dirty="0"/>
              <a:t>报告人  修中淇</a:t>
            </a:r>
          </a:p>
        </p:txBody>
      </p:sp>
      <p:graphicFrame>
        <p:nvGraphicFramePr>
          <p:cNvPr id="2" name="对象 1">
            <a:extLst>
              <a:ext uri="{FF2B5EF4-FFF2-40B4-BE49-F238E27FC236}">
                <a16:creationId xmlns:a16="http://schemas.microsoft.com/office/drawing/2014/main" id="{B9DA8151-FE18-410D-A96A-02CE095E6E8A}"/>
              </a:ext>
            </a:extLst>
          </p:cNvPr>
          <p:cNvGraphicFramePr>
            <a:graphicFrameLocks noChangeAspect="1"/>
          </p:cNvGraphicFramePr>
          <p:nvPr>
            <p:extLst>
              <p:ext uri="{D42A27DB-BD31-4B8C-83A1-F6EECF244321}">
                <p14:modId xmlns:p14="http://schemas.microsoft.com/office/powerpoint/2010/main" val="3045708610"/>
              </p:ext>
            </p:extLst>
          </p:nvPr>
        </p:nvGraphicFramePr>
        <p:xfrm>
          <a:off x="5753100" y="2495551"/>
          <a:ext cx="685800" cy="148829"/>
        </p:xfrm>
        <a:graphic>
          <a:graphicData uri="http://schemas.openxmlformats.org/presentationml/2006/ole">
            <mc:AlternateContent xmlns:mc="http://schemas.openxmlformats.org/markup-compatibility/2006">
              <mc:Choice xmlns:v="urn:schemas-microsoft-com:vml" Requires="v">
                <p:oleObj spid="_x0000_s1076" name="Equation" r:id="rId3" imgW="914400" imgH="198720" progId="Equation.DSMT4">
                  <p:embed/>
                </p:oleObj>
              </mc:Choice>
              <mc:Fallback>
                <p:oleObj name="Equation" r:id="rId3" imgW="914400" imgH="198720" progId="Equation.DSMT4">
                  <p:embed/>
                  <p:pic>
                    <p:nvPicPr>
                      <p:cNvPr id="0" name=""/>
                      <p:cNvPicPr/>
                      <p:nvPr/>
                    </p:nvPicPr>
                    <p:blipFill>
                      <a:blip r:embed="rId4"/>
                      <a:stretch>
                        <a:fillRect/>
                      </a:stretch>
                    </p:blipFill>
                    <p:spPr>
                      <a:xfrm>
                        <a:off x="5753100" y="2495551"/>
                        <a:ext cx="685800" cy="148829"/>
                      </a:xfrm>
                      <a:prstGeom prst="rect">
                        <a:avLst/>
                      </a:prstGeom>
                    </p:spPr>
                  </p:pic>
                </p:oleObj>
              </mc:Fallback>
            </mc:AlternateContent>
          </a:graphicData>
        </a:graphic>
      </p:graphicFrame>
    </p:spTree>
    <p:extLst>
      <p:ext uri="{BB962C8B-B14F-4D97-AF65-F5344CB8AC3E}">
        <p14:creationId xmlns:p14="http://schemas.microsoft.com/office/powerpoint/2010/main" val="3566318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4009A7-929F-479E-9D7C-438BCF5D9236}"/>
              </a:ext>
            </a:extLst>
          </p:cNvPr>
          <p:cNvSpPr>
            <a:spLocks noGrp="1"/>
          </p:cNvSpPr>
          <p:nvPr>
            <p:ph type="title"/>
          </p:nvPr>
        </p:nvSpPr>
        <p:spPr>
          <a:xfrm>
            <a:off x="0" y="54365"/>
            <a:ext cx="7886700" cy="994172"/>
          </a:xfrm>
        </p:spPr>
        <p:txBody>
          <a:bodyPr/>
          <a:lstStyle/>
          <a:p>
            <a:r>
              <a:rPr lang="en-US" altLang="zh-CN" dirty="0"/>
              <a:t>EIT</a:t>
            </a:r>
            <a:r>
              <a:rPr lang="zh-CN" altLang="en-US" dirty="0"/>
              <a:t>应用在宽带室温存储的问题</a:t>
            </a:r>
          </a:p>
        </p:txBody>
      </p:sp>
      <p:sp>
        <p:nvSpPr>
          <p:cNvPr id="3" name="内容占位符 2">
            <a:extLst>
              <a:ext uri="{FF2B5EF4-FFF2-40B4-BE49-F238E27FC236}">
                <a16:creationId xmlns:a16="http://schemas.microsoft.com/office/drawing/2014/main" id="{8DF76564-DF9B-471B-918D-132FBEFC5345}"/>
              </a:ext>
            </a:extLst>
          </p:cNvPr>
          <p:cNvSpPr>
            <a:spLocks noGrp="1"/>
          </p:cNvSpPr>
          <p:nvPr>
            <p:ph idx="1"/>
          </p:nvPr>
        </p:nvSpPr>
        <p:spPr/>
        <p:txBody>
          <a:bodyPr>
            <a:normAutofit/>
          </a:bodyPr>
          <a:lstStyle/>
          <a:p>
            <a:pPr marL="0" indent="0">
              <a:buNone/>
            </a:pPr>
            <a:r>
              <a:rPr lang="zh-CN" altLang="en-US" sz="1800" dirty="0"/>
              <a:t>     室温条件下原子运动剧烈</a:t>
            </a:r>
            <a:r>
              <a:rPr lang="en-US" altLang="zh-CN" sz="1800" dirty="0"/>
              <a:t>, </a:t>
            </a:r>
            <a:r>
              <a:rPr lang="zh-CN" altLang="en-US" sz="1800" dirty="0"/>
              <a:t>碰撞荧光噪音严重</a:t>
            </a:r>
            <a:r>
              <a:rPr lang="en-US" altLang="zh-CN" sz="1800" dirty="0">
                <a:latin typeface="+mn-ea"/>
              </a:rPr>
              <a:t>[1]</a:t>
            </a:r>
            <a:r>
              <a:rPr lang="en-US" altLang="zh-CN" sz="1800" dirty="0"/>
              <a:t>, </a:t>
            </a:r>
            <a:r>
              <a:rPr lang="zh-CN" altLang="en-US" sz="1800" dirty="0"/>
              <a:t>碰撞荧光噪音和</a:t>
            </a:r>
            <a:r>
              <a:rPr lang="en-US" altLang="zh-CN" sz="1800" dirty="0"/>
              <a:t>EIT</a:t>
            </a:r>
            <a:r>
              <a:rPr lang="zh-CN" altLang="en-US" sz="1800" dirty="0"/>
              <a:t>存储方案中的待存单光子的频率相同或相近</a:t>
            </a:r>
            <a:r>
              <a:rPr lang="en-US" altLang="zh-CN" sz="1800" dirty="0"/>
              <a:t>, </a:t>
            </a:r>
            <a:r>
              <a:rPr lang="zh-CN" altLang="en-US" sz="1800" dirty="0"/>
              <a:t>所以很难被滤除</a:t>
            </a:r>
            <a:r>
              <a:rPr lang="en-US" altLang="zh-CN" sz="1800" dirty="0"/>
              <a:t>.</a:t>
            </a:r>
          </a:p>
          <a:p>
            <a:pPr marL="0" indent="0">
              <a:buNone/>
            </a:pPr>
            <a:r>
              <a:rPr lang="en-US" altLang="zh-CN" sz="1800" dirty="0"/>
              <a:t>      EIT </a:t>
            </a:r>
            <a:r>
              <a:rPr lang="zh-CN" altLang="en-US" sz="1800" dirty="0"/>
              <a:t>方案的透明窗口一般都在 </a:t>
            </a:r>
            <a:r>
              <a:rPr lang="en-US" altLang="zh-CN" sz="1800" dirty="0"/>
              <a:t>MHz </a:t>
            </a:r>
            <a:r>
              <a:rPr lang="zh-CN" altLang="en-US" sz="1800" dirty="0"/>
              <a:t>量级</a:t>
            </a:r>
            <a:r>
              <a:rPr lang="en-US" altLang="zh-CN" sz="1800" dirty="0"/>
              <a:t>,</a:t>
            </a:r>
            <a:r>
              <a:rPr lang="zh-CN" altLang="en-US" sz="1800" dirty="0"/>
              <a:t>不适合用来实现宽带存储。即使使用足够强的控制光来产生更宽的透明窗口</a:t>
            </a:r>
            <a:r>
              <a:rPr lang="en-US" altLang="zh-CN" sz="1800" dirty="0"/>
              <a:t>, </a:t>
            </a:r>
            <a:r>
              <a:rPr lang="zh-CN" altLang="en-US" sz="1800" dirty="0"/>
              <a:t>但是这个窗口的宽度仍然受到激发态的超精细分裂的限制</a:t>
            </a:r>
            <a:r>
              <a:rPr lang="en-US" altLang="zh-CN" sz="1800" dirty="0"/>
              <a:t>(</a:t>
            </a:r>
            <a:r>
              <a:rPr lang="zh-CN" altLang="en-US" sz="1800" dirty="0"/>
              <a:t>对于碱金属原子</a:t>
            </a:r>
            <a:r>
              <a:rPr lang="en-US" altLang="zh-CN" sz="1800" dirty="0"/>
              <a:t>, </a:t>
            </a:r>
            <a:r>
              <a:rPr lang="zh-CN" altLang="en-US" sz="1800" dirty="0"/>
              <a:t>激发态的超精细分裂在</a:t>
            </a:r>
            <a:r>
              <a:rPr lang="en-US" altLang="zh-CN" sz="1800" dirty="0"/>
              <a:t>100MHz</a:t>
            </a:r>
            <a:r>
              <a:rPr lang="zh-CN" altLang="en-US" sz="1800" dirty="0"/>
              <a:t>的量级</a:t>
            </a:r>
            <a:r>
              <a:rPr lang="en-US" altLang="zh-CN" sz="1800" dirty="0"/>
              <a:t>) </a:t>
            </a:r>
            <a:endParaRPr lang="zh-CN" altLang="en-US" dirty="0"/>
          </a:p>
        </p:txBody>
      </p:sp>
      <p:sp>
        <p:nvSpPr>
          <p:cNvPr id="4" name="灯片编号占位符 3">
            <a:extLst>
              <a:ext uri="{FF2B5EF4-FFF2-40B4-BE49-F238E27FC236}">
                <a16:creationId xmlns:a16="http://schemas.microsoft.com/office/drawing/2014/main" id="{A24BB88E-DDC2-457C-8BB5-F3BE93144117}"/>
              </a:ext>
            </a:extLst>
          </p:cNvPr>
          <p:cNvSpPr>
            <a:spLocks noGrp="1"/>
          </p:cNvSpPr>
          <p:nvPr>
            <p:ph type="sldNum" sz="quarter" idx="12"/>
          </p:nvPr>
        </p:nvSpPr>
        <p:spPr/>
        <p:txBody>
          <a:bodyPr/>
          <a:lstStyle/>
          <a:p>
            <a:fld id="{27C45CD9-0508-4D1E-923D-4DFDAA610D19}" type="slidenum">
              <a:rPr lang="zh-CN" altLang="en-US" smtClean="0"/>
              <a:pPr/>
              <a:t>10</a:t>
            </a:fld>
            <a:endParaRPr lang="zh-CN" altLang="en-US" dirty="0"/>
          </a:p>
        </p:txBody>
      </p:sp>
      <p:sp>
        <p:nvSpPr>
          <p:cNvPr id="5" name="矩形 4">
            <a:extLst>
              <a:ext uri="{FF2B5EF4-FFF2-40B4-BE49-F238E27FC236}">
                <a16:creationId xmlns:a16="http://schemas.microsoft.com/office/drawing/2014/main" id="{1B626A2F-E89B-44F3-8C88-28D9D0C1C22E}"/>
              </a:ext>
            </a:extLst>
          </p:cNvPr>
          <p:cNvSpPr/>
          <p:nvPr/>
        </p:nvSpPr>
        <p:spPr>
          <a:xfrm>
            <a:off x="2962469" y="4789053"/>
            <a:ext cx="3429000" cy="300082"/>
          </a:xfrm>
          <a:prstGeom prst="rect">
            <a:avLst/>
          </a:prstGeom>
        </p:spPr>
        <p:txBody>
          <a:bodyPr>
            <a:spAutoFit/>
          </a:bodyPr>
          <a:lstStyle/>
          <a:p>
            <a:r>
              <a:rPr lang="en-US" altLang="zh-CN" sz="1350" i="1" dirty="0">
                <a:solidFill>
                  <a:srgbClr val="000000"/>
                </a:solidFill>
                <a:latin typeface="CMTI10"/>
              </a:rPr>
              <a:t>[1]2007 Phys.Rev. A 75 040101 </a:t>
            </a:r>
            <a:endParaRPr lang="zh-CN" altLang="en-US" sz="1350" i="1" dirty="0">
              <a:solidFill>
                <a:srgbClr val="000000"/>
              </a:solidFill>
              <a:latin typeface="CMTI10"/>
            </a:endParaRPr>
          </a:p>
        </p:txBody>
      </p:sp>
    </p:spTree>
    <p:extLst>
      <p:ext uri="{BB962C8B-B14F-4D97-AF65-F5344CB8AC3E}">
        <p14:creationId xmlns:p14="http://schemas.microsoft.com/office/powerpoint/2010/main" val="3303392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912172-7EC4-4D7E-9540-A0338B6C5382}"/>
              </a:ext>
            </a:extLst>
          </p:cNvPr>
          <p:cNvSpPr>
            <a:spLocks noGrp="1"/>
          </p:cNvSpPr>
          <p:nvPr>
            <p:ph type="title"/>
          </p:nvPr>
        </p:nvSpPr>
        <p:spPr>
          <a:xfrm>
            <a:off x="0" y="229835"/>
            <a:ext cx="6043613" cy="499362"/>
          </a:xfrm>
        </p:spPr>
        <p:txBody>
          <a:bodyPr>
            <a:normAutofit fontScale="90000"/>
          </a:bodyPr>
          <a:lstStyle/>
          <a:p>
            <a:r>
              <a:rPr lang="zh-CN" altLang="en-US" dirty="0"/>
              <a:t>远失谐拉曼存储 </a:t>
            </a:r>
          </a:p>
        </p:txBody>
      </p:sp>
      <p:sp>
        <p:nvSpPr>
          <p:cNvPr id="3" name="内容占位符 2">
            <a:extLst>
              <a:ext uri="{FF2B5EF4-FFF2-40B4-BE49-F238E27FC236}">
                <a16:creationId xmlns:a16="http://schemas.microsoft.com/office/drawing/2014/main" id="{EFAD1BA6-AB3A-4C47-87D3-6D12FEED846A}"/>
              </a:ext>
            </a:extLst>
          </p:cNvPr>
          <p:cNvSpPr>
            <a:spLocks noGrp="1"/>
          </p:cNvSpPr>
          <p:nvPr>
            <p:ph idx="1"/>
          </p:nvPr>
        </p:nvSpPr>
        <p:spPr>
          <a:xfrm>
            <a:off x="1487614" y="697709"/>
            <a:ext cx="6041900" cy="900247"/>
          </a:xfrm>
        </p:spPr>
        <p:txBody>
          <a:bodyPr>
            <a:normAutofit/>
          </a:bodyPr>
          <a:lstStyle/>
          <a:p>
            <a:pPr marL="0" indent="0">
              <a:buNone/>
            </a:pPr>
            <a:r>
              <a:rPr lang="zh-CN" altLang="en-US" sz="1350" dirty="0"/>
              <a:t>为解决近共振情况下的碰撞荧光噪音和存储带宽太小的问题，牛津大学的</a:t>
            </a:r>
            <a:r>
              <a:rPr lang="en-US" altLang="zh-CN" sz="1350" dirty="0"/>
              <a:t>Walmsley</a:t>
            </a:r>
            <a:r>
              <a:rPr lang="zh-CN" altLang="en-US" sz="1350" dirty="0"/>
              <a:t>研究组于十几年前开始尝试远失谐拉曼存储。</a:t>
            </a:r>
          </a:p>
        </p:txBody>
      </p:sp>
      <p:sp>
        <p:nvSpPr>
          <p:cNvPr id="4" name="灯片编号占位符 3">
            <a:extLst>
              <a:ext uri="{FF2B5EF4-FFF2-40B4-BE49-F238E27FC236}">
                <a16:creationId xmlns:a16="http://schemas.microsoft.com/office/drawing/2014/main" id="{CA2B7B3D-5853-4BA7-A356-FD2082125DE6}"/>
              </a:ext>
            </a:extLst>
          </p:cNvPr>
          <p:cNvSpPr>
            <a:spLocks noGrp="1"/>
          </p:cNvSpPr>
          <p:nvPr>
            <p:ph type="sldNum" sz="quarter" idx="12"/>
          </p:nvPr>
        </p:nvSpPr>
        <p:spPr>
          <a:xfrm>
            <a:off x="7610474" y="4606808"/>
            <a:ext cx="345123" cy="346191"/>
          </a:xfrm>
        </p:spPr>
        <p:txBody>
          <a:bodyPr/>
          <a:lstStyle/>
          <a:p>
            <a:fld id="{27C45CD9-0508-4D1E-923D-4DFDAA610D19}" type="slidenum">
              <a:rPr lang="zh-CN" altLang="en-US" smtClean="0"/>
              <a:pPr/>
              <a:t>11</a:t>
            </a:fld>
            <a:endParaRPr lang="zh-CN" altLang="en-US" dirty="0"/>
          </a:p>
        </p:txBody>
      </p:sp>
      <p:sp>
        <p:nvSpPr>
          <p:cNvPr id="7" name="矩形 6">
            <a:extLst>
              <a:ext uri="{FF2B5EF4-FFF2-40B4-BE49-F238E27FC236}">
                <a16:creationId xmlns:a16="http://schemas.microsoft.com/office/drawing/2014/main" id="{53F6E21D-BE1F-4D0A-9980-83984539BB7B}"/>
              </a:ext>
            </a:extLst>
          </p:cNvPr>
          <p:cNvSpPr/>
          <p:nvPr/>
        </p:nvSpPr>
        <p:spPr>
          <a:xfrm>
            <a:off x="5140673" y="1147832"/>
            <a:ext cx="3051110" cy="2585323"/>
          </a:xfrm>
          <a:prstGeom prst="rect">
            <a:avLst/>
          </a:prstGeom>
        </p:spPr>
        <p:txBody>
          <a:bodyPr wrap="square">
            <a:spAutoFit/>
          </a:bodyPr>
          <a:lstStyle/>
          <a:p>
            <a:r>
              <a:rPr lang="zh-CN" altLang="en-US" sz="1350" dirty="0"/>
              <a:t>利用一束远失谐的强控制光脉冲与原子相互作用，并激发出一个虚能级。借助这个虚能级，外来的单光子或者较弱的激光脉冲可以耦合到 Λ 型三能级原子的存储态上。</a:t>
            </a:r>
            <a:endParaRPr lang="en-US" altLang="zh-CN" sz="1350" dirty="0"/>
          </a:p>
          <a:p>
            <a:endParaRPr lang="en-US" altLang="zh-CN" sz="1350" dirty="0"/>
          </a:p>
          <a:p>
            <a:r>
              <a:rPr lang="zh-CN" altLang="en-US" sz="1350" dirty="0"/>
              <a:t>控制光脉冲和待存光子需要在频率上达到双光子共振，如图所示。控制光脉冲的强度和带宽决定了存储带宽。</a:t>
            </a:r>
            <a:endParaRPr lang="en-US" altLang="zh-CN" sz="1350" dirty="0"/>
          </a:p>
          <a:p>
            <a:r>
              <a:rPr lang="zh-CN" altLang="en-US" sz="1350" dirty="0"/>
              <a:t>存储一段时间后，重新打开控制光便可以将存储在原子池里的集体激发态以 anti-Stokes 光子的形式读取出来。</a:t>
            </a:r>
            <a:endParaRPr lang="en-US" altLang="zh-CN" sz="1350" dirty="0"/>
          </a:p>
        </p:txBody>
      </p:sp>
      <p:pic>
        <p:nvPicPr>
          <p:cNvPr id="8" name="图片 7">
            <a:extLst>
              <a:ext uri="{FF2B5EF4-FFF2-40B4-BE49-F238E27FC236}">
                <a16:creationId xmlns:a16="http://schemas.microsoft.com/office/drawing/2014/main" id="{2BCAAD64-4C89-4FCE-B250-62EE6EB485CA}"/>
              </a:ext>
            </a:extLst>
          </p:cNvPr>
          <p:cNvPicPr>
            <a:picLocks noChangeAspect="1"/>
          </p:cNvPicPr>
          <p:nvPr/>
        </p:nvPicPr>
        <p:blipFill>
          <a:blip r:embed="rId3"/>
          <a:stretch>
            <a:fillRect/>
          </a:stretch>
        </p:blipFill>
        <p:spPr>
          <a:xfrm>
            <a:off x="1156999" y="1260050"/>
            <a:ext cx="3794732" cy="2214864"/>
          </a:xfrm>
          <a:prstGeom prst="rect">
            <a:avLst/>
          </a:prstGeom>
        </p:spPr>
      </p:pic>
      <p:sp>
        <p:nvSpPr>
          <p:cNvPr id="9" name="矩形 8">
            <a:extLst>
              <a:ext uri="{FF2B5EF4-FFF2-40B4-BE49-F238E27FC236}">
                <a16:creationId xmlns:a16="http://schemas.microsoft.com/office/drawing/2014/main" id="{C199178F-9F93-4AF0-9E7C-2B7F8E812462}"/>
              </a:ext>
            </a:extLst>
          </p:cNvPr>
          <p:cNvSpPr/>
          <p:nvPr/>
        </p:nvSpPr>
        <p:spPr>
          <a:xfrm>
            <a:off x="1485901" y="3914312"/>
            <a:ext cx="5632439" cy="715581"/>
          </a:xfrm>
          <a:prstGeom prst="rect">
            <a:avLst/>
          </a:prstGeom>
        </p:spPr>
        <p:txBody>
          <a:bodyPr wrap="square">
            <a:spAutoFit/>
          </a:bodyPr>
          <a:lstStyle/>
          <a:p>
            <a:r>
              <a:rPr lang="zh-CN" altLang="en-US" sz="1350" dirty="0"/>
              <a:t>拉曼存储器需要磁屏蔽以消除自旋波相位演化带来的退相干。由于不需要像磁场梯度回波存储那样要等待自旋波的演化和相位恢复，所以拉曼存储在时序控制方面更直接，可以在任意时间进行读取操作。</a:t>
            </a:r>
          </a:p>
        </p:txBody>
      </p:sp>
      <p:sp>
        <p:nvSpPr>
          <p:cNvPr id="10" name="矩形 9">
            <a:extLst>
              <a:ext uri="{FF2B5EF4-FFF2-40B4-BE49-F238E27FC236}">
                <a16:creationId xmlns:a16="http://schemas.microsoft.com/office/drawing/2014/main" id="{A49F36FF-F078-475E-8B00-AA396BF50D08}"/>
              </a:ext>
            </a:extLst>
          </p:cNvPr>
          <p:cNvSpPr/>
          <p:nvPr/>
        </p:nvSpPr>
        <p:spPr>
          <a:xfrm>
            <a:off x="3237228" y="4806656"/>
            <a:ext cx="3429000" cy="300082"/>
          </a:xfrm>
          <a:prstGeom prst="rect">
            <a:avLst/>
          </a:prstGeom>
        </p:spPr>
        <p:txBody>
          <a:bodyPr>
            <a:spAutoFit/>
          </a:bodyPr>
          <a:lstStyle/>
          <a:p>
            <a:r>
              <a:rPr lang="en-US" altLang="zh-CN" sz="1350" i="1" dirty="0">
                <a:solidFill>
                  <a:srgbClr val="000000"/>
                </a:solidFill>
                <a:latin typeface="CMTI10"/>
              </a:rPr>
              <a:t>2010 Nat. Photon. 4 218 </a:t>
            </a:r>
            <a:endParaRPr lang="zh-CN" altLang="en-US" sz="1350" i="1" dirty="0">
              <a:solidFill>
                <a:srgbClr val="000000"/>
              </a:solidFill>
              <a:latin typeface="CMTI10"/>
            </a:endParaRPr>
          </a:p>
        </p:txBody>
      </p:sp>
    </p:spTree>
    <p:extLst>
      <p:ext uri="{BB962C8B-B14F-4D97-AF65-F5344CB8AC3E}">
        <p14:creationId xmlns:p14="http://schemas.microsoft.com/office/powerpoint/2010/main" val="507446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D36719-67F1-494C-BB9A-4405020379AD}"/>
              </a:ext>
            </a:extLst>
          </p:cNvPr>
          <p:cNvSpPr>
            <a:spLocks noGrp="1"/>
          </p:cNvSpPr>
          <p:nvPr>
            <p:ph type="title"/>
          </p:nvPr>
        </p:nvSpPr>
        <p:spPr>
          <a:xfrm>
            <a:off x="0" y="0"/>
            <a:ext cx="7359849" cy="716613"/>
          </a:xfrm>
        </p:spPr>
        <p:txBody>
          <a:bodyPr/>
          <a:lstStyle/>
          <a:p>
            <a:r>
              <a:rPr lang="zh-CN" altLang="en-US" dirty="0"/>
              <a:t>远失谐拉曼存储方案应用在室温的问题</a:t>
            </a:r>
            <a:endParaRPr lang="zh-CN" altLang="en-US" b="0" dirty="0"/>
          </a:p>
        </p:txBody>
      </p:sp>
      <p:sp>
        <p:nvSpPr>
          <p:cNvPr id="3" name="内容占位符 2">
            <a:extLst>
              <a:ext uri="{FF2B5EF4-FFF2-40B4-BE49-F238E27FC236}">
                <a16:creationId xmlns:a16="http://schemas.microsoft.com/office/drawing/2014/main" id="{C2509128-B1DB-4B72-9E8D-BDCF4A47FD75}"/>
              </a:ext>
            </a:extLst>
          </p:cNvPr>
          <p:cNvSpPr>
            <a:spLocks noGrp="1"/>
          </p:cNvSpPr>
          <p:nvPr>
            <p:ph idx="1"/>
          </p:nvPr>
        </p:nvSpPr>
        <p:spPr>
          <a:xfrm>
            <a:off x="1467604" y="2833518"/>
            <a:ext cx="6208791" cy="1874044"/>
          </a:xfrm>
        </p:spPr>
        <p:txBody>
          <a:bodyPr>
            <a:normAutofit/>
          </a:bodyPr>
          <a:lstStyle/>
          <a:p>
            <a:pPr marL="0" indent="0">
              <a:lnSpc>
                <a:spcPct val="100000"/>
              </a:lnSpc>
              <a:buNone/>
            </a:pPr>
            <a:r>
              <a:rPr lang="zh-CN" altLang="en-US" sz="1800" dirty="0">
                <a:latin typeface="+mn-ea"/>
              </a:rPr>
              <a:t>   </a:t>
            </a:r>
            <a:r>
              <a:rPr lang="zh-CN" altLang="en-US" sz="1350" dirty="0">
                <a:latin typeface="+mn-ea"/>
              </a:rPr>
              <a:t>在远失谐拉曼存储方案中</a:t>
            </a:r>
            <a:r>
              <a:rPr lang="en-US" altLang="zh-CN" sz="1350" dirty="0">
                <a:latin typeface="+mn-ea"/>
              </a:rPr>
              <a:t>, </a:t>
            </a:r>
            <a:r>
              <a:rPr lang="zh-CN" altLang="en-US" sz="1350" dirty="0">
                <a:latin typeface="+mn-ea"/>
              </a:rPr>
              <a:t>需要很强的控制光将外来光子耦合到原子系综里面</a:t>
            </a:r>
            <a:r>
              <a:rPr lang="en-US" altLang="zh-CN" sz="1350" dirty="0">
                <a:latin typeface="+mn-ea"/>
              </a:rPr>
              <a:t>, </a:t>
            </a:r>
            <a:r>
              <a:rPr lang="zh-CN" altLang="en-US" sz="1350" dirty="0">
                <a:latin typeface="+mn-ea"/>
              </a:rPr>
              <a:t>而这个强控制光会产生严重的四波混频噪音</a:t>
            </a:r>
            <a:r>
              <a:rPr lang="en-US" altLang="zh-CN" sz="1350" dirty="0">
                <a:latin typeface="+mn-ea"/>
              </a:rPr>
              <a:t>. </a:t>
            </a:r>
            <a:r>
              <a:rPr lang="zh-CN" altLang="en-US" sz="1350" dirty="0">
                <a:latin typeface="+mn-ea"/>
              </a:rPr>
              <a:t>控制光的失谐越大</a:t>
            </a:r>
            <a:r>
              <a:rPr lang="en-US" altLang="zh-CN" sz="1350" dirty="0">
                <a:latin typeface="+mn-ea"/>
              </a:rPr>
              <a:t>, </a:t>
            </a:r>
            <a:r>
              <a:rPr lang="zh-CN" altLang="en-US" sz="1350" dirty="0">
                <a:latin typeface="+mn-ea"/>
              </a:rPr>
              <a:t>信号光子和荧光噪音的频率差就可以越大</a:t>
            </a:r>
            <a:r>
              <a:rPr lang="en-US" altLang="zh-CN" sz="1350" dirty="0">
                <a:latin typeface="+mn-ea"/>
              </a:rPr>
              <a:t>, </a:t>
            </a:r>
            <a:r>
              <a:rPr lang="zh-CN" altLang="en-US" sz="1350" dirty="0">
                <a:latin typeface="+mn-ea"/>
              </a:rPr>
              <a:t>经过频率滤波后荧光噪音就越少</a:t>
            </a:r>
            <a:r>
              <a:rPr lang="en-US" altLang="zh-CN" sz="1350" dirty="0">
                <a:latin typeface="+mn-ea"/>
              </a:rPr>
              <a:t>, </a:t>
            </a:r>
            <a:r>
              <a:rPr lang="zh-CN" altLang="en-US" sz="1350" dirty="0">
                <a:latin typeface="+mn-ea"/>
              </a:rPr>
              <a:t>但是失谐越大</a:t>
            </a:r>
            <a:r>
              <a:rPr lang="en-US" altLang="zh-CN" sz="1350" dirty="0">
                <a:latin typeface="+mn-ea"/>
              </a:rPr>
              <a:t>, </a:t>
            </a:r>
            <a:r>
              <a:rPr lang="zh-CN" altLang="en-US" sz="1350" dirty="0">
                <a:latin typeface="+mn-ea"/>
              </a:rPr>
              <a:t>四波混频噪音越不可忽略</a:t>
            </a:r>
            <a:r>
              <a:rPr lang="en-US" altLang="zh-CN" sz="1350" dirty="0">
                <a:latin typeface="+mn-ea"/>
              </a:rPr>
              <a:t>. </a:t>
            </a:r>
            <a:r>
              <a:rPr lang="zh-CN" altLang="en-US" sz="1350" dirty="0">
                <a:latin typeface="+mn-ea"/>
              </a:rPr>
              <a:t>当强控制光的失谐大到和基态超精细分裂相当时</a:t>
            </a:r>
            <a:r>
              <a:rPr lang="en-US" altLang="zh-CN" sz="1350" dirty="0">
                <a:latin typeface="+mn-ea"/>
              </a:rPr>
              <a:t>, </a:t>
            </a:r>
            <a:r>
              <a:rPr lang="zh-CN" altLang="en-US" sz="1350" dirty="0">
                <a:latin typeface="+mn-ea"/>
              </a:rPr>
              <a:t>四波混频噪音变的不可忽略。</a:t>
            </a:r>
            <a:endParaRPr lang="en-US" altLang="zh-CN" sz="1350" dirty="0">
              <a:latin typeface="+mn-ea"/>
            </a:endParaRPr>
          </a:p>
          <a:p>
            <a:pPr marL="0" indent="0">
              <a:buNone/>
            </a:pPr>
            <a:r>
              <a:rPr lang="zh-CN" altLang="en-US" sz="1350" dirty="0">
                <a:latin typeface="+mn-ea"/>
              </a:rPr>
              <a:t>   为了实现远失谐拉曼存储</a:t>
            </a:r>
            <a:r>
              <a:rPr lang="en-US" altLang="zh-CN" sz="1350" dirty="0">
                <a:latin typeface="+mn-ea"/>
              </a:rPr>
              <a:t>, </a:t>
            </a:r>
            <a:r>
              <a:rPr lang="zh-CN" altLang="en-US" sz="1350" dirty="0">
                <a:latin typeface="+mn-ea"/>
              </a:rPr>
              <a:t>控制光的失谐既要足够大以避开荧光噪音</a:t>
            </a:r>
            <a:r>
              <a:rPr lang="en-US" altLang="zh-CN" sz="1350" dirty="0">
                <a:latin typeface="+mn-ea"/>
              </a:rPr>
              <a:t>(</a:t>
            </a:r>
            <a:r>
              <a:rPr lang="zh-CN" altLang="en-US" sz="1350" dirty="0">
                <a:latin typeface="+mn-ea"/>
              </a:rPr>
              <a:t>几个 </a:t>
            </a:r>
            <a:r>
              <a:rPr lang="en-US" altLang="zh-CN" sz="1350" dirty="0">
                <a:latin typeface="+mn-ea"/>
              </a:rPr>
              <a:t>GHz </a:t>
            </a:r>
            <a:r>
              <a:rPr lang="zh-CN" altLang="en-US" sz="1350" dirty="0">
                <a:latin typeface="+mn-ea"/>
              </a:rPr>
              <a:t>的分布范围</a:t>
            </a:r>
            <a:r>
              <a:rPr lang="en-US" altLang="zh-CN" sz="1350" dirty="0">
                <a:latin typeface="+mn-ea"/>
              </a:rPr>
              <a:t>)</a:t>
            </a:r>
            <a:r>
              <a:rPr lang="zh-CN" altLang="en-US" sz="1350" dirty="0">
                <a:latin typeface="+mn-ea"/>
              </a:rPr>
              <a:t>又要足够小</a:t>
            </a:r>
            <a:r>
              <a:rPr lang="en-US" altLang="zh-CN" sz="1350" dirty="0">
                <a:latin typeface="+mn-ea"/>
              </a:rPr>
              <a:t>(</a:t>
            </a:r>
            <a:r>
              <a:rPr lang="zh-CN" altLang="en-US" sz="1350" dirty="0">
                <a:latin typeface="+mn-ea"/>
              </a:rPr>
              <a:t>远小于基态超精细分裂</a:t>
            </a:r>
            <a:r>
              <a:rPr lang="en-US" altLang="zh-CN" sz="1350" dirty="0">
                <a:latin typeface="+mn-ea"/>
              </a:rPr>
              <a:t>)</a:t>
            </a:r>
            <a:r>
              <a:rPr lang="zh-CN" altLang="en-US" sz="1350" dirty="0">
                <a:latin typeface="+mn-ea"/>
              </a:rPr>
              <a:t>以减小四波混频噪音的影响。</a:t>
            </a:r>
            <a:endParaRPr lang="zh-CN" altLang="en-US" dirty="0"/>
          </a:p>
        </p:txBody>
      </p:sp>
      <p:sp>
        <p:nvSpPr>
          <p:cNvPr id="4" name="灯片编号占位符 3">
            <a:extLst>
              <a:ext uri="{FF2B5EF4-FFF2-40B4-BE49-F238E27FC236}">
                <a16:creationId xmlns:a16="http://schemas.microsoft.com/office/drawing/2014/main" id="{B9E3DF6A-B5BB-46AB-9E1D-321C095D5A5A}"/>
              </a:ext>
            </a:extLst>
          </p:cNvPr>
          <p:cNvSpPr>
            <a:spLocks noGrp="1"/>
          </p:cNvSpPr>
          <p:nvPr>
            <p:ph type="sldNum" sz="quarter" idx="12"/>
          </p:nvPr>
        </p:nvSpPr>
        <p:spPr/>
        <p:txBody>
          <a:bodyPr/>
          <a:lstStyle/>
          <a:p>
            <a:fld id="{27C45CD9-0508-4D1E-923D-4DFDAA610D19}" type="slidenum">
              <a:rPr lang="zh-CN" altLang="en-US" smtClean="0"/>
              <a:pPr/>
              <a:t>12</a:t>
            </a:fld>
            <a:endParaRPr lang="zh-CN" altLang="en-US" dirty="0"/>
          </a:p>
        </p:txBody>
      </p:sp>
      <p:sp>
        <p:nvSpPr>
          <p:cNvPr id="6" name="矩形 5">
            <a:extLst>
              <a:ext uri="{FF2B5EF4-FFF2-40B4-BE49-F238E27FC236}">
                <a16:creationId xmlns:a16="http://schemas.microsoft.com/office/drawing/2014/main" id="{59A94DFC-3E57-4284-A071-10CF546CA404}"/>
              </a:ext>
            </a:extLst>
          </p:cNvPr>
          <p:cNvSpPr/>
          <p:nvPr/>
        </p:nvSpPr>
        <p:spPr>
          <a:xfrm>
            <a:off x="5061743" y="1209526"/>
            <a:ext cx="4170785" cy="1131079"/>
          </a:xfrm>
          <a:prstGeom prst="rect">
            <a:avLst/>
          </a:prstGeom>
        </p:spPr>
        <p:txBody>
          <a:bodyPr wrap="square">
            <a:spAutoFit/>
          </a:bodyPr>
          <a:lstStyle/>
          <a:p>
            <a:r>
              <a:rPr lang="en-US" altLang="zh-CN" sz="1350" dirty="0">
                <a:solidFill>
                  <a:srgbClr val="000000"/>
                </a:solidFill>
                <a:latin typeface="FZSSJW--GB1-0"/>
              </a:rPr>
              <a:t>2014</a:t>
            </a:r>
            <a:r>
              <a:rPr lang="zh-CN" altLang="en-US" sz="1350" dirty="0">
                <a:solidFill>
                  <a:srgbClr val="000000"/>
                </a:solidFill>
                <a:latin typeface="FZSSJW--GB1-0"/>
              </a:rPr>
              <a:t>年</a:t>
            </a:r>
            <a:r>
              <a:rPr lang="en-US" altLang="zh-CN" sz="1350" dirty="0">
                <a:solidFill>
                  <a:srgbClr val="000000"/>
                </a:solidFill>
                <a:latin typeface="FZSSJW--GB1-0"/>
              </a:rPr>
              <a:t>, Walmsley</a:t>
            </a:r>
            <a:r>
              <a:rPr lang="zh-CN" altLang="en-US" sz="1350" dirty="0">
                <a:solidFill>
                  <a:srgbClr val="000000"/>
                </a:solidFill>
                <a:latin typeface="FZSSJW--GB1-0"/>
              </a:rPr>
              <a:t>研究组在具有 </a:t>
            </a:r>
            <a:r>
              <a:rPr lang="en-US" altLang="zh-CN" sz="1350" dirty="0">
                <a:solidFill>
                  <a:srgbClr val="000000"/>
                </a:solidFill>
                <a:latin typeface="FZSSJW--GB1-0"/>
              </a:rPr>
              <a:t>kagome </a:t>
            </a:r>
            <a:r>
              <a:rPr lang="zh-CN" altLang="en-US" sz="1350" dirty="0">
                <a:solidFill>
                  <a:srgbClr val="000000"/>
                </a:solidFill>
                <a:latin typeface="FZSSJW--GB1-0"/>
              </a:rPr>
              <a:t>结构的空心光纤中充入铯原子</a:t>
            </a:r>
            <a:r>
              <a:rPr lang="en-US" altLang="zh-CN" sz="1350" dirty="0">
                <a:solidFill>
                  <a:srgbClr val="000000"/>
                </a:solidFill>
                <a:latin typeface="Euclid" panose="02020503060505020303" pitchFamily="18" charset="0"/>
              </a:rPr>
              <a:t>, </a:t>
            </a:r>
            <a:r>
              <a:rPr lang="zh-CN" altLang="en-US" sz="1350" dirty="0">
                <a:solidFill>
                  <a:srgbClr val="000000"/>
                </a:solidFill>
                <a:latin typeface="FZSSJW--GB1-0"/>
              </a:rPr>
              <a:t>实现了单光子量级的室温远失谐拉曼存储</a:t>
            </a:r>
            <a:r>
              <a:rPr lang="en-US" altLang="zh-CN" sz="1350" dirty="0">
                <a:solidFill>
                  <a:srgbClr val="000000"/>
                </a:solidFill>
                <a:latin typeface="FZSSJW--GB1-0"/>
              </a:rPr>
              <a:t>[1]</a:t>
            </a:r>
            <a:r>
              <a:rPr lang="zh-CN" altLang="en-US" sz="1350" dirty="0">
                <a:solidFill>
                  <a:srgbClr val="000000"/>
                </a:solidFill>
                <a:latin typeface="FZSSJW--GB1-0"/>
              </a:rPr>
              <a:t>。控制脉冲和信号脉冲在</a:t>
            </a:r>
            <a:r>
              <a:rPr lang="en-US" altLang="zh-CN" sz="1350" dirty="0">
                <a:solidFill>
                  <a:srgbClr val="000000"/>
                </a:solidFill>
                <a:latin typeface="FZSSJW--GB1-0"/>
              </a:rPr>
              <a:t>852nm</a:t>
            </a:r>
            <a:r>
              <a:rPr lang="zh-CN" altLang="en-US" sz="1350" dirty="0">
                <a:solidFill>
                  <a:srgbClr val="000000"/>
                </a:solidFill>
                <a:latin typeface="FZSSJW--GB1-0"/>
              </a:rPr>
              <a:t>的中心波长处具有</a:t>
            </a:r>
            <a:r>
              <a:rPr lang="en-US" altLang="zh-CN" sz="1350" dirty="0">
                <a:solidFill>
                  <a:srgbClr val="000000"/>
                </a:solidFill>
                <a:latin typeface="FZSSJW--GB1-0"/>
              </a:rPr>
              <a:t>1.0GHz</a:t>
            </a:r>
            <a:r>
              <a:rPr lang="zh-CN" altLang="en-US" sz="1350" dirty="0">
                <a:solidFill>
                  <a:srgbClr val="000000"/>
                </a:solidFill>
                <a:latin typeface="FZSSJW--GB1-0"/>
              </a:rPr>
              <a:t>的带宽，二者频率间隔为</a:t>
            </a:r>
            <a:r>
              <a:rPr lang="en-US" altLang="zh-CN" sz="1350" dirty="0">
                <a:solidFill>
                  <a:srgbClr val="000000"/>
                </a:solidFill>
                <a:latin typeface="FZSSJW--GB1-0"/>
              </a:rPr>
              <a:t>9.2GHz</a:t>
            </a:r>
            <a:r>
              <a:rPr lang="zh-CN" altLang="en-US" sz="1350" dirty="0">
                <a:solidFill>
                  <a:srgbClr val="000000"/>
                </a:solidFill>
                <a:latin typeface="FZSSJW--GB1-0"/>
              </a:rPr>
              <a:t>且正交极化。</a:t>
            </a:r>
            <a:endParaRPr lang="en-US" altLang="zh-CN" sz="1350" dirty="0">
              <a:solidFill>
                <a:srgbClr val="000000"/>
              </a:solidFill>
              <a:latin typeface="FZSSJW--GB1-0"/>
            </a:endParaRPr>
          </a:p>
        </p:txBody>
      </p:sp>
      <p:sp>
        <p:nvSpPr>
          <p:cNvPr id="8" name="矩形 7">
            <a:extLst>
              <a:ext uri="{FF2B5EF4-FFF2-40B4-BE49-F238E27FC236}">
                <a16:creationId xmlns:a16="http://schemas.microsoft.com/office/drawing/2014/main" id="{563262C1-62B8-49F7-8B0A-439E4C436DCA}"/>
              </a:ext>
            </a:extLst>
          </p:cNvPr>
          <p:cNvSpPr/>
          <p:nvPr/>
        </p:nvSpPr>
        <p:spPr>
          <a:xfrm>
            <a:off x="3165411" y="4814500"/>
            <a:ext cx="2008415" cy="300082"/>
          </a:xfrm>
          <a:prstGeom prst="rect">
            <a:avLst/>
          </a:prstGeom>
        </p:spPr>
        <p:txBody>
          <a:bodyPr wrap="square">
            <a:spAutoFit/>
          </a:bodyPr>
          <a:lstStyle/>
          <a:p>
            <a:r>
              <a:rPr lang="en-US" altLang="zh-CN" sz="1350" i="1" dirty="0">
                <a:solidFill>
                  <a:srgbClr val="000000"/>
                </a:solidFill>
                <a:latin typeface="CMTI10"/>
              </a:rPr>
              <a:t>2014 Nat. Photon. 8 287 </a:t>
            </a:r>
            <a:endParaRPr lang="zh-CN" altLang="en-US" sz="1350" i="1" dirty="0">
              <a:solidFill>
                <a:srgbClr val="000000"/>
              </a:solidFill>
              <a:latin typeface="CMTI10"/>
            </a:endParaRPr>
          </a:p>
        </p:txBody>
      </p:sp>
      <p:pic>
        <p:nvPicPr>
          <p:cNvPr id="5" name="图片 4">
            <a:extLst>
              <a:ext uri="{FF2B5EF4-FFF2-40B4-BE49-F238E27FC236}">
                <a16:creationId xmlns:a16="http://schemas.microsoft.com/office/drawing/2014/main" id="{1BAD4E99-3BD5-4F14-BFDF-14A82797A2E4}"/>
              </a:ext>
            </a:extLst>
          </p:cNvPr>
          <p:cNvPicPr>
            <a:picLocks noChangeAspect="1"/>
          </p:cNvPicPr>
          <p:nvPr/>
        </p:nvPicPr>
        <p:blipFill>
          <a:blip r:embed="rId2"/>
          <a:stretch>
            <a:fillRect/>
          </a:stretch>
        </p:blipFill>
        <p:spPr>
          <a:xfrm>
            <a:off x="0" y="747627"/>
            <a:ext cx="5061743" cy="1824123"/>
          </a:xfrm>
          <a:prstGeom prst="rect">
            <a:avLst/>
          </a:prstGeom>
        </p:spPr>
      </p:pic>
    </p:spTree>
    <p:extLst>
      <p:ext uri="{BB962C8B-B14F-4D97-AF65-F5344CB8AC3E}">
        <p14:creationId xmlns:p14="http://schemas.microsoft.com/office/powerpoint/2010/main" val="1655878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912172-7EC4-4D7E-9540-A0338B6C5382}"/>
              </a:ext>
            </a:extLst>
          </p:cNvPr>
          <p:cNvSpPr>
            <a:spLocks noGrp="1"/>
          </p:cNvSpPr>
          <p:nvPr>
            <p:ph type="title"/>
          </p:nvPr>
        </p:nvSpPr>
        <p:spPr>
          <a:xfrm>
            <a:off x="0" y="39606"/>
            <a:ext cx="7886700" cy="994172"/>
          </a:xfrm>
        </p:spPr>
        <p:txBody>
          <a:bodyPr/>
          <a:lstStyle/>
          <a:p>
            <a:r>
              <a:rPr lang="zh-CN" altLang="en-US" dirty="0"/>
              <a:t>磁场梯度回波存储</a:t>
            </a:r>
            <a:r>
              <a:rPr lang="en-US" altLang="zh-CN" dirty="0"/>
              <a:t>(GEM) </a:t>
            </a:r>
            <a:endParaRPr lang="zh-CN" altLang="en-US" dirty="0"/>
          </a:p>
        </p:txBody>
      </p:sp>
      <p:sp>
        <p:nvSpPr>
          <p:cNvPr id="3" name="内容占位符 2">
            <a:extLst>
              <a:ext uri="{FF2B5EF4-FFF2-40B4-BE49-F238E27FC236}">
                <a16:creationId xmlns:a16="http://schemas.microsoft.com/office/drawing/2014/main" id="{EFAD1BA6-AB3A-4C47-87D3-6D12FEED846A}"/>
              </a:ext>
            </a:extLst>
          </p:cNvPr>
          <p:cNvSpPr>
            <a:spLocks noGrp="1"/>
          </p:cNvSpPr>
          <p:nvPr>
            <p:ph idx="1"/>
          </p:nvPr>
        </p:nvSpPr>
        <p:spPr>
          <a:xfrm>
            <a:off x="886618" y="2682197"/>
            <a:ext cx="6943534" cy="3276415"/>
          </a:xfrm>
        </p:spPr>
        <p:txBody>
          <a:bodyPr>
            <a:normAutofit/>
          </a:bodyPr>
          <a:lstStyle/>
          <a:p>
            <a:pPr marL="0" indent="0">
              <a:buNone/>
            </a:pPr>
            <a:r>
              <a:rPr lang="zh-CN" altLang="en-US" dirty="0"/>
              <a:t>     </a:t>
            </a:r>
            <a:r>
              <a:rPr lang="zh-CN" altLang="en-US" sz="1350" dirty="0">
                <a:latin typeface="+mn-ea"/>
              </a:rPr>
              <a:t>原子池的纵向上施加线性梯度磁场。不同的磁感应强度导致原子能级移动不同，因此待存储的光子在纵向上感受到的失谐是逐渐变化的，待存光子的各种频谱成分沿纵向被逐渐吸收</a:t>
            </a:r>
            <a:endParaRPr lang="en-US" altLang="zh-CN" sz="1350" dirty="0">
              <a:latin typeface="+mn-ea"/>
            </a:endParaRPr>
          </a:p>
          <a:p>
            <a:pPr marL="0" indent="0">
              <a:buNone/>
            </a:pPr>
            <a:r>
              <a:rPr lang="zh-CN" altLang="en-US" sz="1350" dirty="0">
                <a:latin typeface="+mn-ea"/>
              </a:rPr>
              <a:t>     这种渐变的失谐带来了原子波函数的相位演化速度也是渐变的。在读取时，使磁场梯度反转，原子波函数的相位差反向演化经过一定的演化时间，波函数的相位恢复到初始状态并出现干涉增强，存储的光子便可被取出来。</a:t>
            </a:r>
            <a:endParaRPr lang="en-US" altLang="zh-CN" sz="1350" dirty="0">
              <a:latin typeface="+mn-ea"/>
            </a:endParaRPr>
          </a:p>
          <a:p>
            <a:pPr marL="0" indent="0">
              <a:buNone/>
            </a:pPr>
            <a:r>
              <a:rPr lang="zh-CN" altLang="en-US" sz="1350" dirty="0">
                <a:latin typeface="+mn-ea"/>
              </a:rPr>
              <a:t>    从相位的演化和恢复这方面来看，梯度回波存储与原子频率梳类似。另外，梯度回波存储还结合了拉曼存储的特点：一束强的耦合光将待存光子转移到长寿命的基态上，这样便克服了激发态寿命太短的问题。等到读取的时候这个强的耦合光相当于拉曼存储中的读光。</a:t>
            </a:r>
          </a:p>
        </p:txBody>
      </p:sp>
      <p:sp>
        <p:nvSpPr>
          <p:cNvPr id="4" name="灯片编号占位符 3">
            <a:extLst>
              <a:ext uri="{FF2B5EF4-FFF2-40B4-BE49-F238E27FC236}">
                <a16:creationId xmlns:a16="http://schemas.microsoft.com/office/drawing/2014/main" id="{CA2B7B3D-5853-4BA7-A356-FD2082125DE6}"/>
              </a:ext>
            </a:extLst>
          </p:cNvPr>
          <p:cNvSpPr>
            <a:spLocks noGrp="1"/>
          </p:cNvSpPr>
          <p:nvPr>
            <p:ph type="sldNum" sz="quarter" idx="12"/>
          </p:nvPr>
        </p:nvSpPr>
        <p:spPr/>
        <p:txBody>
          <a:bodyPr/>
          <a:lstStyle/>
          <a:p>
            <a:fld id="{27C45CD9-0508-4D1E-923D-4DFDAA610D19}" type="slidenum">
              <a:rPr lang="zh-CN" altLang="en-US" smtClean="0"/>
              <a:pPr/>
              <a:t>13</a:t>
            </a:fld>
            <a:endParaRPr lang="zh-CN" altLang="en-US" dirty="0"/>
          </a:p>
        </p:txBody>
      </p:sp>
      <p:sp>
        <p:nvSpPr>
          <p:cNvPr id="6" name="矩形 5">
            <a:extLst>
              <a:ext uri="{FF2B5EF4-FFF2-40B4-BE49-F238E27FC236}">
                <a16:creationId xmlns:a16="http://schemas.microsoft.com/office/drawing/2014/main" id="{806AE9F8-D49B-441F-B09B-801E3F1F72FB}"/>
              </a:ext>
            </a:extLst>
          </p:cNvPr>
          <p:cNvSpPr/>
          <p:nvPr/>
        </p:nvSpPr>
        <p:spPr>
          <a:xfrm>
            <a:off x="3116428" y="4779904"/>
            <a:ext cx="1938434" cy="300082"/>
          </a:xfrm>
          <a:prstGeom prst="rect">
            <a:avLst/>
          </a:prstGeom>
        </p:spPr>
        <p:txBody>
          <a:bodyPr wrap="square">
            <a:spAutoFit/>
          </a:bodyPr>
          <a:lstStyle/>
          <a:p>
            <a:r>
              <a:rPr lang="en-US" altLang="zh-CN" sz="1350" i="1" dirty="0">
                <a:solidFill>
                  <a:srgbClr val="000000"/>
                </a:solidFill>
                <a:latin typeface="CMTI10"/>
              </a:rPr>
              <a:t>2009 Nature 461 241 </a:t>
            </a:r>
            <a:endParaRPr lang="zh-CN" altLang="en-US" sz="1350" i="1" dirty="0">
              <a:solidFill>
                <a:srgbClr val="000000"/>
              </a:solidFill>
              <a:latin typeface="CMTI10"/>
            </a:endParaRPr>
          </a:p>
        </p:txBody>
      </p:sp>
      <p:pic>
        <p:nvPicPr>
          <p:cNvPr id="7" name="图片 6">
            <a:extLst>
              <a:ext uri="{FF2B5EF4-FFF2-40B4-BE49-F238E27FC236}">
                <a16:creationId xmlns:a16="http://schemas.microsoft.com/office/drawing/2014/main" id="{8E456EE6-3306-4E55-A64C-6784F90B9460}"/>
              </a:ext>
            </a:extLst>
          </p:cNvPr>
          <p:cNvPicPr>
            <a:picLocks noChangeAspect="1"/>
          </p:cNvPicPr>
          <p:nvPr/>
        </p:nvPicPr>
        <p:blipFill>
          <a:blip r:embed="rId2"/>
          <a:stretch>
            <a:fillRect/>
          </a:stretch>
        </p:blipFill>
        <p:spPr>
          <a:xfrm>
            <a:off x="2445054" y="707155"/>
            <a:ext cx="3291603" cy="2069473"/>
          </a:xfrm>
          <a:prstGeom prst="rect">
            <a:avLst/>
          </a:prstGeom>
        </p:spPr>
      </p:pic>
    </p:spTree>
    <p:extLst>
      <p:ext uri="{BB962C8B-B14F-4D97-AF65-F5344CB8AC3E}">
        <p14:creationId xmlns:p14="http://schemas.microsoft.com/office/powerpoint/2010/main" val="4029477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D092E1-4FE3-41B3-BC32-C38181118BEE}"/>
              </a:ext>
            </a:extLst>
          </p:cNvPr>
          <p:cNvSpPr>
            <a:spLocks noGrp="1"/>
          </p:cNvSpPr>
          <p:nvPr>
            <p:ph type="title"/>
          </p:nvPr>
        </p:nvSpPr>
        <p:spPr>
          <a:xfrm>
            <a:off x="0" y="24425"/>
            <a:ext cx="7886700" cy="994172"/>
          </a:xfrm>
        </p:spPr>
        <p:txBody>
          <a:bodyPr/>
          <a:lstStyle/>
          <a:p>
            <a:r>
              <a:rPr lang="zh-CN" altLang="en-US" dirty="0"/>
              <a:t>不足之处</a:t>
            </a:r>
          </a:p>
        </p:txBody>
      </p:sp>
      <p:sp>
        <p:nvSpPr>
          <p:cNvPr id="5" name="内容占位符 4">
            <a:extLst>
              <a:ext uri="{FF2B5EF4-FFF2-40B4-BE49-F238E27FC236}">
                <a16:creationId xmlns:a16="http://schemas.microsoft.com/office/drawing/2014/main" id="{E3A7DFCF-B6C2-4D38-876F-07AB9887AFF4}"/>
              </a:ext>
            </a:extLst>
          </p:cNvPr>
          <p:cNvSpPr>
            <a:spLocks noGrp="1"/>
          </p:cNvSpPr>
          <p:nvPr>
            <p:ph idx="1"/>
          </p:nvPr>
        </p:nvSpPr>
        <p:spPr>
          <a:xfrm>
            <a:off x="1444228" y="1018597"/>
            <a:ext cx="6042422" cy="4050853"/>
          </a:xfrm>
          <a:prstGeom prst="rect">
            <a:avLst/>
          </a:prstGeom>
        </p:spPr>
        <p:txBody>
          <a:bodyPr wrap="square">
            <a:spAutoFit/>
          </a:bodyPr>
          <a:lstStyle/>
          <a:p>
            <a:pPr marL="0" indent="0">
              <a:buNone/>
            </a:pPr>
            <a:r>
              <a:rPr lang="zh-CN" altLang="en-US" sz="1500" dirty="0">
                <a:latin typeface="+mn-ea"/>
              </a:rPr>
              <a:t>    </a:t>
            </a:r>
            <a:r>
              <a:rPr lang="en-US" altLang="zh-CN" sz="1600" dirty="0"/>
              <a:t>EIT</a:t>
            </a:r>
            <a:r>
              <a:rPr lang="zh-CN" altLang="en-US" sz="1600" dirty="0"/>
              <a:t>与远失谐拉曼存储的区别在于</a:t>
            </a:r>
            <a:r>
              <a:rPr lang="en-US" altLang="zh-CN" sz="1600" dirty="0"/>
              <a:t>EIT </a:t>
            </a:r>
            <a:r>
              <a:rPr lang="zh-CN" altLang="en-US" sz="1600" dirty="0"/>
              <a:t>方案存储在原子能级共振附近，而拉曼存储则是利用双光子共振，失谐远大于</a:t>
            </a:r>
            <a:r>
              <a:rPr lang="en-US" altLang="zh-CN" sz="1600" dirty="0"/>
              <a:t>EIT</a:t>
            </a:r>
            <a:r>
              <a:rPr lang="zh-CN" altLang="en-US" sz="1600" dirty="0"/>
              <a:t>，并且拉曼存储可以实现较宽带宽存储。</a:t>
            </a:r>
            <a:r>
              <a:rPr lang="en-US" altLang="zh-CN" sz="1600" dirty="0"/>
              <a:t>(</a:t>
            </a:r>
            <a:r>
              <a:rPr lang="zh-CN" altLang="en-US" sz="1600" dirty="0"/>
              <a:t>目前已经实现铯和铷的</a:t>
            </a:r>
            <a:r>
              <a:rPr lang="en-US" altLang="zh-CN" sz="1600" dirty="0"/>
              <a:t>GHz</a:t>
            </a:r>
            <a:r>
              <a:rPr lang="zh-CN" altLang="en-US" sz="1600" dirty="0"/>
              <a:t>，金刚石和氢分子超</a:t>
            </a:r>
            <a:r>
              <a:rPr lang="en-US" altLang="zh-CN" sz="1600" dirty="0"/>
              <a:t>THz</a:t>
            </a:r>
            <a:r>
              <a:rPr lang="zh-CN" altLang="en-US" sz="1600" dirty="0"/>
              <a:t>的存储带宽</a:t>
            </a:r>
            <a:r>
              <a:rPr lang="en-US" altLang="zh-CN" sz="1600" dirty="0"/>
              <a:t>)</a:t>
            </a:r>
            <a:endParaRPr lang="en-US" altLang="zh-CN" sz="1500" dirty="0">
              <a:latin typeface="+mn-ea"/>
            </a:endParaRPr>
          </a:p>
          <a:p>
            <a:pPr marL="0" indent="0">
              <a:buNone/>
            </a:pPr>
            <a:r>
              <a:rPr lang="en-US" altLang="zh-CN" sz="1500" dirty="0">
                <a:latin typeface="+mn-ea"/>
              </a:rPr>
              <a:t>    </a:t>
            </a:r>
            <a:r>
              <a:rPr lang="zh-CN" altLang="en-US" sz="1500" dirty="0">
                <a:latin typeface="+mn-ea"/>
              </a:rPr>
              <a:t>上述三个存储方案，采用的能级结构都是 </a:t>
            </a:r>
            <a:r>
              <a:rPr lang="en-US" altLang="zh-CN" sz="1500" dirty="0">
                <a:latin typeface="+mn-ea"/>
              </a:rPr>
              <a:t>Λ </a:t>
            </a:r>
            <a:r>
              <a:rPr lang="zh-CN" altLang="en-US" sz="1500" dirty="0">
                <a:latin typeface="+mn-ea"/>
              </a:rPr>
              <a:t>型能级结构，采用的原子初态是碱金属原子基态超精细分裂的某一个子能级，采用的中间态为碱金属原子的第一激发态，而采用的存储态是基态超精细分裂的另外一个子能级。</a:t>
            </a:r>
            <a:endParaRPr lang="en-US" altLang="zh-CN" sz="1500" dirty="0">
              <a:latin typeface="+mn-ea"/>
            </a:endParaRPr>
          </a:p>
          <a:p>
            <a:pPr marL="0" indent="0">
              <a:buNone/>
            </a:pPr>
            <a:r>
              <a:rPr lang="en-US" altLang="zh-CN" sz="1500" dirty="0">
                <a:latin typeface="+mn-ea"/>
              </a:rPr>
              <a:t>     </a:t>
            </a:r>
            <a:r>
              <a:rPr lang="zh-CN" altLang="en-US" sz="1500" dirty="0">
                <a:latin typeface="+mn-ea"/>
              </a:rPr>
              <a:t>这样的存储态的寿命长，但是也有一个缺点：原子初态能级和存储态能级间的频率差不到</a:t>
            </a:r>
            <a:r>
              <a:rPr lang="en-US" altLang="zh-CN" sz="1500" dirty="0">
                <a:latin typeface="+mn-ea"/>
              </a:rPr>
              <a:t>10GHz</a:t>
            </a:r>
            <a:r>
              <a:rPr lang="zh-CN" altLang="en-US" sz="1500" dirty="0">
                <a:latin typeface="+mn-ea"/>
              </a:rPr>
              <a:t>，比如铯原子的基态超精细分裂只有</a:t>
            </a:r>
            <a:r>
              <a:rPr lang="en-US" altLang="zh-CN" sz="1500" dirty="0">
                <a:latin typeface="+mn-ea"/>
              </a:rPr>
              <a:t>9.19GHz</a:t>
            </a:r>
            <a:r>
              <a:rPr lang="zh-CN" altLang="en-US" sz="1500" dirty="0">
                <a:latin typeface="+mn-ea"/>
              </a:rPr>
              <a:t>。</a:t>
            </a:r>
            <a:br>
              <a:rPr lang="zh-CN" altLang="en-US" sz="1500" dirty="0">
                <a:latin typeface="+mn-ea"/>
              </a:rPr>
            </a:br>
            <a:r>
              <a:rPr lang="zh-CN" altLang="en-US" sz="1500" dirty="0">
                <a:latin typeface="+mn-ea"/>
              </a:rPr>
              <a:t>     总之，基于室温碱金属原子的</a:t>
            </a:r>
            <a:r>
              <a:rPr lang="en-US" altLang="zh-CN" sz="1500" dirty="0">
                <a:latin typeface="+mn-ea"/>
              </a:rPr>
              <a:t>Λ</a:t>
            </a:r>
            <a:r>
              <a:rPr lang="zh-CN" altLang="en-US" sz="1500" dirty="0">
                <a:latin typeface="+mn-ea"/>
              </a:rPr>
              <a:t>型量子存储似乎不能在原理上同时消除荧光噪音和四波混频噪音。</a:t>
            </a:r>
            <a:r>
              <a:rPr lang="en-US" altLang="zh-CN" sz="1500" dirty="0">
                <a:latin typeface="+mn-ea"/>
              </a:rPr>
              <a:t>(FWM</a:t>
            </a:r>
            <a:r>
              <a:rPr lang="zh-CN" altLang="en-US" sz="1500" dirty="0">
                <a:latin typeface="+mn-ea"/>
              </a:rPr>
              <a:t>过程会提及</a:t>
            </a:r>
            <a:r>
              <a:rPr lang="en-US" altLang="zh-CN" sz="1500" dirty="0">
                <a:latin typeface="+mn-ea"/>
              </a:rPr>
              <a:t>)</a:t>
            </a:r>
            <a:r>
              <a:rPr lang="zh-CN" altLang="en-US" sz="1500" dirty="0">
                <a:latin typeface="+mn-ea"/>
              </a:rPr>
              <a:t>与热原子实验不同的是：在冷原子实验中碰撞荧光噪音不严重。通过最优化控制脉冲技术可以实现</a:t>
            </a:r>
            <a:r>
              <a:rPr lang="en-US" altLang="zh-CN" sz="1500" dirty="0">
                <a:latin typeface="+mn-ea"/>
              </a:rPr>
              <a:t>82.6%</a:t>
            </a:r>
            <a:r>
              <a:rPr lang="zh-CN" altLang="en-US" sz="1500" dirty="0">
                <a:latin typeface="+mn-ea"/>
              </a:rPr>
              <a:t>的总存储效率</a:t>
            </a:r>
            <a:r>
              <a:rPr lang="en-US" altLang="zh-CN" sz="1500" dirty="0">
                <a:latin typeface="+mn-ea"/>
              </a:rPr>
              <a:t>. [1]</a:t>
            </a:r>
            <a:br>
              <a:rPr lang="zh-CN" altLang="en-US" sz="1500" dirty="0">
                <a:latin typeface="+mn-ea"/>
              </a:rPr>
            </a:br>
            <a:br>
              <a:rPr lang="zh-CN" altLang="en-US" dirty="0"/>
            </a:br>
            <a:endParaRPr lang="zh-CN" altLang="en-US" dirty="0"/>
          </a:p>
        </p:txBody>
      </p:sp>
      <p:sp>
        <p:nvSpPr>
          <p:cNvPr id="4" name="灯片编号占位符 3">
            <a:extLst>
              <a:ext uri="{FF2B5EF4-FFF2-40B4-BE49-F238E27FC236}">
                <a16:creationId xmlns:a16="http://schemas.microsoft.com/office/drawing/2014/main" id="{30620F6D-DEB2-4345-B848-E98A9D4B1DEE}"/>
              </a:ext>
            </a:extLst>
          </p:cNvPr>
          <p:cNvSpPr>
            <a:spLocks noGrp="1"/>
          </p:cNvSpPr>
          <p:nvPr>
            <p:ph type="sldNum" sz="quarter" idx="12"/>
          </p:nvPr>
        </p:nvSpPr>
        <p:spPr/>
        <p:txBody>
          <a:bodyPr/>
          <a:lstStyle/>
          <a:p>
            <a:fld id="{27C45CD9-0508-4D1E-923D-4DFDAA610D19}" type="slidenum">
              <a:rPr lang="zh-CN" altLang="en-US" smtClean="0"/>
              <a:pPr/>
              <a:t>14</a:t>
            </a:fld>
            <a:endParaRPr lang="zh-CN" altLang="en-US" dirty="0"/>
          </a:p>
        </p:txBody>
      </p:sp>
      <p:sp>
        <p:nvSpPr>
          <p:cNvPr id="6" name="矩形 5">
            <a:extLst>
              <a:ext uri="{FF2B5EF4-FFF2-40B4-BE49-F238E27FC236}">
                <a16:creationId xmlns:a16="http://schemas.microsoft.com/office/drawing/2014/main" id="{1C0D6A58-C6C2-4906-A6C4-5CA0CE6E6400}"/>
              </a:ext>
            </a:extLst>
          </p:cNvPr>
          <p:cNvSpPr/>
          <p:nvPr/>
        </p:nvSpPr>
        <p:spPr>
          <a:xfrm>
            <a:off x="3130421" y="4779904"/>
            <a:ext cx="3429000" cy="300082"/>
          </a:xfrm>
          <a:prstGeom prst="rect">
            <a:avLst/>
          </a:prstGeom>
        </p:spPr>
        <p:txBody>
          <a:bodyPr>
            <a:spAutoFit/>
          </a:bodyPr>
          <a:lstStyle/>
          <a:p>
            <a:r>
              <a:rPr lang="fr-FR" altLang="zh-CN" sz="1350" i="1" dirty="0">
                <a:solidFill>
                  <a:srgbClr val="000000"/>
                </a:solidFill>
                <a:latin typeface="CMTI10"/>
              </a:rPr>
              <a:t>2019 Nat. Commun. 10 148 </a:t>
            </a:r>
            <a:endParaRPr lang="zh-CN" altLang="en-US" sz="1350" i="1" dirty="0">
              <a:solidFill>
                <a:srgbClr val="000000"/>
              </a:solidFill>
              <a:latin typeface="CMTI10"/>
            </a:endParaRPr>
          </a:p>
        </p:txBody>
      </p:sp>
    </p:spTree>
    <p:extLst>
      <p:ext uri="{BB962C8B-B14F-4D97-AF65-F5344CB8AC3E}">
        <p14:creationId xmlns:p14="http://schemas.microsoft.com/office/powerpoint/2010/main" val="1512118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E9B452-F69D-4E67-A522-4D56967056F7}"/>
              </a:ext>
            </a:extLst>
          </p:cNvPr>
          <p:cNvSpPr>
            <a:spLocks noGrp="1"/>
          </p:cNvSpPr>
          <p:nvPr>
            <p:ph type="title"/>
          </p:nvPr>
        </p:nvSpPr>
        <p:spPr>
          <a:xfrm>
            <a:off x="0" y="0"/>
            <a:ext cx="7886700" cy="994172"/>
          </a:xfrm>
        </p:spPr>
        <p:txBody>
          <a:bodyPr>
            <a:normAutofit/>
          </a:bodyPr>
          <a:lstStyle/>
          <a:p>
            <a:r>
              <a:rPr lang="zh-CN" altLang="en-US" sz="3000" dirty="0"/>
              <a:t>碰撞荧光噪声与四波混频噪声</a:t>
            </a:r>
          </a:p>
        </p:txBody>
      </p:sp>
      <p:sp>
        <p:nvSpPr>
          <p:cNvPr id="3" name="内容占位符 2">
            <a:extLst>
              <a:ext uri="{FF2B5EF4-FFF2-40B4-BE49-F238E27FC236}">
                <a16:creationId xmlns:a16="http://schemas.microsoft.com/office/drawing/2014/main" id="{EB4577FF-985A-4A9A-8361-07C5AA3A7BBD}"/>
              </a:ext>
            </a:extLst>
          </p:cNvPr>
          <p:cNvSpPr>
            <a:spLocks noGrp="1"/>
          </p:cNvSpPr>
          <p:nvPr>
            <p:ph idx="1"/>
          </p:nvPr>
        </p:nvSpPr>
        <p:spPr>
          <a:xfrm>
            <a:off x="0" y="788436"/>
            <a:ext cx="4950034" cy="4082198"/>
          </a:xfrm>
        </p:spPr>
        <p:txBody>
          <a:bodyPr>
            <a:normAutofit lnSpcReduction="10000"/>
          </a:bodyPr>
          <a:lstStyle/>
          <a:p>
            <a:pPr marL="0" indent="0">
              <a:buNone/>
            </a:pPr>
            <a:r>
              <a:rPr lang="en-US" altLang="zh-CN" dirty="0">
                <a:latin typeface="+mn-ea"/>
              </a:rPr>
              <a:t>Collisional</a:t>
            </a:r>
            <a:r>
              <a:rPr lang="en-US" altLang="zh-CN" i="1" dirty="0">
                <a:latin typeface="+mn-ea"/>
              </a:rPr>
              <a:t> </a:t>
            </a:r>
            <a:r>
              <a:rPr lang="en-US" altLang="zh-CN" dirty="0">
                <a:latin typeface="+mn-ea"/>
              </a:rPr>
              <a:t>fluorescence </a:t>
            </a:r>
          </a:p>
          <a:p>
            <a:pPr marL="0" indent="0">
              <a:buNone/>
            </a:pPr>
            <a:r>
              <a:rPr lang="zh-CN" altLang="en-US" sz="1350" dirty="0">
                <a:latin typeface="+mn-ea"/>
              </a:rPr>
              <a:t>导致写入与读出过程的退相干，热原子中较明显</a:t>
            </a:r>
            <a:r>
              <a:rPr lang="en-US" altLang="zh-CN" sz="1350" dirty="0">
                <a:latin typeface="+mn-ea"/>
              </a:rPr>
              <a:t>(</a:t>
            </a:r>
            <a:r>
              <a:rPr lang="zh-CN" altLang="en-US" sz="1350" dirty="0">
                <a:latin typeface="+mn-ea"/>
              </a:rPr>
              <a:t>几个</a:t>
            </a:r>
            <a:r>
              <a:rPr lang="en-US" altLang="zh-CN" sz="1350" dirty="0">
                <a:latin typeface="+mn-ea"/>
              </a:rPr>
              <a:t>GHz</a:t>
            </a:r>
            <a:r>
              <a:rPr lang="zh-CN" altLang="en-US" sz="1350" dirty="0">
                <a:latin typeface="+mn-ea"/>
              </a:rPr>
              <a:t>的分布范围</a:t>
            </a:r>
            <a:r>
              <a:rPr lang="en-US" altLang="zh-CN" sz="1350" dirty="0">
                <a:latin typeface="+mn-ea"/>
              </a:rPr>
              <a:t>)</a:t>
            </a:r>
          </a:p>
          <a:p>
            <a:pPr marL="0" indent="0">
              <a:buNone/>
            </a:pPr>
            <a:r>
              <a:rPr lang="en-US" altLang="zh-CN" dirty="0">
                <a:latin typeface="+mn-ea"/>
              </a:rPr>
              <a:t>Four-wave mixing</a:t>
            </a:r>
          </a:p>
          <a:p>
            <a:pPr marL="0" indent="0">
              <a:buNone/>
            </a:pPr>
            <a:r>
              <a:rPr lang="zh-CN" altLang="en-US" sz="1350" dirty="0">
                <a:latin typeface="+mn-ea"/>
              </a:rPr>
              <a:t>施加读出的控制光时，反</a:t>
            </a:r>
            <a:r>
              <a:rPr lang="en-US" altLang="zh-CN" sz="1350" dirty="0">
                <a:latin typeface="+mn-ea"/>
              </a:rPr>
              <a:t>stokes</a:t>
            </a:r>
            <a:r>
              <a:rPr lang="zh-CN" altLang="en-US" sz="1350" dirty="0">
                <a:latin typeface="+mn-ea"/>
              </a:rPr>
              <a:t>散射过程产生光子，其与预期存储转换写入存储器的光子处于相同模式。因此，该光子与任何检索到的信号都无法区分，从而增加了噪声，破坏了存储</a:t>
            </a:r>
            <a:r>
              <a:rPr lang="en-US" altLang="zh-CN" sz="1350" dirty="0">
                <a:latin typeface="+mn-ea"/>
              </a:rPr>
              <a:t>/</a:t>
            </a:r>
            <a:r>
              <a:rPr lang="zh-CN" altLang="en-US" sz="1350" dirty="0">
                <a:latin typeface="+mn-ea"/>
              </a:rPr>
              <a:t>检索到的量子态。</a:t>
            </a:r>
            <a:endParaRPr lang="en-US" altLang="zh-CN" sz="1350" dirty="0">
              <a:latin typeface="+mn-ea"/>
            </a:endParaRPr>
          </a:p>
          <a:p>
            <a:pPr marL="0" indent="0">
              <a:buNone/>
            </a:pPr>
            <a:br>
              <a:rPr lang="en-US" altLang="zh-CN" dirty="0"/>
            </a:br>
            <a:r>
              <a:rPr lang="zh-CN" altLang="en-US" sz="1350" dirty="0">
                <a:latin typeface="+mn-ea"/>
              </a:rPr>
              <a:t>该过程的噪声已被证实对于单光子存储来说影响较大</a:t>
            </a:r>
            <a:r>
              <a:rPr lang="en-US" altLang="zh-CN" sz="1350" dirty="0">
                <a:latin typeface="+mn-ea"/>
              </a:rPr>
              <a:t>[1]</a:t>
            </a:r>
          </a:p>
          <a:p>
            <a:pPr marL="0" indent="0">
              <a:buNone/>
            </a:pPr>
            <a:r>
              <a:rPr lang="zh-CN" altLang="en-US" sz="1350" dirty="0">
                <a:latin typeface="+mn-ea"/>
              </a:rPr>
              <a:t>同时也有一些抑制其的方法：</a:t>
            </a:r>
            <a:endParaRPr lang="en-US" altLang="zh-CN" sz="1350" dirty="0">
              <a:latin typeface="+mn-ea"/>
            </a:endParaRPr>
          </a:p>
          <a:p>
            <a:pPr marL="0" indent="0">
              <a:buNone/>
            </a:pPr>
            <a:r>
              <a:rPr lang="en-US" altLang="zh-CN" sz="1350" dirty="0">
                <a:latin typeface="+mn-ea"/>
              </a:rPr>
              <a:t>1</a:t>
            </a:r>
            <a:r>
              <a:rPr lang="zh-CN" altLang="en-US" sz="1350" dirty="0">
                <a:latin typeface="+mn-ea"/>
              </a:rPr>
              <a:t>）通过选择定则</a:t>
            </a:r>
            <a:endParaRPr lang="en-US" altLang="zh-CN" sz="1350" dirty="0">
              <a:latin typeface="+mn-ea"/>
            </a:endParaRPr>
          </a:p>
          <a:p>
            <a:pPr marL="0" indent="0">
              <a:buNone/>
            </a:pPr>
            <a:r>
              <a:rPr lang="en-US" altLang="zh-CN" sz="1350" dirty="0">
                <a:latin typeface="+mn-ea"/>
              </a:rPr>
              <a:t>2</a:t>
            </a:r>
            <a:r>
              <a:rPr lang="zh-CN" altLang="en-US" sz="1350" dirty="0">
                <a:latin typeface="+mn-ea"/>
              </a:rPr>
              <a:t>）增加相对耦合的反斯托克斯场</a:t>
            </a:r>
            <a:endParaRPr lang="en-US" altLang="zh-CN" sz="1350" dirty="0">
              <a:latin typeface="+mn-ea"/>
            </a:endParaRPr>
          </a:p>
          <a:p>
            <a:pPr marL="0" indent="0">
              <a:buNone/>
            </a:pPr>
            <a:r>
              <a:rPr lang="en-US" altLang="zh-CN" sz="1350" dirty="0">
                <a:latin typeface="+mn-ea"/>
              </a:rPr>
              <a:t>3</a:t>
            </a:r>
            <a:r>
              <a:rPr lang="zh-CN" altLang="en-US" sz="1350" dirty="0">
                <a:latin typeface="+mn-ea"/>
              </a:rPr>
              <a:t>）操纵态密度</a:t>
            </a:r>
            <a:endParaRPr lang="en-US" altLang="zh-CN" sz="1350" dirty="0">
              <a:latin typeface="+mn-ea"/>
            </a:endParaRPr>
          </a:p>
          <a:p>
            <a:pPr marL="0" indent="0">
              <a:buNone/>
            </a:pPr>
            <a:r>
              <a:rPr lang="en-US" altLang="zh-CN" sz="1350" dirty="0">
                <a:latin typeface="+mn-ea"/>
              </a:rPr>
              <a:t>4</a:t>
            </a:r>
            <a:r>
              <a:rPr lang="zh-CN" altLang="en-US" sz="1350" dirty="0">
                <a:latin typeface="+mn-ea"/>
              </a:rPr>
              <a:t>）破坏四波混频相位匹配条件</a:t>
            </a:r>
            <a:endParaRPr lang="en-US" altLang="zh-CN" sz="1350" dirty="0">
              <a:latin typeface="+mn-ea"/>
            </a:endParaRPr>
          </a:p>
        </p:txBody>
      </p:sp>
      <p:sp>
        <p:nvSpPr>
          <p:cNvPr id="4" name="灯片编号占位符 3">
            <a:extLst>
              <a:ext uri="{FF2B5EF4-FFF2-40B4-BE49-F238E27FC236}">
                <a16:creationId xmlns:a16="http://schemas.microsoft.com/office/drawing/2014/main" id="{376A6CA7-D6FC-4EDF-8422-BE9E69CDC356}"/>
              </a:ext>
            </a:extLst>
          </p:cNvPr>
          <p:cNvSpPr>
            <a:spLocks noGrp="1"/>
          </p:cNvSpPr>
          <p:nvPr>
            <p:ph type="sldNum" sz="quarter" idx="12"/>
          </p:nvPr>
        </p:nvSpPr>
        <p:spPr/>
        <p:txBody>
          <a:bodyPr/>
          <a:lstStyle/>
          <a:p>
            <a:fld id="{27C45CD9-0508-4D1E-923D-4DFDAA610D19}" type="slidenum">
              <a:rPr lang="zh-CN" altLang="en-US" smtClean="0"/>
              <a:pPr/>
              <a:t>15</a:t>
            </a:fld>
            <a:endParaRPr lang="zh-CN" altLang="en-US" dirty="0"/>
          </a:p>
        </p:txBody>
      </p:sp>
      <p:pic>
        <p:nvPicPr>
          <p:cNvPr id="6" name="图片 5">
            <a:extLst>
              <a:ext uri="{FF2B5EF4-FFF2-40B4-BE49-F238E27FC236}">
                <a16:creationId xmlns:a16="http://schemas.microsoft.com/office/drawing/2014/main" id="{6BF53E92-1354-477D-BB8D-65B700E7BCF3}"/>
              </a:ext>
            </a:extLst>
          </p:cNvPr>
          <p:cNvPicPr>
            <a:picLocks noChangeAspect="1"/>
          </p:cNvPicPr>
          <p:nvPr/>
        </p:nvPicPr>
        <p:blipFill>
          <a:blip r:embed="rId2"/>
          <a:stretch>
            <a:fillRect/>
          </a:stretch>
        </p:blipFill>
        <p:spPr>
          <a:xfrm>
            <a:off x="4950034" y="2829535"/>
            <a:ext cx="4193966" cy="2036253"/>
          </a:xfrm>
          <a:prstGeom prst="rect">
            <a:avLst/>
          </a:prstGeom>
        </p:spPr>
      </p:pic>
      <p:sp>
        <p:nvSpPr>
          <p:cNvPr id="7" name="矩形 6">
            <a:extLst>
              <a:ext uri="{FF2B5EF4-FFF2-40B4-BE49-F238E27FC236}">
                <a16:creationId xmlns:a16="http://schemas.microsoft.com/office/drawing/2014/main" id="{4026C735-D145-423D-BEFE-40866AD7D713}"/>
              </a:ext>
            </a:extLst>
          </p:cNvPr>
          <p:cNvSpPr/>
          <p:nvPr/>
        </p:nvSpPr>
        <p:spPr>
          <a:xfrm>
            <a:off x="829504" y="4767263"/>
            <a:ext cx="3704675" cy="507831"/>
          </a:xfrm>
          <a:prstGeom prst="rect">
            <a:avLst/>
          </a:prstGeom>
        </p:spPr>
        <p:txBody>
          <a:bodyPr wrap="square">
            <a:spAutoFit/>
          </a:bodyPr>
          <a:lstStyle/>
          <a:p>
            <a:r>
              <a:rPr lang="en-US" altLang="zh-CN" sz="1350" i="1" dirty="0">
                <a:solidFill>
                  <a:srgbClr val="000000"/>
                </a:solidFill>
                <a:latin typeface="CMTI10"/>
              </a:rPr>
              <a:t>[1] New Journal of Physics</a:t>
            </a:r>
            <a:r>
              <a:rPr lang="en-US" altLang="zh-CN" sz="1350" dirty="0">
                <a:solidFill>
                  <a:srgbClr val="000000"/>
                </a:solidFill>
                <a:latin typeface="CMR10"/>
              </a:rPr>
              <a:t>, 17(4):043006, 2015.</a:t>
            </a:r>
            <a:r>
              <a:rPr lang="en-US" altLang="zh-CN" sz="1350" dirty="0"/>
              <a:t> </a:t>
            </a:r>
            <a:br>
              <a:rPr lang="en-US" altLang="zh-CN" sz="1350" dirty="0"/>
            </a:br>
            <a:endParaRPr lang="zh-CN" altLang="en-US" sz="1350" dirty="0"/>
          </a:p>
        </p:txBody>
      </p:sp>
      <p:pic>
        <p:nvPicPr>
          <p:cNvPr id="8" name="图片 7">
            <a:extLst>
              <a:ext uri="{FF2B5EF4-FFF2-40B4-BE49-F238E27FC236}">
                <a16:creationId xmlns:a16="http://schemas.microsoft.com/office/drawing/2014/main" id="{981CD1FB-C55A-4DA8-AACB-E03C204E7FAE}"/>
              </a:ext>
            </a:extLst>
          </p:cNvPr>
          <p:cNvPicPr>
            <a:picLocks noChangeAspect="1"/>
          </p:cNvPicPr>
          <p:nvPr/>
        </p:nvPicPr>
        <p:blipFill>
          <a:blip r:embed="rId3"/>
          <a:stretch>
            <a:fillRect/>
          </a:stretch>
        </p:blipFill>
        <p:spPr>
          <a:xfrm>
            <a:off x="4950034" y="783590"/>
            <a:ext cx="4193966" cy="1956759"/>
          </a:xfrm>
          <a:prstGeom prst="rect">
            <a:avLst/>
          </a:prstGeom>
        </p:spPr>
      </p:pic>
    </p:spTree>
    <p:extLst>
      <p:ext uri="{BB962C8B-B14F-4D97-AF65-F5344CB8AC3E}">
        <p14:creationId xmlns:p14="http://schemas.microsoft.com/office/powerpoint/2010/main" val="3056350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5B7B59-35B7-4DFE-B247-BEACE071A0A2}"/>
              </a:ext>
            </a:extLst>
          </p:cNvPr>
          <p:cNvSpPr>
            <a:spLocks noGrp="1"/>
          </p:cNvSpPr>
          <p:nvPr>
            <p:ph type="title"/>
          </p:nvPr>
        </p:nvSpPr>
        <p:spPr>
          <a:xfrm>
            <a:off x="3070595" y="925384"/>
            <a:ext cx="6211430" cy="864605"/>
          </a:xfrm>
        </p:spPr>
        <p:txBody>
          <a:bodyPr>
            <a:normAutofit/>
          </a:bodyPr>
          <a:lstStyle/>
          <a:p>
            <a:r>
              <a:rPr lang="zh-CN" altLang="en-US" dirty="0"/>
              <a:t>室温量子存储方案</a:t>
            </a:r>
          </a:p>
        </p:txBody>
      </p:sp>
      <p:sp>
        <p:nvSpPr>
          <p:cNvPr id="3" name="文本占位符 2">
            <a:extLst>
              <a:ext uri="{FF2B5EF4-FFF2-40B4-BE49-F238E27FC236}">
                <a16:creationId xmlns:a16="http://schemas.microsoft.com/office/drawing/2014/main" id="{416EC28B-B251-46D2-984D-8949EB8D7953}"/>
              </a:ext>
            </a:extLst>
          </p:cNvPr>
          <p:cNvSpPr>
            <a:spLocks noGrp="1"/>
          </p:cNvSpPr>
          <p:nvPr>
            <p:ph type="body" idx="1"/>
          </p:nvPr>
        </p:nvSpPr>
        <p:spPr>
          <a:xfrm>
            <a:off x="3070595" y="1789989"/>
            <a:ext cx="4658573" cy="701080"/>
          </a:xfrm>
        </p:spPr>
        <p:txBody>
          <a:bodyPr>
            <a:normAutofit/>
          </a:bodyPr>
          <a:lstStyle/>
          <a:p>
            <a:r>
              <a:rPr lang="zh-CN" altLang="en-US" dirty="0"/>
              <a:t>本节介绍</a:t>
            </a:r>
            <a:r>
              <a:rPr lang="en-US" altLang="zh-CN" sz="1400" dirty="0" err="1"/>
              <a:t>Treutelin</a:t>
            </a:r>
            <a:r>
              <a:rPr lang="zh-CN" altLang="en-US" sz="1400" dirty="0"/>
              <a:t>组利用</a:t>
            </a:r>
            <a:r>
              <a:rPr lang="en-US" altLang="zh-CN" sz="1400" dirty="0"/>
              <a:t>EIT</a:t>
            </a:r>
            <a:r>
              <a:rPr lang="zh-CN" altLang="en-US" dirty="0"/>
              <a:t>与</a:t>
            </a:r>
            <a:r>
              <a:rPr lang="en-US" altLang="zh-CN" dirty="0"/>
              <a:t>Walmsley</a:t>
            </a:r>
            <a:r>
              <a:rPr lang="zh-CN" altLang="en-US" dirty="0"/>
              <a:t>组利用</a:t>
            </a:r>
            <a:r>
              <a:rPr lang="en-US" altLang="zh-CN" dirty="0"/>
              <a:t>ORCA</a:t>
            </a:r>
            <a:r>
              <a:rPr lang="zh-CN" altLang="en-US" dirty="0"/>
              <a:t>与</a:t>
            </a:r>
            <a:r>
              <a:rPr lang="en-US" altLang="zh-CN" dirty="0"/>
              <a:t>AFC</a:t>
            </a:r>
            <a:r>
              <a:rPr lang="zh-CN" altLang="en-US" dirty="0"/>
              <a:t>三个已经实现的工作，并展示相应的实现原理与结果</a:t>
            </a:r>
          </a:p>
        </p:txBody>
      </p:sp>
      <p:sp>
        <p:nvSpPr>
          <p:cNvPr id="4" name="文本占位符 3">
            <a:extLst>
              <a:ext uri="{FF2B5EF4-FFF2-40B4-BE49-F238E27FC236}">
                <a16:creationId xmlns:a16="http://schemas.microsoft.com/office/drawing/2014/main" id="{BC3DF3D6-7725-4A9F-A41F-2C09428E5690}"/>
              </a:ext>
            </a:extLst>
          </p:cNvPr>
          <p:cNvSpPr>
            <a:spLocks noGrp="1"/>
          </p:cNvSpPr>
          <p:nvPr>
            <p:ph type="body" sz="quarter" idx="13"/>
          </p:nvPr>
        </p:nvSpPr>
        <p:spPr>
          <a:xfrm>
            <a:off x="912556" y="1170892"/>
            <a:ext cx="1004552" cy="787275"/>
          </a:xfrm>
        </p:spPr>
        <p:txBody>
          <a:bodyPr/>
          <a:lstStyle/>
          <a:p>
            <a:r>
              <a:rPr lang="en-US" altLang="zh-CN" dirty="0"/>
              <a:t>02</a:t>
            </a:r>
            <a:endParaRPr lang="zh-CN" altLang="en-US" dirty="0"/>
          </a:p>
        </p:txBody>
      </p:sp>
      <p:sp>
        <p:nvSpPr>
          <p:cNvPr id="5" name="灯片编号占位符 4">
            <a:extLst>
              <a:ext uri="{FF2B5EF4-FFF2-40B4-BE49-F238E27FC236}">
                <a16:creationId xmlns:a16="http://schemas.microsoft.com/office/drawing/2014/main" id="{841E48F5-1EA9-42DE-B371-923EE9168AD9}"/>
              </a:ext>
            </a:extLst>
          </p:cNvPr>
          <p:cNvSpPr>
            <a:spLocks noGrp="1"/>
          </p:cNvSpPr>
          <p:nvPr>
            <p:ph type="sldNum" sz="quarter" idx="14"/>
          </p:nvPr>
        </p:nvSpPr>
        <p:spPr/>
        <p:txBody>
          <a:bodyPr/>
          <a:lstStyle/>
          <a:p>
            <a:fld id="{27C45CD9-0508-4D1E-923D-4DFDAA610D19}" type="slidenum">
              <a:rPr lang="zh-CN" altLang="en-US" smtClean="0"/>
              <a:pPr/>
              <a:t>16</a:t>
            </a:fld>
            <a:endParaRPr lang="zh-CN" altLang="en-US" dirty="0"/>
          </a:p>
        </p:txBody>
      </p:sp>
    </p:spTree>
    <p:extLst>
      <p:ext uri="{BB962C8B-B14F-4D97-AF65-F5344CB8AC3E}">
        <p14:creationId xmlns:p14="http://schemas.microsoft.com/office/powerpoint/2010/main" val="4280172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15E9D3-4F7C-4BF4-A04F-42FE13D3B839}"/>
              </a:ext>
            </a:extLst>
          </p:cNvPr>
          <p:cNvSpPr>
            <a:spLocks noGrp="1"/>
          </p:cNvSpPr>
          <p:nvPr>
            <p:ph type="title"/>
          </p:nvPr>
        </p:nvSpPr>
        <p:spPr>
          <a:xfrm>
            <a:off x="-1" y="0"/>
            <a:ext cx="9096234" cy="771099"/>
          </a:xfrm>
        </p:spPr>
        <p:txBody>
          <a:bodyPr>
            <a:normAutofit/>
          </a:bodyPr>
          <a:lstStyle/>
          <a:p>
            <a:r>
              <a:rPr lang="en-US" altLang="zh-CN" sz="3000" dirty="0"/>
              <a:t>Single Photon Storage EIT---</a:t>
            </a:r>
            <a:r>
              <a:rPr lang="en-US" altLang="zh-CN" sz="3000" dirty="0" err="1"/>
              <a:t>Treutelin</a:t>
            </a:r>
            <a:r>
              <a:rPr lang="en-US" altLang="zh-CN" sz="3000" dirty="0"/>
              <a:t> 2022PRXQ  </a:t>
            </a:r>
            <a:endParaRPr lang="zh-CN" altLang="en-US" sz="3000"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6C5602F-39E8-4984-BD5D-93274567C245}"/>
                  </a:ext>
                </a:extLst>
              </p:cNvPr>
              <p:cNvSpPr>
                <a:spLocks noGrp="1"/>
              </p:cNvSpPr>
              <p:nvPr>
                <p:ph idx="1"/>
              </p:nvPr>
            </p:nvSpPr>
            <p:spPr>
              <a:xfrm>
                <a:off x="4572000" y="693876"/>
                <a:ext cx="4572001" cy="4198846"/>
              </a:xfrm>
            </p:spPr>
            <p:txBody>
              <a:bodyPr>
                <a:normAutofit/>
              </a:bodyPr>
              <a:lstStyle/>
              <a:p>
                <a:pPr marL="0" indent="0">
                  <a:buNone/>
                </a:pPr>
                <a:r>
                  <a:rPr lang="zh-CN" altLang="en-US" sz="1350" dirty="0">
                    <a:latin typeface="+mn-ea"/>
                  </a:rPr>
                  <a:t>存储器利用原子超精细结构中的偏振选择规则，并通过在远高于激发态辐射衰减率的带宽下工作，来抑制读出噪声。</a:t>
                </a:r>
                <a:endParaRPr lang="en-US" altLang="zh-CN" sz="1350" dirty="0">
                  <a:latin typeface="+mn-ea"/>
                </a:endParaRPr>
              </a:p>
              <a:p>
                <a:pPr marL="0" indent="0">
                  <a:buNone/>
                </a:pPr>
                <a:r>
                  <a:rPr lang="zh-CN" altLang="en-US" sz="1350" dirty="0">
                    <a:latin typeface="+mn-ea"/>
                  </a:rPr>
                  <a:t>该存储器在热</a:t>
                </a:r>
                <a14:m>
                  <m:oMath xmlns:m="http://schemas.openxmlformats.org/officeDocument/2006/math">
                    <m:r>
                      <a:rPr lang="en-US" altLang="zh-CN" sz="1350" b="0" i="0" dirty="0" smtClean="0">
                        <a:latin typeface="Cambria Math" panose="02040503050406030204" pitchFamily="18" charset="0"/>
                      </a:rPr>
                      <m:t>87</m:t>
                    </m:r>
                    <m:r>
                      <a:rPr lang="en-US" altLang="zh-CN" sz="1350" i="1" dirty="0" smtClean="0">
                        <a:latin typeface="Cambria Math" panose="02040503050406030204" pitchFamily="18" charset="0"/>
                      </a:rPr>
                      <m:t>𝑅𝑏</m:t>
                    </m:r>
                  </m:oMath>
                </a14:m>
                <a:r>
                  <a:rPr lang="zh-CN" altLang="en-US" sz="1350" dirty="0">
                    <a:latin typeface="+mn-ea"/>
                  </a:rPr>
                  <a:t>蒸气的</a:t>
                </a:r>
                <a14:m>
                  <m:oMath xmlns:m="http://schemas.openxmlformats.org/officeDocument/2006/math">
                    <m:r>
                      <a:rPr lang="en-US" altLang="zh-CN" sz="1350" b="0" i="0" dirty="0" smtClean="0">
                        <a:latin typeface="Cambria Math" panose="02040503050406030204" pitchFamily="18" charset="0"/>
                      </a:rPr>
                      <m:t>795</m:t>
                    </m:r>
                    <m:r>
                      <a:rPr lang="en-US" altLang="zh-CN" sz="1350" b="0" i="1" dirty="0" smtClean="0">
                        <a:latin typeface="Cambria Math" panose="02040503050406030204" pitchFamily="18" charset="0"/>
                      </a:rPr>
                      <m:t>𝑛𝑚</m:t>
                    </m:r>
                    <m:sSub>
                      <m:sSubPr>
                        <m:ctrlPr>
                          <a:rPr lang="en-US" altLang="zh-CN" sz="1350" i="1" dirty="0" smtClean="0">
                            <a:latin typeface="Cambria Math" panose="02040503050406030204" pitchFamily="18" charset="0"/>
                          </a:rPr>
                        </m:ctrlPr>
                      </m:sSubPr>
                      <m:e>
                        <m:r>
                          <a:rPr lang="en-US" altLang="zh-CN" sz="1350" b="0" i="1" dirty="0" smtClean="0">
                            <a:latin typeface="Cambria Math" panose="02040503050406030204" pitchFamily="18" charset="0"/>
                          </a:rPr>
                          <m:t>𝐷</m:t>
                        </m:r>
                      </m:e>
                      <m:sub>
                        <m:r>
                          <a:rPr lang="en-US" altLang="zh-CN" sz="1350" b="0" i="1" dirty="0" smtClean="0">
                            <a:latin typeface="Cambria Math" panose="02040503050406030204" pitchFamily="18" charset="0"/>
                          </a:rPr>
                          <m:t>1</m:t>
                        </m:r>
                      </m:sub>
                    </m:sSub>
                  </m:oMath>
                </a14:m>
                <a:r>
                  <a:rPr lang="zh-CN" altLang="en-US" sz="1350" dirty="0">
                    <a:latin typeface="+mn-ea"/>
                  </a:rPr>
                  <a:t>线上工作。</a:t>
                </a:r>
                <a:endParaRPr lang="en-US" altLang="zh-CN" sz="1350" dirty="0">
                  <a:latin typeface="+mn-ea"/>
                </a:endParaRPr>
              </a:p>
              <a:p>
                <a:pPr marL="0" indent="0">
                  <a:buNone/>
                </a:pPr>
                <a:r>
                  <a:rPr lang="en-US" altLang="zh-CN" sz="1350" dirty="0">
                    <a:latin typeface="+mn-ea"/>
                  </a:rPr>
                  <a:t>SPDC Source</a:t>
                </a:r>
                <a:r>
                  <a:rPr lang="zh-CN" altLang="en-US" sz="1350" dirty="0">
                    <a:latin typeface="+mn-ea"/>
                  </a:rPr>
                  <a:t>：提供了高质量和可调带宽的单光子，通过</a:t>
                </a:r>
                <a:r>
                  <a:rPr lang="en-US" altLang="zh-CN" sz="1350" dirty="0">
                    <a:latin typeface="+mn-ea"/>
                  </a:rPr>
                  <a:t>PPKTP</a:t>
                </a:r>
                <a:r>
                  <a:rPr lang="zh-CN" altLang="en-US" sz="1350" dirty="0">
                    <a:latin typeface="+mn-ea"/>
                  </a:rPr>
                  <a:t>中的自发参数下转换，</a:t>
                </a:r>
                <a:r>
                  <a:rPr lang="en-US" altLang="zh-CN" sz="1350" dirty="0">
                    <a:latin typeface="+mn-ea"/>
                  </a:rPr>
                  <a:t>404nm</a:t>
                </a:r>
                <a:r>
                  <a:rPr lang="zh-CN" altLang="en-US" sz="1350" dirty="0">
                    <a:latin typeface="+mn-ea"/>
                  </a:rPr>
                  <a:t>的</a:t>
                </a:r>
                <a:r>
                  <a:rPr lang="en-US" altLang="zh-CN" sz="1350" dirty="0">
                    <a:latin typeface="+mn-ea"/>
                  </a:rPr>
                  <a:t>Pump</a:t>
                </a:r>
                <a:r>
                  <a:rPr lang="zh-CN" altLang="en-US" sz="1350" dirty="0">
                    <a:latin typeface="+mn-ea"/>
                  </a:rPr>
                  <a:t>光被转换为</a:t>
                </a:r>
                <a:r>
                  <a:rPr lang="en-US" altLang="zh-CN" sz="1350" dirty="0">
                    <a:latin typeface="+mn-ea"/>
                  </a:rPr>
                  <a:t>795nm</a:t>
                </a:r>
                <a:r>
                  <a:rPr lang="zh-CN" altLang="en-US" sz="1350" dirty="0">
                    <a:latin typeface="+mn-ea"/>
                  </a:rPr>
                  <a:t>的</a:t>
                </a:r>
                <a:r>
                  <a:rPr lang="en-US" altLang="zh-CN" sz="1350" dirty="0">
                    <a:latin typeface="+mn-ea"/>
                  </a:rPr>
                  <a:t>Signal</a:t>
                </a:r>
                <a:r>
                  <a:rPr lang="zh-CN" altLang="en-US" sz="1350" dirty="0">
                    <a:latin typeface="+mn-ea"/>
                  </a:rPr>
                  <a:t>与</a:t>
                </a:r>
                <a:r>
                  <a:rPr lang="en-US" altLang="zh-CN" sz="1350" dirty="0">
                    <a:latin typeface="+mn-ea"/>
                  </a:rPr>
                  <a:t>822nm</a:t>
                </a:r>
                <a:r>
                  <a:rPr lang="zh-CN" altLang="en-US" sz="1350" dirty="0">
                    <a:latin typeface="+mn-ea"/>
                  </a:rPr>
                  <a:t>的</a:t>
                </a:r>
                <a:r>
                  <a:rPr lang="en-US" altLang="zh-CN" sz="1350" dirty="0">
                    <a:latin typeface="+mn-ea"/>
                  </a:rPr>
                  <a:t>Idler</a:t>
                </a:r>
                <a:r>
                  <a:rPr lang="zh-CN" altLang="en-US" sz="1350" dirty="0">
                    <a:latin typeface="+mn-ea"/>
                  </a:rPr>
                  <a:t>光。在存储器的输入处测量得到</a:t>
                </a:r>
                <a14:m>
                  <m:oMath xmlns:m="http://schemas.openxmlformats.org/officeDocument/2006/math">
                    <m:sSubSup>
                      <m:sSubSupPr>
                        <m:ctrlPr>
                          <a:rPr lang="en-US" altLang="zh-CN" sz="1350" i="1" smtClean="0">
                            <a:latin typeface="Cambria Math" panose="02040503050406030204" pitchFamily="18" charset="0"/>
                          </a:rPr>
                        </m:ctrlPr>
                      </m:sSubSupPr>
                      <m:e>
                        <m:r>
                          <a:rPr lang="en-US" altLang="zh-CN" sz="1350" i="1">
                            <a:latin typeface="Cambria Math" panose="02040503050406030204" pitchFamily="18" charset="0"/>
                          </a:rPr>
                          <m:t>𝑔</m:t>
                        </m:r>
                      </m:e>
                      <m:sub>
                        <m:r>
                          <a:rPr lang="en-US" altLang="zh-CN" sz="1350" i="1">
                            <a:latin typeface="Cambria Math" panose="02040503050406030204" pitchFamily="18" charset="0"/>
                          </a:rPr>
                          <m:t>𝑖𝑛𝑝𝑢𝑡</m:t>
                        </m:r>
                      </m:sub>
                      <m:sup>
                        <m:r>
                          <a:rPr lang="en-US" altLang="zh-CN" sz="1350" b="0" i="1" smtClean="0">
                            <a:latin typeface="Cambria Math" panose="02040503050406030204" pitchFamily="18" charset="0"/>
                          </a:rPr>
                          <m:t>(2)</m:t>
                        </m:r>
                      </m:sup>
                    </m:sSubSup>
                    <m:r>
                      <a:rPr lang="en-US" altLang="zh-CN" sz="1350" b="0" i="1" smtClean="0">
                        <a:latin typeface="Cambria Math" panose="02040503050406030204" pitchFamily="18" charset="0"/>
                      </a:rPr>
                      <m:t>=4.21</m:t>
                    </m:r>
                    <m:r>
                      <a:rPr lang="en-US" altLang="zh-CN" sz="1350" b="0" i="1" smtClean="0">
                        <a:latin typeface="Cambria Math" panose="02040503050406030204" pitchFamily="18" charset="0"/>
                        <a:ea typeface="Cambria Math" panose="02040503050406030204" pitchFamily="18" charset="0"/>
                      </a:rPr>
                      <m:t>×</m:t>
                    </m:r>
                    <m:sSup>
                      <m:sSupPr>
                        <m:ctrlPr>
                          <a:rPr lang="en-US" altLang="zh-CN" sz="1350" b="0" i="1" smtClean="0">
                            <a:latin typeface="Cambria Math" panose="02040503050406030204" pitchFamily="18" charset="0"/>
                            <a:ea typeface="Cambria Math" panose="02040503050406030204" pitchFamily="18" charset="0"/>
                          </a:rPr>
                        </m:ctrlPr>
                      </m:sSupPr>
                      <m:e>
                        <m:r>
                          <a:rPr lang="en-US" altLang="zh-CN" sz="1350" b="0" i="1" smtClean="0">
                            <a:latin typeface="Cambria Math" panose="02040503050406030204" pitchFamily="18" charset="0"/>
                            <a:ea typeface="Cambria Math" panose="02040503050406030204" pitchFamily="18" charset="0"/>
                          </a:rPr>
                          <m:t>10</m:t>
                        </m:r>
                      </m:e>
                      <m:sup>
                        <m:r>
                          <a:rPr lang="en-US" altLang="zh-CN" sz="1350" b="0" i="1" smtClean="0">
                            <a:latin typeface="Cambria Math" panose="02040503050406030204" pitchFamily="18" charset="0"/>
                            <a:ea typeface="Cambria Math" panose="02040503050406030204" pitchFamily="18" charset="0"/>
                          </a:rPr>
                          <m:t>−2</m:t>
                        </m:r>
                      </m:sup>
                    </m:sSup>
                  </m:oMath>
                </a14:m>
                <a:endParaRPr lang="en-US" altLang="zh-CN" sz="1350" dirty="0">
                  <a:latin typeface="+mn-ea"/>
                </a:endParaRPr>
              </a:p>
              <a:p>
                <a:pPr marL="0" indent="0">
                  <a:buNone/>
                </a:pPr>
                <a:endParaRPr lang="en-US" altLang="zh-CN" sz="1350" dirty="0">
                  <a:latin typeface="+mn-ea"/>
                </a:endParaRPr>
              </a:p>
              <a:p>
                <a:pPr marL="0" indent="0">
                  <a:buNone/>
                </a:pPr>
                <a:r>
                  <a:rPr lang="zh-CN" altLang="en-US" sz="1350" dirty="0">
                    <a:latin typeface="+mn-ea"/>
                  </a:rPr>
                  <a:t>最初制备在</a:t>
                </a:r>
                <a14:m>
                  <m:oMath xmlns:m="http://schemas.openxmlformats.org/officeDocument/2006/math">
                    <m:r>
                      <a:rPr lang="zh-CN" altLang="en-US" sz="1350" i="1" dirty="0">
                        <a:latin typeface="Cambria Math" panose="02040503050406030204" pitchFamily="18" charset="0"/>
                      </a:rPr>
                      <m:t>基态</m:t>
                    </m:r>
                    <m:d>
                      <m:dPr>
                        <m:begChr m:val=""/>
                        <m:endChr m:val="⟩"/>
                        <m:ctrlPr>
                          <a:rPr lang="zh-CN" altLang="en-US" sz="1400" i="1">
                            <a:latin typeface="Cambria Math" panose="02040503050406030204" pitchFamily="18" charset="0"/>
                          </a:rPr>
                        </m:ctrlPr>
                      </m:dPr>
                      <m:e>
                        <m:r>
                          <a:rPr lang="en-US" altLang="zh-CN" sz="1400" i="1">
                            <a:latin typeface="Cambria Math" panose="02040503050406030204" pitchFamily="18" charset="0"/>
                          </a:rPr>
                          <m:t>|</m:t>
                        </m:r>
                        <m:r>
                          <a:rPr lang="en-US" altLang="zh-CN" sz="1400" i="1">
                            <a:latin typeface="Cambria Math" panose="02040503050406030204" pitchFamily="18" charset="0"/>
                          </a:rPr>
                          <m:t>𝑔</m:t>
                        </m:r>
                      </m:e>
                    </m:d>
                    <m:r>
                      <a:rPr lang="en-US" altLang="zh-CN" sz="1400" i="1">
                        <a:latin typeface="Cambria Math" panose="02040503050406030204" pitchFamily="18" charset="0"/>
                      </a:rPr>
                      <m:t>=</m:t>
                    </m:r>
                  </m:oMath>
                </a14:m>
                <a:r>
                  <a:rPr lang="zh-CN" altLang="en-US" sz="1400" dirty="0"/>
                  <a:t> </a:t>
                </a:r>
                <a14:m>
                  <m:oMath xmlns:m="http://schemas.openxmlformats.org/officeDocument/2006/math">
                    <m:d>
                      <m:dPr>
                        <m:begChr m:val=""/>
                        <m:endChr m:val="⟩"/>
                        <m:ctrlPr>
                          <a:rPr lang="zh-CN" altLang="en-US" sz="1400" i="1">
                            <a:latin typeface="Cambria Math" panose="02040503050406030204" pitchFamily="18" charset="0"/>
                          </a:rPr>
                        </m:ctrlPr>
                      </m:dPr>
                      <m:e>
                        <m:r>
                          <a:rPr lang="en-US" altLang="zh-CN" sz="1400" i="1">
                            <a:latin typeface="Cambria Math" panose="02040503050406030204" pitchFamily="18" charset="0"/>
                          </a:rPr>
                          <m:t>|</m:t>
                        </m:r>
                        <m:r>
                          <a:rPr lang="en-US" altLang="zh-CN" sz="1400" b="0" i="1" smtClean="0">
                            <a:latin typeface="Cambria Math" panose="02040503050406030204" pitchFamily="18" charset="0"/>
                          </a:rPr>
                          <m:t>𝐹</m:t>
                        </m:r>
                        <m:r>
                          <a:rPr lang="en-US" altLang="zh-CN" sz="1400" b="0" i="1" smtClean="0">
                            <a:latin typeface="Cambria Math" panose="02040503050406030204" pitchFamily="18" charset="0"/>
                          </a:rPr>
                          <m:t>=2,</m:t>
                        </m:r>
                        <m:sSub>
                          <m:sSubPr>
                            <m:ctrlPr>
                              <a:rPr lang="en-US" altLang="zh-CN" sz="1400" i="1" smtClean="0">
                                <a:latin typeface="Cambria Math" panose="02040503050406030204" pitchFamily="18" charset="0"/>
                              </a:rPr>
                            </m:ctrlPr>
                          </m:sSubPr>
                          <m:e>
                            <m:r>
                              <a:rPr lang="en-US" altLang="zh-CN" sz="1400" b="0" i="1" smtClean="0">
                                <a:latin typeface="Cambria Math" panose="02040503050406030204" pitchFamily="18" charset="0"/>
                              </a:rPr>
                              <m:t>𝑚</m:t>
                            </m:r>
                          </m:e>
                          <m:sub>
                            <m:r>
                              <a:rPr lang="en-US" altLang="zh-CN" sz="1400" b="0" i="1" smtClean="0">
                                <a:latin typeface="Cambria Math" panose="02040503050406030204" pitchFamily="18" charset="0"/>
                              </a:rPr>
                              <m:t>𝐹</m:t>
                            </m:r>
                          </m:sub>
                        </m:sSub>
                        <m:r>
                          <a:rPr lang="en-US" altLang="zh-CN" sz="1400" i="1">
                            <a:latin typeface="Cambria Math" panose="02040503050406030204" pitchFamily="18" charset="0"/>
                          </a:rPr>
                          <m:t>=</m:t>
                        </m:r>
                        <m:r>
                          <a:rPr lang="en-US" altLang="zh-CN" sz="1400" b="0" i="1" smtClean="0">
                            <a:latin typeface="Cambria Math" panose="02040503050406030204" pitchFamily="18" charset="0"/>
                          </a:rPr>
                          <m:t>2</m:t>
                        </m:r>
                        <m:r>
                          <a:rPr lang="en-US" altLang="zh-CN" sz="1400" i="1">
                            <a:latin typeface="Cambria Math" panose="02040503050406030204" pitchFamily="18" charset="0"/>
                          </a:rPr>
                          <m:t> </m:t>
                        </m:r>
                      </m:e>
                    </m:d>
                  </m:oMath>
                </a14:m>
                <a:r>
                  <a:rPr lang="zh-CN" altLang="en-US" sz="1350" dirty="0">
                    <a:latin typeface="+mn-ea"/>
                  </a:rPr>
                  <a:t>，四能级</a:t>
                </a:r>
                <a:r>
                  <a:rPr lang="zh-CN" altLang="en-US" sz="1350" dirty="0"/>
                  <a:t>Λ</a:t>
                </a:r>
                <a:r>
                  <a:rPr lang="zh-CN" altLang="en-US" sz="1350" dirty="0">
                    <a:latin typeface="+mn-ea"/>
                  </a:rPr>
                  <a:t>系统：</a:t>
                </a:r>
                <a:endParaRPr lang="en-US" altLang="zh-CN" sz="1200" i="1" dirty="0">
                  <a:latin typeface="Cambria Math" panose="02040503050406030204" pitchFamily="18" charset="0"/>
                </a:endParaRPr>
              </a:p>
              <a:p>
                <a:pPr marL="0" indent="0">
                  <a:buNone/>
                </a:pPr>
                <a14:m>
                  <m:oMath xmlns:m="http://schemas.openxmlformats.org/officeDocument/2006/math">
                    <m:d>
                      <m:dPr>
                        <m:begChr m:val=""/>
                        <m:endChr m:val="⟩"/>
                        <m:ctrlPr>
                          <a:rPr lang="zh-CN" altLang="en-US" sz="1200" i="1">
                            <a:latin typeface="Cambria Math" panose="02040503050406030204" pitchFamily="18" charset="0"/>
                          </a:rPr>
                        </m:ctrlPr>
                      </m:dPr>
                      <m:e>
                        <m:r>
                          <a:rPr lang="en-US" altLang="zh-CN" sz="1200" i="1">
                            <a:latin typeface="Cambria Math" panose="02040503050406030204" pitchFamily="18" charset="0"/>
                          </a:rPr>
                          <m:t>|</m:t>
                        </m:r>
                        <m:r>
                          <a:rPr lang="en-US" altLang="zh-CN" sz="1200" i="1">
                            <a:latin typeface="Cambria Math" panose="02040503050406030204" pitchFamily="18" charset="0"/>
                          </a:rPr>
                          <m:t>𝑔</m:t>
                        </m:r>
                      </m:e>
                    </m:d>
                    <m:r>
                      <a:rPr lang="en-US" altLang="zh-CN" sz="1200" i="1">
                        <a:latin typeface="Cambria Math" panose="02040503050406030204" pitchFamily="18" charset="0"/>
                      </a:rPr>
                      <m:t>=</m:t>
                    </m:r>
                  </m:oMath>
                </a14:m>
                <a:r>
                  <a:rPr lang="zh-CN" altLang="en-US" sz="1200" dirty="0"/>
                  <a:t> </a:t>
                </a:r>
                <a14:m>
                  <m:oMath xmlns:m="http://schemas.openxmlformats.org/officeDocument/2006/math">
                    <m:d>
                      <m:dPr>
                        <m:begChr m:val=""/>
                        <m:endChr m:val="⟩"/>
                        <m:ctrlPr>
                          <a:rPr lang="zh-CN" altLang="en-US" sz="1200" i="1">
                            <a:latin typeface="Cambria Math" panose="02040503050406030204" pitchFamily="18" charset="0"/>
                          </a:rPr>
                        </m:ctrlPr>
                      </m:dPr>
                      <m:e>
                        <m:r>
                          <a:rPr lang="en-US" altLang="zh-CN" sz="1200" i="1">
                            <a:latin typeface="Cambria Math" panose="02040503050406030204" pitchFamily="18" charset="0"/>
                          </a:rPr>
                          <m:t>|</m:t>
                        </m:r>
                        <m:r>
                          <a:rPr lang="en-US" altLang="zh-CN" sz="1200" i="1">
                            <a:latin typeface="Cambria Math" panose="02040503050406030204" pitchFamily="18" charset="0"/>
                          </a:rPr>
                          <m:t>𝐹</m:t>
                        </m:r>
                        <m:r>
                          <a:rPr lang="en-US" altLang="zh-CN" sz="1200" i="1">
                            <a:latin typeface="Cambria Math" panose="02040503050406030204" pitchFamily="18" charset="0"/>
                          </a:rPr>
                          <m:t>=2,</m:t>
                        </m:r>
                        <m:sSub>
                          <m:sSubPr>
                            <m:ctrlPr>
                              <a:rPr lang="en-US" altLang="zh-CN" sz="1200" i="1">
                                <a:latin typeface="Cambria Math" panose="02040503050406030204" pitchFamily="18" charset="0"/>
                              </a:rPr>
                            </m:ctrlPr>
                          </m:sSubPr>
                          <m:e>
                            <m:r>
                              <a:rPr lang="en-US" altLang="zh-CN" sz="1200" i="1">
                                <a:latin typeface="Cambria Math" panose="02040503050406030204" pitchFamily="18" charset="0"/>
                              </a:rPr>
                              <m:t>𝑚</m:t>
                            </m:r>
                          </m:e>
                          <m:sub>
                            <m:r>
                              <a:rPr lang="en-US" altLang="zh-CN" sz="1200" i="1">
                                <a:latin typeface="Cambria Math" panose="02040503050406030204" pitchFamily="18" charset="0"/>
                              </a:rPr>
                              <m:t>𝐹</m:t>
                            </m:r>
                          </m:sub>
                        </m:sSub>
                        <m:r>
                          <a:rPr lang="en-US" altLang="zh-CN" sz="1200" i="1">
                            <a:latin typeface="Cambria Math" panose="02040503050406030204" pitchFamily="18" charset="0"/>
                          </a:rPr>
                          <m:t>=2 </m:t>
                        </m:r>
                      </m:e>
                    </m:d>
                    <m:d>
                      <m:dPr>
                        <m:begChr m:val=""/>
                        <m:endChr m:val="⟩"/>
                        <m:ctrlPr>
                          <a:rPr lang="zh-CN" altLang="en-US" sz="1200" i="1">
                            <a:latin typeface="Cambria Math" panose="02040503050406030204" pitchFamily="18" charset="0"/>
                          </a:rPr>
                        </m:ctrlPr>
                      </m:dPr>
                      <m:e>
                        <m:r>
                          <a:rPr lang="en-US" altLang="zh-CN" sz="1200" b="0" i="1" smtClean="0">
                            <a:latin typeface="Cambria Math" panose="02040503050406030204" pitchFamily="18" charset="0"/>
                          </a:rPr>
                          <m:t>  </m:t>
                        </m:r>
                        <m:r>
                          <a:rPr lang="en-US" altLang="zh-CN" sz="1200" i="1">
                            <a:latin typeface="Cambria Math" panose="02040503050406030204" pitchFamily="18" charset="0"/>
                          </a:rPr>
                          <m:t>|</m:t>
                        </m:r>
                        <m:r>
                          <m:rPr>
                            <m:sty m:val="p"/>
                          </m:rPr>
                          <a:rPr lang="en-US" altLang="zh-CN" sz="1200" i="1">
                            <a:latin typeface="Cambria Math" panose="02040503050406030204" pitchFamily="18" charset="0"/>
                          </a:rPr>
                          <m:t>s</m:t>
                        </m:r>
                      </m:e>
                    </m:d>
                    <m:r>
                      <a:rPr lang="en-US" altLang="zh-CN" sz="1200" i="1">
                        <a:latin typeface="Cambria Math" panose="02040503050406030204" pitchFamily="18" charset="0"/>
                      </a:rPr>
                      <m:t>=</m:t>
                    </m:r>
                  </m:oMath>
                </a14:m>
                <a:r>
                  <a:rPr lang="zh-CN" altLang="en-US" sz="1200" dirty="0"/>
                  <a:t> </a:t>
                </a:r>
                <a14:m>
                  <m:oMath xmlns:m="http://schemas.openxmlformats.org/officeDocument/2006/math">
                    <m:d>
                      <m:dPr>
                        <m:begChr m:val=""/>
                        <m:endChr m:val="⟩"/>
                        <m:ctrlPr>
                          <a:rPr lang="zh-CN" altLang="en-US" sz="1200" i="1">
                            <a:latin typeface="Cambria Math" panose="02040503050406030204" pitchFamily="18" charset="0"/>
                          </a:rPr>
                        </m:ctrlPr>
                      </m:dPr>
                      <m:e>
                        <m:r>
                          <a:rPr lang="en-US" altLang="zh-CN" sz="1200" i="1">
                            <a:latin typeface="Cambria Math" panose="02040503050406030204" pitchFamily="18" charset="0"/>
                          </a:rPr>
                          <m:t>|</m:t>
                        </m:r>
                        <m:r>
                          <a:rPr lang="en-US" altLang="zh-CN" sz="1200" i="1">
                            <a:latin typeface="Cambria Math" panose="02040503050406030204" pitchFamily="18" charset="0"/>
                          </a:rPr>
                          <m:t>𝐹</m:t>
                        </m:r>
                        <m:r>
                          <a:rPr lang="en-US" altLang="zh-CN" sz="1200" i="1">
                            <a:latin typeface="Cambria Math" panose="02040503050406030204" pitchFamily="18" charset="0"/>
                          </a:rPr>
                          <m:t>=1,</m:t>
                        </m:r>
                        <m:sSub>
                          <m:sSubPr>
                            <m:ctrlPr>
                              <a:rPr lang="en-US" altLang="zh-CN" sz="1200" i="1">
                                <a:latin typeface="Cambria Math" panose="02040503050406030204" pitchFamily="18" charset="0"/>
                              </a:rPr>
                            </m:ctrlPr>
                          </m:sSubPr>
                          <m:e>
                            <m:r>
                              <a:rPr lang="en-US" altLang="zh-CN" sz="1200" i="1">
                                <a:latin typeface="Cambria Math" panose="02040503050406030204" pitchFamily="18" charset="0"/>
                              </a:rPr>
                              <m:t>𝑚</m:t>
                            </m:r>
                          </m:e>
                          <m:sub>
                            <m:r>
                              <a:rPr lang="en-US" altLang="zh-CN" sz="1200" i="1">
                                <a:latin typeface="Cambria Math" panose="02040503050406030204" pitchFamily="18" charset="0"/>
                              </a:rPr>
                              <m:t>𝐹</m:t>
                            </m:r>
                          </m:sub>
                        </m:sSub>
                        <m:r>
                          <a:rPr lang="en-US" altLang="zh-CN" sz="1200" i="1">
                            <a:latin typeface="Cambria Math" panose="02040503050406030204" pitchFamily="18" charset="0"/>
                          </a:rPr>
                          <m:t>=</m:t>
                        </m:r>
                        <m:r>
                          <a:rPr lang="en-US" altLang="zh-CN" sz="1200" b="0" i="1" smtClean="0">
                            <a:latin typeface="Cambria Math" panose="02040503050406030204" pitchFamily="18" charset="0"/>
                          </a:rPr>
                          <m:t>0</m:t>
                        </m:r>
                        <m:r>
                          <a:rPr lang="en-US" altLang="zh-CN" sz="1200" i="1">
                            <a:latin typeface="Cambria Math" panose="02040503050406030204" pitchFamily="18" charset="0"/>
                          </a:rPr>
                          <m:t> </m:t>
                        </m:r>
                      </m:e>
                    </m:d>
                  </m:oMath>
                </a14:m>
                <a:endParaRPr lang="en-US" altLang="zh-CN" sz="1350" dirty="0">
                  <a:latin typeface="+mn-ea"/>
                </a:endParaRPr>
              </a:p>
              <a:p>
                <a:pPr marL="0" indent="0">
                  <a:buNone/>
                </a:pPr>
                <a14:m>
                  <m:oMath xmlns:m="http://schemas.openxmlformats.org/officeDocument/2006/math">
                    <m:d>
                      <m:dPr>
                        <m:begChr m:val=""/>
                        <m:endChr m:val="⟩"/>
                        <m:ctrlPr>
                          <a:rPr lang="zh-CN" altLang="en-US" sz="1200" i="1">
                            <a:latin typeface="Cambria Math" panose="02040503050406030204" pitchFamily="18" charset="0"/>
                          </a:rPr>
                        </m:ctrlPr>
                      </m:dPr>
                      <m:e>
                        <m:r>
                          <a:rPr lang="en-US" altLang="zh-CN" sz="1200" i="1">
                            <a:latin typeface="Cambria Math" panose="02040503050406030204" pitchFamily="18" charset="0"/>
                          </a:rPr>
                          <m:t>|</m:t>
                        </m:r>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𝑒</m:t>
                            </m:r>
                          </m:e>
                          <m:sub>
                            <m:r>
                              <a:rPr lang="en-US" altLang="zh-CN" sz="1200" b="0" i="1" smtClean="0">
                                <a:latin typeface="Cambria Math" panose="02040503050406030204" pitchFamily="18" charset="0"/>
                              </a:rPr>
                              <m:t>1</m:t>
                            </m:r>
                          </m:sub>
                        </m:sSub>
                      </m:e>
                    </m:d>
                    <m:r>
                      <a:rPr lang="en-US" altLang="zh-CN" sz="1200" i="1">
                        <a:latin typeface="Cambria Math" panose="02040503050406030204" pitchFamily="18" charset="0"/>
                      </a:rPr>
                      <m:t>=</m:t>
                    </m:r>
                  </m:oMath>
                </a14:m>
                <a:r>
                  <a:rPr lang="zh-CN" altLang="en-US" sz="1200" dirty="0"/>
                  <a:t> </a:t>
                </a:r>
                <a14:m>
                  <m:oMath xmlns:m="http://schemas.openxmlformats.org/officeDocument/2006/math">
                    <m:d>
                      <m:dPr>
                        <m:begChr m:val=""/>
                        <m:endChr m:val="⟩"/>
                        <m:ctrlPr>
                          <a:rPr lang="zh-CN" altLang="en-US" sz="1200" i="1">
                            <a:latin typeface="Cambria Math" panose="02040503050406030204" pitchFamily="18" charset="0"/>
                          </a:rPr>
                        </m:ctrlPr>
                      </m:dPr>
                      <m:e>
                        <m:r>
                          <a:rPr lang="en-US" altLang="zh-CN" sz="1200" i="1">
                            <a:latin typeface="Cambria Math" panose="02040503050406030204" pitchFamily="18" charset="0"/>
                          </a:rPr>
                          <m:t>|</m:t>
                        </m:r>
                        <m:r>
                          <a:rPr lang="en-US" altLang="zh-CN" sz="1200" i="1">
                            <a:latin typeface="Cambria Math" panose="02040503050406030204" pitchFamily="18" charset="0"/>
                          </a:rPr>
                          <m:t>𝐹</m:t>
                        </m:r>
                        <m:r>
                          <a:rPr lang="en-US" altLang="zh-CN" sz="1200" b="0" i="1" smtClean="0">
                            <a:latin typeface="Cambria Math" panose="02040503050406030204" pitchFamily="18" charset="0"/>
                          </a:rPr>
                          <m:t>′</m:t>
                        </m:r>
                        <m:r>
                          <a:rPr lang="en-US" altLang="zh-CN" sz="1200" i="1">
                            <a:latin typeface="Cambria Math" panose="02040503050406030204" pitchFamily="18" charset="0"/>
                          </a:rPr>
                          <m:t>=</m:t>
                        </m:r>
                        <m:r>
                          <a:rPr lang="en-US" altLang="zh-CN" sz="1200" b="0" i="1" smtClean="0">
                            <a:latin typeface="Cambria Math" panose="02040503050406030204" pitchFamily="18" charset="0"/>
                          </a:rPr>
                          <m:t>1</m:t>
                        </m:r>
                        <m:r>
                          <a:rPr lang="en-US" altLang="zh-CN" sz="1200" i="1">
                            <a:latin typeface="Cambria Math" panose="02040503050406030204" pitchFamily="18" charset="0"/>
                          </a:rPr>
                          <m:t>,</m:t>
                        </m:r>
                        <m:sSub>
                          <m:sSubPr>
                            <m:ctrlPr>
                              <a:rPr lang="en-US" altLang="zh-CN" sz="1200" i="1">
                                <a:latin typeface="Cambria Math" panose="02040503050406030204" pitchFamily="18" charset="0"/>
                              </a:rPr>
                            </m:ctrlPr>
                          </m:sSubPr>
                          <m:e>
                            <m:r>
                              <a:rPr lang="en-US" altLang="zh-CN" sz="1200" i="1">
                                <a:latin typeface="Cambria Math" panose="02040503050406030204" pitchFamily="18" charset="0"/>
                              </a:rPr>
                              <m:t>𝑚</m:t>
                            </m:r>
                            <m:r>
                              <a:rPr lang="en-US" altLang="zh-CN" sz="1200" b="0" i="1" smtClean="0">
                                <a:latin typeface="Cambria Math" panose="02040503050406030204" pitchFamily="18" charset="0"/>
                              </a:rPr>
                              <m:t>′</m:t>
                            </m:r>
                          </m:e>
                          <m:sub>
                            <m:r>
                              <a:rPr lang="en-US" altLang="zh-CN" sz="1200" i="1">
                                <a:latin typeface="Cambria Math" panose="02040503050406030204" pitchFamily="18" charset="0"/>
                              </a:rPr>
                              <m:t>𝐹</m:t>
                            </m:r>
                          </m:sub>
                        </m:sSub>
                        <m:r>
                          <a:rPr lang="en-US" altLang="zh-CN" sz="1200" i="1">
                            <a:latin typeface="Cambria Math" panose="02040503050406030204" pitchFamily="18" charset="0"/>
                          </a:rPr>
                          <m:t>=</m:t>
                        </m:r>
                        <m:r>
                          <a:rPr lang="en-US" altLang="zh-CN" sz="1200" b="0" i="1" smtClean="0">
                            <a:latin typeface="Cambria Math" panose="02040503050406030204" pitchFamily="18" charset="0"/>
                          </a:rPr>
                          <m:t>1</m:t>
                        </m:r>
                        <m:r>
                          <a:rPr lang="en-US" altLang="zh-CN" sz="1200" i="1">
                            <a:latin typeface="Cambria Math" panose="02040503050406030204" pitchFamily="18" charset="0"/>
                          </a:rPr>
                          <m:t> </m:t>
                        </m:r>
                      </m:e>
                    </m:d>
                    <m:r>
                      <a:rPr lang="en-US" altLang="zh-CN" sz="1200" b="0" i="0" smtClean="0">
                        <a:latin typeface="Cambria Math" panose="02040503050406030204" pitchFamily="18" charset="0"/>
                      </a:rPr>
                      <m:t>  </m:t>
                    </m:r>
                    <m:d>
                      <m:dPr>
                        <m:begChr m:val=""/>
                        <m:endChr m:val="⟩"/>
                        <m:ctrlPr>
                          <a:rPr lang="zh-CN" altLang="en-US" sz="1200" i="1">
                            <a:latin typeface="Cambria Math" panose="02040503050406030204" pitchFamily="18" charset="0"/>
                          </a:rPr>
                        </m:ctrlPr>
                      </m:dPr>
                      <m:e>
                        <m:r>
                          <a:rPr lang="en-US" altLang="zh-CN" sz="1200" i="1">
                            <a:latin typeface="Cambria Math" panose="02040503050406030204" pitchFamily="18" charset="0"/>
                          </a:rPr>
                          <m:t>|</m:t>
                        </m:r>
                        <m:sSub>
                          <m:sSubPr>
                            <m:ctrlPr>
                              <a:rPr lang="en-US" altLang="zh-CN" sz="1200" i="1">
                                <a:latin typeface="Cambria Math" panose="02040503050406030204" pitchFamily="18" charset="0"/>
                              </a:rPr>
                            </m:ctrlPr>
                          </m:sSubPr>
                          <m:e>
                            <m:r>
                              <a:rPr lang="en-US" altLang="zh-CN" sz="1200" i="1">
                                <a:latin typeface="Cambria Math" panose="02040503050406030204" pitchFamily="18" charset="0"/>
                              </a:rPr>
                              <m:t>𝑒</m:t>
                            </m:r>
                          </m:e>
                          <m:sub>
                            <m:r>
                              <a:rPr lang="en-US" altLang="zh-CN" sz="1200" b="0" i="1" smtClean="0">
                                <a:latin typeface="Cambria Math" panose="02040503050406030204" pitchFamily="18" charset="0"/>
                              </a:rPr>
                              <m:t>2</m:t>
                            </m:r>
                          </m:sub>
                        </m:sSub>
                      </m:e>
                    </m:d>
                    <m:r>
                      <a:rPr lang="en-US" altLang="zh-CN" sz="1200" i="1">
                        <a:latin typeface="Cambria Math" panose="02040503050406030204" pitchFamily="18" charset="0"/>
                      </a:rPr>
                      <m:t>=</m:t>
                    </m:r>
                  </m:oMath>
                </a14:m>
                <a:r>
                  <a:rPr lang="zh-CN" altLang="en-US" sz="1200" dirty="0"/>
                  <a:t> </a:t>
                </a:r>
                <a14:m>
                  <m:oMath xmlns:m="http://schemas.openxmlformats.org/officeDocument/2006/math">
                    <m:d>
                      <m:dPr>
                        <m:begChr m:val=""/>
                        <m:endChr m:val="⟩"/>
                        <m:ctrlPr>
                          <a:rPr lang="zh-CN" altLang="en-US" sz="1200" i="1">
                            <a:latin typeface="Cambria Math" panose="02040503050406030204" pitchFamily="18" charset="0"/>
                          </a:rPr>
                        </m:ctrlPr>
                      </m:dPr>
                      <m:e>
                        <m:r>
                          <a:rPr lang="en-US" altLang="zh-CN" sz="1200" i="1">
                            <a:latin typeface="Cambria Math" panose="02040503050406030204" pitchFamily="18" charset="0"/>
                          </a:rPr>
                          <m:t>|</m:t>
                        </m:r>
                        <m:r>
                          <a:rPr lang="en-US" altLang="zh-CN" sz="1200" i="1">
                            <a:latin typeface="Cambria Math" panose="02040503050406030204" pitchFamily="18" charset="0"/>
                          </a:rPr>
                          <m:t>𝐹</m:t>
                        </m:r>
                        <m:r>
                          <a:rPr lang="en-US" altLang="zh-CN" sz="1200" b="0" i="1" smtClean="0">
                            <a:latin typeface="Cambria Math" panose="02040503050406030204" pitchFamily="18" charset="0"/>
                          </a:rPr>
                          <m:t>′</m:t>
                        </m:r>
                        <m:r>
                          <a:rPr lang="en-US" altLang="zh-CN" sz="1200" i="1">
                            <a:latin typeface="Cambria Math" panose="02040503050406030204" pitchFamily="18" charset="0"/>
                          </a:rPr>
                          <m:t>=2,</m:t>
                        </m:r>
                        <m:sSub>
                          <m:sSubPr>
                            <m:ctrlPr>
                              <a:rPr lang="en-US" altLang="zh-CN" sz="1200" i="1">
                                <a:latin typeface="Cambria Math" panose="02040503050406030204" pitchFamily="18" charset="0"/>
                              </a:rPr>
                            </m:ctrlPr>
                          </m:sSubPr>
                          <m:e>
                            <m:r>
                              <a:rPr lang="en-US" altLang="zh-CN" sz="1200" i="1">
                                <a:latin typeface="Cambria Math" panose="02040503050406030204" pitchFamily="18" charset="0"/>
                              </a:rPr>
                              <m:t>𝑚</m:t>
                            </m:r>
                            <m:r>
                              <a:rPr lang="en-US" altLang="zh-CN" sz="1200" b="0" i="1" smtClean="0">
                                <a:latin typeface="Cambria Math" panose="02040503050406030204" pitchFamily="18" charset="0"/>
                              </a:rPr>
                              <m:t>′</m:t>
                            </m:r>
                          </m:e>
                          <m:sub>
                            <m:r>
                              <a:rPr lang="en-US" altLang="zh-CN" sz="1200" i="1">
                                <a:latin typeface="Cambria Math" panose="02040503050406030204" pitchFamily="18" charset="0"/>
                              </a:rPr>
                              <m:t>𝐹</m:t>
                            </m:r>
                          </m:sub>
                        </m:sSub>
                        <m:r>
                          <a:rPr lang="en-US" altLang="zh-CN" sz="1200" i="1">
                            <a:latin typeface="Cambria Math" panose="02040503050406030204" pitchFamily="18" charset="0"/>
                          </a:rPr>
                          <m:t>=</m:t>
                        </m:r>
                        <m:r>
                          <a:rPr lang="en-US" altLang="zh-CN" sz="1200" b="0" i="1" smtClean="0">
                            <a:latin typeface="Cambria Math" panose="02040503050406030204" pitchFamily="18" charset="0"/>
                          </a:rPr>
                          <m:t>1</m:t>
                        </m:r>
                        <m:r>
                          <a:rPr lang="en-US" altLang="zh-CN" sz="1200" i="1">
                            <a:latin typeface="Cambria Math" panose="02040503050406030204" pitchFamily="18" charset="0"/>
                          </a:rPr>
                          <m:t> </m:t>
                        </m:r>
                      </m:e>
                    </m:d>
                  </m:oMath>
                </a14:m>
                <a:endParaRPr lang="en-US" altLang="zh-CN" sz="1200" dirty="0"/>
              </a:p>
              <a:p>
                <a:pPr marL="0" indent="0">
                  <a:buNone/>
                </a:pPr>
                <a14:m>
                  <m:oMath xmlns:m="http://schemas.openxmlformats.org/officeDocument/2006/math">
                    <m:sSup>
                      <m:sSupPr>
                        <m:ctrlPr>
                          <a:rPr lang="en-US" altLang="zh-CN" sz="1350" i="1" smtClean="0">
                            <a:latin typeface="Cambria Math" panose="02040503050406030204" pitchFamily="18" charset="0"/>
                          </a:rPr>
                        </m:ctrlPr>
                      </m:sSupPr>
                      <m:e>
                        <m:sSup>
                          <m:sSupPr>
                            <m:ctrlPr>
                              <a:rPr lang="en-US" altLang="zh-CN" sz="1350" i="1" smtClean="0">
                                <a:latin typeface="Cambria Math" panose="02040503050406030204" pitchFamily="18" charset="0"/>
                              </a:rPr>
                            </m:ctrlPr>
                          </m:sSupPr>
                          <m:e>
                            <m:r>
                              <a:rPr lang="zh-CN" altLang="en-US" sz="1350" i="1" smtClean="0">
                                <a:latin typeface="Cambria Math" panose="02040503050406030204" pitchFamily="18" charset="0"/>
                              </a:rPr>
                              <m:t>𝜎</m:t>
                            </m:r>
                          </m:e>
                          <m:sup>
                            <m:r>
                              <a:rPr lang="en-US" altLang="zh-CN" sz="1350" i="1">
                                <a:latin typeface="Cambria Math" panose="02040503050406030204" pitchFamily="18" charset="0"/>
                              </a:rPr>
                              <m:t>−</m:t>
                            </m:r>
                          </m:sup>
                        </m:sSup>
                        <m:r>
                          <a:rPr lang="zh-CN" altLang="en-US" sz="1350" i="1">
                            <a:latin typeface="Cambria Math" panose="02040503050406030204" pitchFamily="18" charset="0"/>
                          </a:rPr>
                          <m:t>的</m:t>
                        </m:r>
                        <m:r>
                          <a:rPr lang="zh-CN" altLang="en-US" sz="1350" i="1" smtClean="0">
                            <a:latin typeface="Cambria Math" panose="02040503050406030204" pitchFamily="18" charset="0"/>
                          </a:rPr>
                          <m:t>信号</m:t>
                        </m:r>
                        <m:r>
                          <a:rPr lang="zh-CN" altLang="en-US" sz="1350" i="1">
                            <a:latin typeface="Cambria Math" panose="02040503050406030204" pitchFamily="18" charset="0"/>
                          </a:rPr>
                          <m:t>光子</m:t>
                        </m:r>
                        <m:r>
                          <a:rPr lang="zh-CN" altLang="en-US" sz="1350" i="1" smtClean="0">
                            <a:latin typeface="Cambria Math" panose="02040503050406030204" pitchFamily="18" charset="0"/>
                          </a:rPr>
                          <m:t>通过</m:t>
                        </m:r>
                        <m:r>
                          <a:rPr lang="zh-CN" altLang="en-US" sz="1350" i="1" smtClean="0">
                            <a:latin typeface="Cambria Math" panose="02040503050406030204" pitchFamily="18" charset="0"/>
                          </a:rPr>
                          <m:t>𝜎</m:t>
                        </m:r>
                      </m:e>
                      <m:sup>
                        <m:r>
                          <a:rPr lang="en-US" altLang="zh-CN" sz="1350" i="1">
                            <a:latin typeface="Cambria Math" panose="02040503050406030204" pitchFamily="18" charset="0"/>
                          </a:rPr>
                          <m:t>+</m:t>
                        </m:r>
                      </m:sup>
                    </m:sSup>
                  </m:oMath>
                </a14:m>
                <a:r>
                  <a:rPr lang="zh-CN" altLang="en-US" sz="1350" dirty="0">
                    <a:latin typeface="+mn-ea"/>
                  </a:rPr>
                  <a:t>的控制光映射到存储</a:t>
                </a:r>
                <a14:m>
                  <m:oMath xmlns:m="http://schemas.openxmlformats.org/officeDocument/2006/math">
                    <m:d>
                      <m:dPr>
                        <m:begChr m:val=""/>
                        <m:endChr m:val="⟩"/>
                        <m:ctrlPr>
                          <a:rPr lang="zh-CN" altLang="en-US" sz="1400" i="1">
                            <a:latin typeface="Cambria Math" panose="02040503050406030204" pitchFamily="18" charset="0"/>
                          </a:rPr>
                        </m:ctrlPr>
                      </m:dPr>
                      <m:e>
                        <m:r>
                          <a:rPr lang="en-US" altLang="zh-CN" sz="1400" i="1">
                            <a:latin typeface="Cambria Math" panose="02040503050406030204" pitchFamily="18" charset="0"/>
                          </a:rPr>
                          <m:t>|</m:t>
                        </m:r>
                        <m:r>
                          <a:rPr lang="en-US" altLang="zh-CN" sz="1400" i="1">
                            <a:latin typeface="Cambria Math" panose="02040503050406030204" pitchFamily="18" charset="0"/>
                          </a:rPr>
                          <m:t>𝑔</m:t>
                        </m:r>
                      </m:e>
                    </m:d>
                  </m:oMath>
                </a14:m>
                <a:r>
                  <a:rPr lang="zh-CN" altLang="en-US" sz="1350" dirty="0">
                    <a:latin typeface="+mn-ea"/>
                  </a:rPr>
                  <a:t>和</a:t>
                </a:r>
                <a14:m>
                  <m:oMath xmlns:m="http://schemas.openxmlformats.org/officeDocument/2006/math">
                    <m:d>
                      <m:dPr>
                        <m:begChr m:val=""/>
                        <m:endChr m:val="⟩"/>
                        <m:ctrlPr>
                          <a:rPr lang="zh-CN" altLang="en-US" sz="1400" i="1">
                            <a:latin typeface="Cambria Math" panose="02040503050406030204" pitchFamily="18" charset="0"/>
                          </a:rPr>
                        </m:ctrlPr>
                      </m:dPr>
                      <m:e>
                        <m:r>
                          <a:rPr lang="en-US" altLang="zh-CN" sz="1400" i="1">
                            <a:latin typeface="Cambria Math" panose="02040503050406030204" pitchFamily="18" charset="0"/>
                          </a:rPr>
                          <m:t>|</m:t>
                        </m:r>
                        <m:r>
                          <m:rPr>
                            <m:sty m:val="p"/>
                          </m:rPr>
                          <a:rPr lang="en-US" altLang="zh-CN" sz="1400" i="1">
                            <a:latin typeface="Cambria Math" panose="02040503050406030204" pitchFamily="18" charset="0"/>
                          </a:rPr>
                          <m:t>s</m:t>
                        </m:r>
                      </m:e>
                    </m:d>
                  </m:oMath>
                </a14:m>
                <a:r>
                  <a:rPr lang="zh-CN" altLang="en-US" sz="1350" dirty="0">
                    <a:latin typeface="+mn-ea"/>
                  </a:rPr>
                  <a:t>之间的自旋波激发。</a:t>
                </a:r>
                <a:endParaRPr lang="en-US" altLang="zh-CN" sz="1350" dirty="0">
                  <a:latin typeface="+mn-ea"/>
                </a:endParaRPr>
              </a:p>
              <a:p>
                <a:pPr marL="0" indent="0">
                  <a:buNone/>
                </a:pPr>
                <a:r>
                  <a:rPr lang="zh-CN" altLang="en-US" sz="1350" dirty="0">
                    <a:latin typeface="+mn-ea"/>
                  </a:rPr>
                  <a:t>最终优化信噪比与效率得到的工作点为</a:t>
                </a:r>
                <a14:m>
                  <m:oMath xmlns:m="http://schemas.openxmlformats.org/officeDocument/2006/math">
                    <m:r>
                      <a:rPr lang="el-GR" altLang="zh-CN" sz="1200" i="1" dirty="0">
                        <a:latin typeface="Cambria Math" panose="02040503050406030204" pitchFamily="18" charset="0"/>
                      </a:rPr>
                      <m:t> </m:t>
                    </m:r>
                    <m:r>
                      <a:rPr lang="el-GR" altLang="zh-CN" sz="1200" i="1" dirty="0" smtClean="0">
                        <a:latin typeface="Cambria Math" panose="02040503050406030204" pitchFamily="18" charset="0"/>
                        <a:ea typeface="Cambria Math" panose="02040503050406030204" pitchFamily="18" charset="0"/>
                      </a:rPr>
                      <m:t>∆</m:t>
                    </m:r>
                    <m:r>
                      <a:rPr lang="en-US" altLang="zh-CN" sz="1200" i="1" dirty="0">
                        <a:latin typeface="Cambria Math" panose="02040503050406030204" pitchFamily="18" charset="0"/>
                        <a:ea typeface="Cambria Math" panose="02040503050406030204" pitchFamily="18" charset="0"/>
                      </a:rPr>
                      <m:t>=</m:t>
                    </m:r>
                    <m:r>
                      <a:rPr lang="el-GR" altLang="zh-CN" sz="1200" i="1" dirty="0">
                        <a:latin typeface="Cambria Math" panose="02040503050406030204" pitchFamily="18" charset="0"/>
                      </a:rPr>
                      <m:t>−2</m:t>
                    </m:r>
                    <m:r>
                      <a:rPr lang="el-GR" altLang="zh-CN" sz="1200" i="1" dirty="0" smtClean="0">
                        <a:latin typeface="Cambria Math" panose="02040503050406030204" pitchFamily="18" charset="0"/>
                      </a:rPr>
                      <m:t>𝜋</m:t>
                    </m:r>
                    <m:r>
                      <a:rPr lang="el-GR" altLang="zh-CN" sz="1200" i="1" dirty="0">
                        <a:latin typeface="Cambria Math" panose="02040503050406030204" pitchFamily="18" charset="0"/>
                      </a:rPr>
                      <m:t>×700</m:t>
                    </m:r>
                    <m:r>
                      <a:rPr lang="en-US" altLang="zh-CN" sz="1200" i="1" dirty="0">
                        <a:latin typeface="Cambria Math" panose="02040503050406030204" pitchFamily="18" charset="0"/>
                      </a:rPr>
                      <m:t>𝑀𝐻𝑧</m:t>
                    </m:r>
                    <m:r>
                      <a:rPr lang="en-US" altLang="zh-CN" sz="1200" i="1" dirty="0">
                        <a:latin typeface="Cambria Math" panose="02040503050406030204" pitchFamily="18" charset="0"/>
                      </a:rPr>
                      <m:t> </m:t>
                    </m:r>
                  </m:oMath>
                </a14:m>
                <a:br>
                  <a:rPr lang="en-US" altLang="zh-CN" sz="1200" i="1" dirty="0">
                    <a:latin typeface="Cambria Math" panose="02040503050406030204" pitchFamily="18" charset="0"/>
                  </a:rPr>
                </a:br>
                <a:endParaRPr lang="en-US" altLang="zh-CN" sz="1200" i="1" dirty="0">
                  <a:latin typeface="Cambria Math" panose="02040503050406030204" pitchFamily="18" charset="0"/>
                </a:endParaRPr>
              </a:p>
            </p:txBody>
          </p:sp>
        </mc:Choice>
        <mc:Fallback xmlns="">
          <p:sp>
            <p:nvSpPr>
              <p:cNvPr id="3" name="内容占位符 2">
                <a:extLst>
                  <a:ext uri="{FF2B5EF4-FFF2-40B4-BE49-F238E27FC236}">
                    <a16:creationId xmlns:a16="http://schemas.microsoft.com/office/drawing/2014/main" id="{26C5602F-39E8-4984-BD5D-93274567C245}"/>
                  </a:ext>
                </a:extLst>
              </p:cNvPr>
              <p:cNvSpPr>
                <a:spLocks noGrp="1" noRot="1" noChangeAspect="1" noMove="1" noResize="1" noEditPoints="1" noAdjustHandles="1" noChangeArrowheads="1" noChangeShapeType="1" noTextEdit="1"/>
              </p:cNvSpPr>
              <p:nvPr>
                <p:ph idx="1"/>
              </p:nvPr>
            </p:nvSpPr>
            <p:spPr>
              <a:xfrm>
                <a:off x="4572000" y="693876"/>
                <a:ext cx="4572001" cy="4198846"/>
              </a:xfrm>
              <a:blipFill>
                <a:blip r:embed="rId2"/>
                <a:stretch>
                  <a:fillRect l="-1067" t="-871" r="-1733"/>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7C7A6877-5DF7-4754-B7B9-519395313374}"/>
              </a:ext>
            </a:extLst>
          </p:cNvPr>
          <p:cNvSpPr>
            <a:spLocks noGrp="1"/>
          </p:cNvSpPr>
          <p:nvPr>
            <p:ph type="ftr" sz="quarter" idx="11"/>
          </p:nvPr>
        </p:nvSpPr>
        <p:spPr>
          <a:xfrm>
            <a:off x="3144956" y="4767263"/>
            <a:ext cx="3086100" cy="273844"/>
          </a:xfrm>
        </p:spPr>
        <p:txBody>
          <a:bodyPr/>
          <a:lstStyle/>
          <a:p>
            <a:r>
              <a:rPr lang="en-US" altLang="zh-CN" sz="1350" i="1" dirty="0">
                <a:solidFill>
                  <a:srgbClr val="000000"/>
                </a:solidFill>
                <a:latin typeface="CMTI10"/>
              </a:rPr>
              <a:t>PRX Quantum 3, 020349</a:t>
            </a:r>
          </a:p>
        </p:txBody>
      </p:sp>
      <p:sp>
        <p:nvSpPr>
          <p:cNvPr id="5" name="灯片编号占位符 4">
            <a:extLst>
              <a:ext uri="{FF2B5EF4-FFF2-40B4-BE49-F238E27FC236}">
                <a16:creationId xmlns:a16="http://schemas.microsoft.com/office/drawing/2014/main" id="{3E8BA397-E68E-4D4D-95AE-60AEABC2D3DD}"/>
              </a:ext>
            </a:extLst>
          </p:cNvPr>
          <p:cNvSpPr>
            <a:spLocks noGrp="1"/>
          </p:cNvSpPr>
          <p:nvPr>
            <p:ph type="sldNum" sz="quarter" idx="12"/>
          </p:nvPr>
        </p:nvSpPr>
        <p:spPr/>
        <p:txBody>
          <a:bodyPr/>
          <a:lstStyle/>
          <a:p>
            <a:fld id="{27C45CD9-0508-4D1E-923D-4DFDAA610D19}" type="slidenum">
              <a:rPr lang="zh-CN" altLang="en-US" smtClean="0"/>
              <a:pPr/>
              <a:t>17</a:t>
            </a:fld>
            <a:endParaRPr lang="zh-CN" altLang="en-US" dirty="0"/>
          </a:p>
        </p:txBody>
      </p:sp>
      <p:pic>
        <p:nvPicPr>
          <p:cNvPr id="6" name="图片 5">
            <a:extLst>
              <a:ext uri="{FF2B5EF4-FFF2-40B4-BE49-F238E27FC236}">
                <a16:creationId xmlns:a16="http://schemas.microsoft.com/office/drawing/2014/main" id="{A5CC6887-B05C-4910-8FF6-8FCF023FCC21}"/>
              </a:ext>
            </a:extLst>
          </p:cNvPr>
          <p:cNvPicPr>
            <a:picLocks noChangeAspect="1"/>
          </p:cNvPicPr>
          <p:nvPr/>
        </p:nvPicPr>
        <p:blipFill>
          <a:blip r:embed="rId3"/>
          <a:stretch>
            <a:fillRect/>
          </a:stretch>
        </p:blipFill>
        <p:spPr>
          <a:xfrm>
            <a:off x="-1" y="612500"/>
            <a:ext cx="4572001" cy="3089918"/>
          </a:xfrm>
          <a:prstGeom prst="rect">
            <a:avLst/>
          </a:prstGeom>
        </p:spPr>
      </p:pic>
      <p:sp>
        <p:nvSpPr>
          <p:cNvPr id="7" name="矩形 6">
            <a:extLst>
              <a:ext uri="{FF2B5EF4-FFF2-40B4-BE49-F238E27FC236}">
                <a16:creationId xmlns:a16="http://schemas.microsoft.com/office/drawing/2014/main" id="{FFEBEE37-3ADF-4916-96CD-D8EAA35831BA}"/>
              </a:ext>
            </a:extLst>
          </p:cNvPr>
          <p:cNvSpPr/>
          <p:nvPr/>
        </p:nvSpPr>
        <p:spPr>
          <a:xfrm>
            <a:off x="2010061" y="4754144"/>
            <a:ext cx="4572000" cy="300082"/>
          </a:xfrm>
          <a:prstGeom prst="rect">
            <a:avLst/>
          </a:prstGeom>
        </p:spPr>
        <p:txBody>
          <a:bodyPr>
            <a:spAutoFit/>
          </a:bodyPr>
          <a:lstStyle/>
          <a:p>
            <a:r>
              <a:rPr lang="en-US" altLang="zh-CN" sz="1350" i="1" dirty="0">
                <a:solidFill>
                  <a:srgbClr val="000000"/>
                </a:solidFill>
                <a:latin typeface="CMTI10"/>
              </a:rPr>
              <a:t>PRL 119, 060502 (2017)</a:t>
            </a:r>
            <a:endParaRPr lang="zh-CN" altLang="en-US" sz="1350" i="1" dirty="0">
              <a:solidFill>
                <a:srgbClr val="000000"/>
              </a:solidFill>
              <a:latin typeface="CMTI10"/>
            </a:endParaRPr>
          </a:p>
        </p:txBody>
      </p:sp>
    </p:spTree>
    <p:extLst>
      <p:ext uri="{BB962C8B-B14F-4D97-AF65-F5344CB8AC3E}">
        <p14:creationId xmlns:p14="http://schemas.microsoft.com/office/powerpoint/2010/main" val="1990765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943A2635-6F37-4425-B5BA-21D76F553656}"/>
              </a:ext>
            </a:extLst>
          </p:cNvPr>
          <p:cNvSpPr>
            <a:spLocks noGrp="1"/>
          </p:cNvSpPr>
          <p:nvPr>
            <p:ph type="sldNum" sz="quarter" idx="12"/>
          </p:nvPr>
        </p:nvSpPr>
        <p:spPr/>
        <p:txBody>
          <a:bodyPr/>
          <a:lstStyle/>
          <a:p>
            <a:fld id="{27C45CD9-0508-4D1E-923D-4DFDAA610D19}" type="slidenum">
              <a:rPr lang="zh-CN" altLang="en-US" smtClean="0"/>
              <a:pPr/>
              <a:t>18</a:t>
            </a:fld>
            <a:endParaRPr lang="zh-CN" altLang="en-US" dirty="0"/>
          </a:p>
        </p:txBody>
      </p:sp>
      <p:pic>
        <p:nvPicPr>
          <p:cNvPr id="6" name="图片 5">
            <a:extLst>
              <a:ext uri="{FF2B5EF4-FFF2-40B4-BE49-F238E27FC236}">
                <a16:creationId xmlns:a16="http://schemas.microsoft.com/office/drawing/2014/main" id="{B5E987B4-C23A-4BC9-9E63-02F30AF01111}"/>
              </a:ext>
            </a:extLst>
          </p:cNvPr>
          <p:cNvPicPr>
            <a:picLocks noChangeAspect="1"/>
          </p:cNvPicPr>
          <p:nvPr/>
        </p:nvPicPr>
        <p:blipFill>
          <a:blip r:embed="rId2"/>
          <a:stretch>
            <a:fillRect/>
          </a:stretch>
        </p:blipFill>
        <p:spPr>
          <a:xfrm>
            <a:off x="1" y="0"/>
            <a:ext cx="4124268" cy="4244454"/>
          </a:xfrm>
          <a:prstGeom prst="rect">
            <a:avLst/>
          </a:prstGeom>
        </p:spPr>
      </p:pic>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B5D304F8-922F-4A7C-9663-53E9EE91114A}"/>
                  </a:ext>
                </a:extLst>
              </p:cNvPr>
              <p:cNvSpPr/>
              <p:nvPr/>
            </p:nvSpPr>
            <p:spPr>
              <a:xfrm>
                <a:off x="4250425" y="0"/>
                <a:ext cx="4572000" cy="3970318"/>
              </a:xfrm>
              <a:prstGeom prst="rect">
                <a:avLst/>
              </a:prstGeom>
            </p:spPr>
            <p:txBody>
              <a:bodyPr>
                <a:spAutoFit/>
              </a:bodyPr>
              <a:lstStyle/>
              <a:p>
                <a:r>
                  <a:rPr lang="zh-CN" altLang="en-US" sz="1400" dirty="0"/>
                  <a:t>ECD</a:t>
                </a:r>
                <a:r>
                  <a:rPr lang="en-US" altLang="zh-CN" sz="1400" dirty="0"/>
                  <a:t>L:</a:t>
                </a:r>
                <a:r>
                  <a:rPr lang="zh-CN" altLang="en-US" sz="1400" dirty="0"/>
                  <a:t>外腔二极管激光器</a:t>
                </a:r>
                <a:endParaRPr lang="en-US" altLang="zh-CN" sz="1400" dirty="0"/>
              </a:p>
              <a:p>
                <a:r>
                  <a:rPr lang="zh-CN" altLang="en-US" sz="1400" dirty="0"/>
                  <a:t>PC</a:t>
                </a:r>
                <a:r>
                  <a:rPr lang="en-US" altLang="zh-CN" sz="1400" dirty="0"/>
                  <a:t>:</a:t>
                </a:r>
                <a:r>
                  <a:rPr lang="zh-CN" altLang="en-US" sz="1400" dirty="0"/>
                  <a:t>Pockels腔</a:t>
                </a:r>
                <a:endParaRPr lang="en-US" altLang="zh-CN" sz="1400" dirty="0"/>
              </a:p>
              <a:p>
                <a:r>
                  <a:rPr lang="zh-CN" altLang="en-US" sz="1400" dirty="0"/>
                  <a:t>PPKTP</a:t>
                </a:r>
                <a:r>
                  <a:rPr lang="en-US" altLang="zh-CN" sz="1400" dirty="0"/>
                  <a:t>:</a:t>
                </a:r>
                <a:r>
                  <a:rPr lang="zh-CN" altLang="en-US" sz="1400" dirty="0"/>
                  <a:t>单片周期性极化磷酸钛钾腔</a:t>
                </a:r>
                <a:endParaRPr lang="en-US" altLang="zh-CN" sz="1400" dirty="0"/>
              </a:p>
              <a:p>
                <a:r>
                  <a:rPr lang="zh-CN" altLang="en-US" sz="1400" dirty="0"/>
                  <a:t>IF</a:t>
                </a:r>
                <a:r>
                  <a:rPr lang="en-US" altLang="zh-CN" sz="1400" dirty="0"/>
                  <a:t>:</a:t>
                </a:r>
                <a:r>
                  <a:rPr lang="zh-CN" altLang="en-US" sz="1400" dirty="0"/>
                  <a:t>窄带干扰滤波器</a:t>
                </a:r>
                <a:endParaRPr lang="en-US" altLang="zh-CN" sz="1400" dirty="0"/>
              </a:p>
              <a:p>
                <a:r>
                  <a:rPr lang="en-US" altLang="zh-CN" sz="1400" dirty="0"/>
                  <a:t>Etalons:</a:t>
                </a:r>
                <a:r>
                  <a:rPr lang="zh-CN" altLang="en-US" sz="1400" dirty="0"/>
                  <a:t>标准具</a:t>
                </a:r>
                <a:r>
                  <a:rPr lang="en-US" altLang="zh-CN" sz="1400" dirty="0"/>
                  <a:t>(550MHz</a:t>
                </a:r>
                <a:r>
                  <a:rPr lang="zh-CN" altLang="en-US" sz="1400" dirty="0"/>
                  <a:t>带宽，</a:t>
                </a:r>
                <a:r>
                  <a:rPr lang="en-US" altLang="zh-CN" sz="1400" dirty="0"/>
                  <a:t>25.5GHz FSR)</a:t>
                </a:r>
              </a:p>
              <a:p>
                <a:r>
                  <a:rPr lang="zh-CN" altLang="en-US" sz="1400" dirty="0"/>
                  <a:t>SPAD</a:t>
                </a:r>
                <a:r>
                  <a:rPr lang="en-US" altLang="zh-CN" sz="1400" dirty="0"/>
                  <a:t>:</a:t>
                </a:r>
                <a:r>
                  <a:rPr lang="zh-CN" altLang="en-US" sz="1400" dirty="0"/>
                  <a:t>单光子雪崩二极管</a:t>
                </a:r>
                <a:endParaRPr lang="en-US" altLang="zh-CN" sz="1400" dirty="0"/>
              </a:p>
              <a:p>
                <a:r>
                  <a:rPr lang="zh-CN" altLang="en-US" sz="1400" dirty="0"/>
                  <a:t>DDG</a:t>
                </a:r>
                <a:r>
                  <a:rPr lang="en-US" altLang="zh-CN" sz="1400" dirty="0"/>
                  <a:t>:</a:t>
                </a:r>
                <a:r>
                  <a:rPr lang="zh-CN" altLang="en-US" sz="1400" dirty="0"/>
                  <a:t>数字延迟发生器</a:t>
                </a:r>
                <a:endParaRPr lang="en-US" altLang="zh-CN" sz="1400" dirty="0"/>
              </a:p>
              <a:p>
                <a:r>
                  <a:rPr lang="zh-CN" altLang="en-US" sz="1400" dirty="0"/>
                  <a:t>AWG</a:t>
                </a:r>
                <a:r>
                  <a:rPr lang="en-US" altLang="zh-CN" sz="1400" dirty="0"/>
                  <a:t>:</a:t>
                </a:r>
                <a:r>
                  <a:rPr lang="zh-CN" altLang="en-US" sz="1400" dirty="0"/>
                  <a:t>任意波形发生器</a:t>
                </a:r>
                <a:endParaRPr lang="en-US" altLang="zh-CN" sz="1400" dirty="0"/>
              </a:p>
              <a:p>
                <a:r>
                  <a:rPr lang="zh-CN" altLang="en-US" sz="1400" dirty="0"/>
                  <a:t>SOA</a:t>
                </a:r>
                <a:r>
                  <a:rPr lang="en-US" altLang="zh-CN" sz="1400" dirty="0"/>
                  <a:t>:</a:t>
                </a:r>
                <a:r>
                  <a:rPr lang="zh-CN" altLang="en-US" sz="1400" dirty="0"/>
                  <a:t>半导体光放大器</a:t>
                </a:r>
                <a:endParaRPr lang="en-US" altLang="zh-CN" sz="1400" dirty="0"/>
              </a:p>
              <a:p>
                <a:r>
                  <a:rPr lang="zh-CN" altLang="en-US" sz="1400" dirty="0"/>
                  <a:t>DM</a:t>
                </a:r>
                <a:r>
                  <a:rPr lang="en-US" altLang="zh-CN" sz="1400" dirty="0"/>
                  <a:t>:</a:t>
                </a:r>
                <a:r>
                  <a:rPr lang="zh-CN" altLang="en-US" sz="1400" dirty="0"/>
                  <a:t>二向色镜</a:t>
                </a:r>
                <a:endParaRPr lang="en-US" altLang="zh-CN" sz="1400" dirty="0"/>
              </a:p>
              <a:p>
                <a:r>
                  <a:rPr lang="zh-CN" altLang="en-US" sz="1400" dirty="0"/>
                  <a:t>EOM</a:t>
                </a:r>
                <a:r>
                  <a:rPr lang="en-US" altLang="zh-CN" sz="1400" dirty="0"/>
                  <a:t>:</a:t>
                </a:r>
                <a:r>
                  <a:rPr lang="zh-CN" altLang="en-US" sz="1400" dirty="0"/>
                  <a:t>电光调制器</a:t>
                </a:r>
                <a:endParaRPr lang="en-US" altLang="zh-CN" sz="1400" dirty="0"/>
              </a:p>
              <a:p>
                <a:r>
                  <a:rPr lang="zh-CN" altLang="en-US" sz="1400" dirty="0"/>
                  <a:t>CP</a:t>
                </a:r>
                <a:r>
                  <a:rPr lang="en-US" altLang="zh-CN" sz="1400" dirty="0"/>
                  <a:t>:</a:t>
                </a:r>
                <a:r>
                  <a:rPr lang="zh-CN" altLang="en-US" sz="1400" dirty="0"/>
                  <a:t>方解石偏振棱镜（控制与信号光线性正交极化）</a:t>
                </a:r>
                <a:endParaRPr lang="en-US" altLang="zh-CN" sz="1400" dirty="0"/>
              </a:p>
              <a:p>
                <a:r>
                  <a:rPr lang="zh-CN" altLang="en-US" sz="1400" dirty="0"/>
                  <a:t>μMS</a:t>
                </a:r>
                <a:r>
                  <a:rPr lang="en-US" altLang="zh-CN" sz="1400" dirty="0"/>
                  <a:t>:</a:t>
                </a:r>
                <a:r>
                  <a:rPr lang="zh-CN" altLang="en-US" sz="1400" dirty="0"/>
                  <a:t>四层μ金属磁屏蔽</a:t>
                </a:r>
                <a:endParaRPr lang="en-US" altLang="zh-CN" sz="1400" dirty="0"/>
              </a:p>
              <a:p>
                <a:r>
                  <a:rPr lang="zh-CN" altLang="en-US" sz="1400" dirty="0"/>
                  <a:t>标签S、P和C分别表示信号、泵浦和控制到存储器的光纤</a:t>
                </a:r>
                <a:endParaRPr lang="en-US" altLang="zh-CN" sz="1400" dirty="0"/>
              </a:p>
              <a:p>
                <a:endParaRPr lang="en-US" altLang="zh-CN" sz="1400" dirty="0"/>
              </a:p>
              <a:p>
                <a:r>
                  <a:rPr lang="en-US" altLang="zh-CN" sz="1400" dirty="0"/>
                  <a:t>S</a:t>
                </a:r>
                <a:r>
                  <a:rPr lang="zh-CN" altLang="en-US" sz="1400" dirty="0"/>
                  <a:t>到</a:t>
                </a:r>
                <a:r>
                  <a:rPr lang="en-US" altLang="zh-CN" sz="1400" dirty="0"/>
                  <a:t>e1</a:t>
                </a:r>
                <a:r>
                  <a:rPr lang="zh-CN" altLang="en-US" sz="1400" dirty="0"/>
                  <a:t>的峰值拉比频率为</a:t>
                </a:r>
                <a14:m>
                  <m:oMath xmlns:m="http://schemas.openxmlformats.org/officeDocument/2006/math">
                    <m:r>
                      <a:rPr lang="en-US" altLang="zh-CN" sz="1400" b="0" i="1" smtClean="0">
                        <a:latin typeface="Cambria Math" panose="02040503050406030204" pitchFamily="18" charset="0"/>
                      </a:rPr>
                      <m:t>2</m:t>
                    </m:r>
                    <m:r>
                      <a:rPr lang="zh-CN" altLang="en-US" sz="1400" b="0" i="1" smtClean="0">
                        <a:latin typeface="Cambria Math" panose="02040503050406030204" pitchFamily="18" charset="0"/>
                      </a:rPr>
                      <m:t>𝜋</m:t>
                    </m:r>
                    <m:r>
                      <a:rPr lang="en-US" altLang="zh-CN" sz="1400" b="0" i="1" smtClean="0">
                        <a:latin typeface="Cambria Math" panose="02040503050406030204" pitchFamily="18" charset="0"/>
                        <a:ea typeface="Cambria Math" panose="02040503050406030204" pitchFamily="18" charset="0"/>
                      </a:rPr>
                      <m:t>×400</m:t>
                    </m:r>
                    <m:r>
                      <a:rPr lang="en-US" altLang="zh-CN" sz="1400" b="0" i="1" smtClean="0">
                        <a:latin typeface="Cambria Math" panose="02040503050406030204" pitchFamily="18" charset="0"/>
                        <a:ea typeface="Cambria Math" panose="02040503050406030204" pitchFamily="18" charset="0"/>
                      </a:rPr>
                      <m:t>𝑀𝐻</m:t>
                    </m:r>
                    <m:r>
                      <m:rPr>
                        <m:sty m:val="p"/>
                      </m:rPr>
                      <a:rPr lang="en-US" altLang="zh-CN" sz="1400" b="0" i="0" smtClean="0">
                        <a:latin typeface="Cambria Math" panose="02040503050406030204" pitchFamily="18" charset="0"/>
                        <a:ea typeface="Cambria Math" panose="02040503050406030204" pitchFamily="18" charset="0"/>
                      </a:rPr>
                      <m:t>z</m:t>
                    </m:r>
                  </m:oMath>
                </a14:m>
                <a:endParaRPr lang="en-US" altLang="zh-CN" sz="1400" dirty="0"/>
              </a:p>
              <a:p>
                <a:r>
                  <a:rPr lang="zh-CN" altLang="en-US" sz="1400" dirty="0"/>
                  <a:t>第一个</a:t>
                </a:r>
                <a:r>
                  <a:rPr lang="en-US" altLang="zh-CN" sz="1400" dirty="0"/>
                  <a:t>CP</a:t>
                </a:r>
                <a:r>
                  <a:rPr lang="zh-CN" altLang="en-US" sz="1400" dirty="0"/>
                  <a:t>将控制与信号光组合，通过光纤外耦合透镜聚焦到</a:t>
                </a:r>
                <a:r>
                  <a:rPr lang="en-US" altLang="zh-CN" sz="1400" dirty="0" err="1"/>
                  <a:t>Rb</a:t>
                </a:r>
                <a:r>
                  <a:rPr lang="zh-CN" altLang="en-US" sz="1400" dirty="0"/>
                  <a:t>池中心</a:t>
                </a:r>
                <a:r>
                  <a:rPr lang="en-US" altLang="zh-CN" sz="1400" dirty="0"/>
                  <a:t>480um</a:t>
                </a:r>
                <a:r>
                  <a:rPr lang="zh-CN" altLang="en-US" sz="1400" dirty="0"/>
                  <a:t>的直径，第二个</a:t>
                </a:r>
                <a:r>
                  <a:rPr lang="en-US" altLang="zh-CN" sz="1400" dirty="0"/>
                  <a:t>CP</a:t>
                </a:r>
                <a:r>
                  <a:rPr lang="zh-CN" altLang="en-US" sz="1400" dirty="0"/>
                  <a:t>将二者分离。</a:t>
                </a:r>
              </a:p>
            </p:txBody>
          </p:sp>
        </mc:Choice>
        <mc:Fallback xmlns="">
          <p:sp>
            <p:nvSpPr>
              <p:cNvPr id="7" name="矩形 6">
                <a:extLst>
                  <a:ext uri="{FF2B5EF4-FFF2-40B4-BE49-F238E27FC236}">
                    <a16:creationId xmlns:a16="http://schemas.microsoft.com/office/drawing/2014/main" id="{B5D304F8-922F-4A7C-9663-53E9EE91114A}"/>
                  </a:ext>
                </a:extLst>
              </p:cNvPr>
              <p:cNvSpPr>
                <a:spLocks noRot="1" noChangeAspect="1" noMove="1" noResize="1" noEditPoints="1" noAdjustHandles="1" noChangeArrowheads="1" noChangeShapeType="1" noTextEdit="1"/>
              </p:cNvSpPr>
              <p:nvPr/>
            </p:nvSpPr>
            <p:spPr>
              <a:xfrm>
                <a:off x="4250425" y="0"/>
                <a:ext cx="4572000" cy="3970318"/>
              </a:xfrm>
              <a:prstGeom prst="rect">
                <a:avLst/>
              </a:prstGeom>
              <a:blipFill>
                <a:blip r:embed="rId3"/>
                <a:stretch>
                  <a:fillRect l="-400" t="-307" b="-61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36833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943A2635-6F37-4425-B5BA-21D76F553656}"/>
              </a:ext>
            </a:extLst>
          </p:cNvPr>
          <p:cNvSpPr>
            <a:spLocks noGrp="1"/>
          </p:cNvSpPr>
          <p:nvPr>
            <p:ph type="sldNum" sz="quarter" idx="12"/>
          </p:nvPr>
        </p:nvSpPr>
        <p:spPr/>
        <p:txBody>
          <a:bodyPr/>
          <a:lstStyle/>
          <a:p>
            <a:fld id="{27C45CD9-0508-4D1E-923D-4DFDAA610D19}" type="slidenum">
              <a:rPr lang="zh-CN" altLang="en-US" smtClean="0"/>
              <a:pPr/>
              <a:t>19</a:t>
            </a:fld>
            <a:endParaRPr lang="zh-CN" altLang="en-US" dirty="0"/>
          </a:p>
        </p:txBody>
      </p:sp>
      <p:pic>
        <p:nvPicPr>
          <p:cNvPr id="2" name="图片 1">
            <a:extLst>
              <a:ext uri="{FF2B5EF4-FFF2-40B4-BE49-F238E27FC236}">
                <a16:creationId xmlns:a16="http://schemas.microsoft.com/office/drawing/2014/main" id="{433D0B4F-4BE4-40B4-B07B-8310627E0A01}"/>
              </a:ext>
            </a:extLst>
          </p:cNvPr>
          <p:cNvPicPr>
            <a:picLocks noChangeAspect="1"/>
          </p:cNvPicPr>
          <p:nvPr/>
        </p:nvPicPr>
        <p:blipFill>
          <a:blip r:embed="rId2"/>
          <a:stretch>
            <a:fillRect/>
          </a:stretch>
        </p:blipFill>
        <p:spPr>
          <a:xfrm>
            <a:off x="1" y="0"/>
            <a:ext cx="3086100" cy="3638834"/>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97DA2B0A-2BF3-4EB1-9B5B-8396B3A56505}"/>
                  </a:ext>
                </a:extLst>
              </p:cNvPr>
              <p:cNvSpPr txBox="1"/>
              <p:nvPr/>
            </p:nvSpPr>
            <p:spPr>
              <a:xfrm>
                <a:off x="3568890" y="116006"/>
                <a:ext cx="5111086" cy="1979644"/>
              </a:xfrm>
              <a:prstGeom prst="rect">
                <a:avLst/>
              </a:prstGeom>
              <a:noFill/>
            </p:spPr>
            <p:txBody>
              <a:bodyPr wrap="square" rtlCol="0">
                <a:spAutoFit/>
              </a:bodyPr>
              <a:lstStyle/>
              <a:p>
                <a:r>
                  <a:rPr lang="zh-CN" altLang="en-US" sz="1600" dirty="0">
                    <a:latin typeface="+mn-ea"/>
                  </a:rPr>
                  <a:t>端对端效率</a:t>
                </a:r>
                <a14:m>
                  <m:oMath xmlns:m="http://schemas.openxmlformats.org/officeDocument/2006/math">
                    <m:sSub>
                      <m:sSubPr>
                        <m:ctrlPr>
                          <a:rPr lang="en-US" altLang="zh-CN" sz="1600" i="1" smtClean="0">
                            <a:latin typeface="Cambria Math" panose="02040503050406030204" pitchFamily="18" charset="0"/>
                          </a:rPr>
                        </m:ctrlPr>
                      </m:sSubPr>
                      <m:e>
                        <m:r>
                          <a:rPr lang="zh-CN" altLang="en-US" sz="1600" i="1" smtClean="0">
                            <a:latin typeface="Cambria Math" panose="02040503050406030204" pitchFamily="18" charset="0"/>
                          </a:rPr>
                          <m:t>𝜂</m:t>
                        </m:r>
                      </m:e>
                      <m:sub>
                        <m:r>
                          <m:rPr>
                            <m:sty m:val="p"/>
                          </m:rPr>
                          <a:rPr lang="en-US" altLang="zh-CN" sz="1600" i="1">
                            <a:latin typeface="Cambria Math" panose="02040503050406030204" pitchFamily="18" charset="0"/>
                          </a:rPr>
                          <m:t>e</m:t>
                        </m:r>
                        <m:r>
                          <a:rPr lang="en-US" altLang="zh-CN" sz="1600" b="0" i="1" smtClean="0">
                            <a:latin typeface="Cambria Math" panose="02040503050406030204" pitchFamily="18" charset="0"/>
                          </a:rPr>
                          <m:t>2</m:t>
                        </m:r>
                        <m:r>
                          <m:rPr>
                            <m:sty m:val="p"/>
                          </m:rPr>
                          <a:rPr lang="en-US" altLang="zh-CN" sz="1600" i="1">
                            <a:latin typeface="Cambria Math" panose="02040503050406030204" pitchFamily="18" charset="0"/>
                          </a:rPr>
                          <m:t>e</m:t>
                        </m:r>
                      </m:sub>
                    </m:sSub>
                    <m:r>
                      <a:rPr lang="en-US" altLang="zh-CN" sz="1600" i="1">
                        <a:latin typeface="Cambria Math" panose="02040503050406030204" pitchFamily="18" charset="0"/>
                      </a:rPr>
                      <m:t>=</m:t>
                    </m:r>
                    <m:f>
                      <m:fPr>
                        <m:ctrlPr>
                          <a:rPr lang="en-US" altLang="zh-CN" sz="1600" i="1" smtClean="0">
                            <a:latin typeface="Cambria Math" panose="02040503050406030204" pitchFamily="18" charset="0"/>
                          </a:rPr>
                        </m:ctrlPr>
                      </m:fPr>
                      <m:num>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𝑁</m:t>
                            </m:r>
                          </m:e>
                          <m:sub>
                            <m:r>
                              <a:rPr lang="en-US" altLang="zh-CN" sz="1600" i="1" smtClean="0">
                                <a:latin typeface="Cambria Math" panose="02040503050406030204" pitchFamily="18" charset="0"/>
                              </a:rPr>
                              <m:t>𝑟𝑒𝑡</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𝑁</m:t>
                            </m:r>
                          </m:e>
                          <m:sub>
                            <m:r>
                              <m:rPr>
                                <m:sty m:val="p"/>
                              </m:rPr>
                              <a:rPr lang="en-US" altLang="zh-CN" sz="1600" i="1" smtClean="0">
                                <a:latin typeface="Cambria Math" panose="02040503050406030204" pitchFamily="18" charset="0"/>
                              </a:rPr>
                              <m:t>noise</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𝑡𝑜𝑡</m:t>
                            </m:r>
                          </m:sub>
                        </m:sSub>
                      </m:num>
                      <m:den>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𝑁</m:t>
                            </m:r>
                          </m:e>
                          <m:sub>
                            <m:r>
                              <a:rPr lang="en-US" altLang="zh-CN" sz="1600" i="1">
                                <a:latin typeface="Cambria Math" panose="02040503050406030204" pitchFamily="18" charset="0"/>
                              </a:rPr>
                              <m:t>h𝑒𝑟𝑎</m:t>
                            </m:r>
                            <m:r>
                              <a:rPr lang="en-US" altLang="zh-CN" sz="1600" i="1" smtClean="0">
                                <a:latin typeface="Cambria Math" panose="02040503050406030204" pitchFamily="18" charset="0"/>
                              </a:rPr>
                              <m:t>𝑙</m:t>
                            </m:r>
                            <m:r>
                              <a:rPr lang="en-US" altLang="zh-CN" sz="1600" i="1">
                                <a:latin typeface="Cambria Math" panose="02040503050406030204" pitchFamily="18" charset="0"/>
                              </a:rPr>
                              <m:t>𝑑</m:t>
                            </m:r>
                          </m:sub>
                        </m:sSub>
                        <m:sSub>
                          <m:sSubPr>
                            <m:ctrlPr>
                              <a:rPr lang="en-US" altLang="zh-CN" sz="1600" i="1" smtClean="0">
                                <a:latin typeface="Cambria Math" panose="02040503050406030204" pitchFamily="18" charset="0"/>
                              </a:rPr>
                            </m:ctrlPr>
                          </m:sSubPr>
                          <m:e>
                            <m:r>
                              <a:rPr lang="zh-CN" altLang="en-US" sz="1600" i="1" smtClean="0">
                                <a:latin typeface="Cambria Math" panose="02040503050406030204" pitchFamily="18" charset="0"/>
                              </a:rPr>
                              <m:t>𝜂</m:t>
                            </m:r>
                          </m:e>
                          <m:sub>
                            <m:r>
                              <a:rPr lang="en-US" altLang="zh-CN" sz="1600" i="1">
                                <a:latin typeface="Cambria Math" panose="02040503050406030204" pitchFamily="18" charset="0"/>
                              </a:rPr>
                              <m:t>h</m:t>
                            </m:r>
                          </m:sub>
                        </m:sSub>
                        <m:sSub>
                          <m:sSubPr>
                            <m:ctrlPr>
                              <a:rPr lang="en-US" altLang="zh-CN" sz="1600" i="1" smtClean="0">
                                <a:latin typeface="Cambria Math" panose="02040503050406030204" pitchFamily="18" charset="0"/>
                              </a:rPr>
                            </m:ctrlPr>
                          </m:sSubPr>
                          <m:e>
                            <m:r>
                              <a:rPr lang="zh-CN" altLang="en-US" sz="1600" i="1" smtClean="0">
                                <a:latin typeface="Cambria Math" panose="02040503050406030204" pitchFamily="18" charset="0"/>
                              </a:rPr>
                              <m:t>𝜂</m:t>
                            </m:r>
                          </m:e>
                          <m:sub>
                            <m:r>
                              <a:rPr lang="en-US" altLang="zh-CN" sz="1600" i="1">
                                <a:latin typeface="Cambria Math" panose="02040503050406030204" pitchFamily="18" charset="0"/>
                              </a:rPr>
                              <m:t>𝑑𝑒𝑡</m:t>
                            </m:r>
                          </m:sub>
                        </m:sSub>
                      </m:den>
                    </m:f>
                  </m:oMath>
                </a14:m>
                <a:r>
                  <a:rPr lang="zh-CN" altLang="en-US" sz="1600" dirty="0">
                    <a:latin typeface="+mn-ea"/>
                  </a:rPr>
                  <a:t>与存储时间成指数衰减</a:t>
                </a:r>
                <a:endParaRPr lang="en-US" altLang="zh-CN" sz="1600" dirty="0">
                  <a:latin typeface="+mn-ea"/>
                </a:endParaRPr>
              </a:p>
              <a:p>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𝑁</m:t>
                        </m:r>
                      </m:e>
                      <m:sub>
                        <m:r>
                          <a:rPr lang="en-US" altLang="zh-CN" sz="1600" i="1">
                            <a:latin typeface="Cambria Math" panose="02040503050406030204" pitchFamily="18" charset="0"/>
                          </a:rPr>
                          <m:t>𝑟𝑒𝑡</m:t>
                        </m:r>
                      </m:sub>
                    </m:sSub>
                  </m:oMath>
                </a14:m>
                <a:r>
                  <a:rPr lang="zh-CN" altLang="en-US" sz="1600" dirty="0">
                    <a:latin typeface="+mn-ea"/>
                  </a:rPr>
                  <a:t>为读出的光子数</a:t>
                </a:r>
                <a:r>
                  <a:rPr lang="en-US" altLang="zh-CN" sz="1600" dirty="0">
                    <a:latin typeface="+mn-ea"/>
                  </a:rPr>
                  <a:t>,</a:t>
                </a:r>
                <a:r>
                  <a:rPr lang="en-US" altLang="zh-CN" sz="1600" dirty="0"/>
                  <a:t>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𝑁</m:t>
                        </m:r>
                      </m:e>
                      <m:sub>
                        <m:r>
                          <a:rPr lang="en-US" altLang="zh-CN" sz="1600" i="1">
                            <a:latin typeface="Cambria Math" panose="02040503050406030204" pitchFamily="18" charset="0"/>
                          </a:rPr>
                          <m:t>𝑛𝑜𝑖𝑠𝑒</m:t>
                        </m:r>
                        <m:r>
                          <a:rPr lang="en-US" altLang="zh-CN" sz="1600" i="1">
                            <a:latin typeface="Cambria Math" panose="02040503050406030204" pitchFamily="18" charset="0"/>
                          </a:rPr>
                          <m:t>,</m:t>
                        </m:r>
                        <m:r>
                          <a:rPr lang="en-US" altLang="zh-CN" sz="1600" i="1">
                            <a:latin typeface="Cambria Math" panose="02040503050406030204" pitchFamily="18" charset="0"/>
                          </a:rPr>
                          <m:t>𝑡𝑜𝑡</m:t>
                        </m:r>
                      </m:sub>
                    </m:sSub>
                  </m:oMath>
                </a14:m>
                <a:r>
                  <a:rPr lang="zh-CN" altLang="en-US" sz="1600" dirty="0">
                    <a:latin typeface="+mn-ea"/>
                  </a:rPr>
                  <a:t>为读出窗口探测到的噪声光子数，</a:t>
                </a:r>
                <a:r>
                  <a:rPr lang="en-US" altLang="zh-CN" sz="1600" dirty="0"/>
                  <a:t> </a:t>
                </a: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𝑁</m:t>
                        </m:r>
                      </m:e>
                      <m:sub>
                        <m:r>
                          <a:rPr lang="en-US" altLang="zh-CN" sz="1600" i="1">
                            <a:latin typeface="Cambria Math" panose="02040503050406030204" pitchFamily="18" charset="0"/>
                          </a:rPr>
                          <m:t>h𝑒𝑟𝑎𝑙𝑑</m:t>
                        </m:r>
                      </m:sub>
                    </m:sSub>
                  </m:oMath>
                </a14:m>
                <a:r>
                  <a:rPr lang="zh-CN" altLang="en-US" sz="1600" dirty="0">
                    <a:latin typeface="+mn-ea"/>
                  </a:rPr>
                  <a:t>为输入的光子数，</a:t>
                </a:r>
                <a:r>
                  <a:rPr lang="en-US" altLang="zh-CN" sz="1600" dirty="0"/>
                  <a:t> </a:t>
                </a:r>
                <a14:m>
                  <m:oMath xmlns:m="http://schemas.openxmlformats.org/officeDocument/2006/math">
                    <m:sSub>
                      <m:sSubPr>
                        <m:ctrlPr>
                          <a:rPr lang="en-US" altLang="zh-CN" sz="1600" i="1">
                            <a:latin typeface="Cambria Math" panose="02040503050406030204" pitchFamily="18" charset="0"/>
                          </a:rPr>
                        </m:ctrlPr>
                      </m:sSubPr>
                      <m:e>
                        <m:r>
                          <a:rPr lang="zh-CN" altLang="en-US" sz="1600" i="1">
                            <a:latin typeface="Cambria Math" panose="02040503050406030204" pitchFamily="18" charset="0"/>
                          </a:rPr>
                          <m:t>𝜂</m:t>
                        </m:r>
                      </m:e>
                      <m:sub>
                        <m:r>
                          <a:rPr lang="en-US" altLang="zh-CN" sz="1600" i="1">
                            <a:latin typeface="Cambria Math" panose="02040503050406030204" pitchFamily="18" charset="0"/>
                          </a:rPr>
                          <m:t>h</m:t>
                        </m:r>
                      </m:sub>
                    </m:sSub>
                  </m:oMath>
                </a14:m>
                <a:r>
                  <a:rPr lang="zh-CN" altLang="en-US" sz="1600" dirty="0">
                    <a:latin typeface="+mn-ea"/>
                  </a:rPr>
                  <a:t>为指定单光子探测器的量子效率</a:t>
                </a:r>
                <a:r>
                  <a:rPr lang="en-US" altLang="zh-CN" sz="1600" dirty="0">
                    <a:latin typeface="+mn-ea"/>
                  </a:rPr>
                  <a:t>(</a:t>
                </a:r>
                <a:r>
                  <a:rPr lang="zh-CN" altLang="en-US" sz="1600" dirty="0">
                    <a:latin typeface="+mn-ea"/>
                  </a:rPr>
                  <a:t>此处取</a:t>
                </a:r>
                <a:r>
                  <a:rPr lang="en-US" altLang="zh-CN" sz="1600" dirty="0">
                    <a:latin typeface="+mn-ea"/>
                  </a:rPr>
                  <a:t>60%)</a:t>
                </a:r>
              </a:p>
              <a:p>
                <a:r>
                  <a:rPr lang="zh-CN" altLang="en-US" sz="1600" dirty="0">
                    <a:latin typeface="+mn-ea"/>
                  </a:rPr>
                  <a:t>信噪比</a:t>
                </a:r>
                <a14:m>
                  <m:oMath xmlns:m="http://schemas.openxmlformats.org/officeDocument/2006/math">
                    <m:r>
                      <a:rPr lang="en-US" altLang="zh-CN" sz="1600" b="0" i="1" smtClean="0">
                        <a:latin typeface="Cambria Math" panose="02040503050406030204" pitchFamily="18" charset="0"/>
                      </a:rPr>
                      <m:t>𝑆𝑁𝑅</m:t>
                    </m:r>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𝑁</m:t>
                            </m:r>
                          </m:e>
                          <m:sub>
                            <m:r>
                              <a:rPr lang="en-US" altLang="zh-CN" sz="1600" i="1">
                                <a:latin typeface="Cambria Math" panose="02040503050406030204" pitchFamily="18" charset="0"/>
                              </a:rPr>
                              <m:t>𝑟𝑒𝑡</m:t>
                            </m:r>
                          </m:sub>
                        </m:sSub>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𝑁</m:t>
                            </m:r>
                          </m:e>
                          <m:sub>
                            <m:r>
                              <m:rPr>
                                <m:sty m:val="p"/>
                              </m:rPr>
                              <a:rPr lang="en-US" altLang="zh-CN" sz="1600" i="1">
                                <a:latin typeface="Cambria Math" panose="02040503050406030204" pitchFamily="18" charset="0"/>
                              </a:rPr>
                              <m:t>noise</m:t>
                            </m:r>
                            <m:r>
                              <a:rPr lang="en-US" altLang="zh-CN" sz="1600" i="1">
                                <a:latin typeface="Cambria Math" panose="02040503050406030204" pitchFamily="18" charset="0"/>
                              </a:rPr>
                              <m:t>,</m:t>
                            </m:r>
                            <m:r>
                              <a:rPr lang="en-US" altLang="zh-CN" sz="1600" i="1">
                                <a:latin typeface="Cambria Math" panose="02040503050406030204" pitchFamily="18" charset="0"/>
                              </a:rPr>
                              <m:t>𝑡𝑜𝑡</m:t>
                            </m:r>
                          </m:sub>
                        </m:sSub>
                      </m:num>
                      <m:den>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𝑁</m:t>
                            </m:r>
                          </m:e>
                          <m:sub>
                            <m:r>
                              <m:rPr>
                                <m:sty m:val="p"/>
                              </m:rPr>
                              <a:rPr lang="en-US" altLang="zh-CN" sz="1600" i="1">
                                <a:latin typeface="Cambria Math" panose="02040503050406030204" pitchFamily="18" charset="0"/>
                              </a:rPr>
                              <m:t>noise</m:t>
                            </m:r>
                            <m:r>
                              <a:rPr lang="en-US" altLang="zh-CN" sz="1600" i="1">
                                <a:latin typeface="Cambria Math" panose="02040503050406030204" pitchFamily="18" charset="0"/>
                              </a:rPr>
                              <m:t>,</m:t>
                            </m:r>
                            <m:r>
                              <a:rPr lang="en-US" altLang="zh-CN" sz="1600" i="1">
                                <a:latin typeface="Cambria Math" panose="02040503050406030204" pitchFamily="18" charset="0"/>
                              </a:rPr>
                              <m:t>𝑡𝑜𝑡</m:t>
                            </m:r>
                          </m:sub>
                        </m:sSub>
                      </m:den>
                    </m:f>
                    <m:r>
                      <a:rPr lang="en-US" altLang="zh-CN" sz="1600" b="0" i="1" smtClean="0">
                        <a:latin typeface="Cambria Math" panose="02040503050406030204" pitchFamily="18" charset="0"/>
                      </a:rPr>
                      <m:t>=10.8</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1.5</m:t>
                        </m:r>
                      </m:e>
                    </m:d>
                  </m:oMath>
                </a14:m>
                <a:endParaRPr lang="en-US" altLang="zh-CN" sz="1600" b="0" dirty="0">
                  <a:latin typeface="+mn-ea"/>
                </a:endParaRPr>
              </a:p>
              <a:p>
                <a:r>
                  <a:rPr lang="zh-CN" altLang="en-US" sz="1600" dirty="0">
                    <a:latin typeface="+mn-ea"/>
                  </a:rPr>
                  <a:t>读出的光子</a:t>
                </a:r>
                <a14:m>
                  <m:oMath xmlns:m="http://schemas.openxmlformats.org/officeDocument/2006/math">
                    <m:sSubSup>
                      <m:sSubSupPr>
                        <m:ctrlPr>
                          <a:rPr lang="en-US" altLang="zh-CN" sz="1600" i="1">
                            <a:latin typeface="Cambria Math" panose="02040503050406030204" pitchFamily="18" charset="0"/>
                          </a:rPr>
                        </m:ctrlPr>
                      </m:sSubSupPr>
                      <m:e>
                        <m:r>
                          <a:rPr lang="en-US" altLang="zh-CN" sz="1600" i="1">
                            <a:latin typeface="Cambria Math" panose="02040503050406030204" pitchFamily="18" charset="0"/>
                          </a:rPr>
                          <m:t>𝑔</m:t>
                        </m:r>
                      </m:e>
                      <m:sub>
                        <m:r>
                          <a:rPr lang="en-US" altLang="zh-CN" sz="1600" b="0" i="1" smtClean="0">
                            <a:latin typeface="Cambria Math" panose="02040503050406030204" pitchFamily="18" charset="0"/>
                          </a:rPr>
                          <m:t>2,</m:t>
                        </m:r>
                        <m:r>
                          <a:rPr lang="en-US" altLang="zh-CN" sz="1600" b="0" i="1" smtClean="0">
                            <a:latin typeface="Cambria Math" panose="02040503050406030204" pitchFamily="18" charset="0"/>
                          </a:rPr>
                          <m:t>𝑟𝑒𝑡</m:t>
                        </m:r>
                      </m:sub>
                      <m:sup>
                        <m:r>
                          <a:rPr lang="en-US" altLang="zh-CN" sz="1600" i="1">
                            <a:latin typeface="Cambria Math" panose="02040503050406030204" pitchFamily="18" charset="0"/>
                          </a:rPr>
                          <m:t>(2)</m:t>
                        </m:r>
                      </m:sup>
                    </m:sSubSup>
                    <m:r>
                      <a:rPr lang="en-US" altLang="zh-CN" sz="1600" i="1">
                        <a:latin typeface="Cambria Math" panose="02040503050406030204" pitchFamily="18" charset="0"/>
                      </a:rPr>
                      <m:t>=</m:t>
                    </m:r>
                    <m:r>
                      <a:rPr lang="en-US" altLang="zh-CN" sz="1600" b="0" i="1" smtClean="0">
                        <a:latin typeface="Cambria Math" panose="02040503050406030204" pitchFamily="18" charset="0"/>
                      </a:rPr>
                      <m:t>0.117(23)</m:t>
                    </m:r>
                  </m:oMath>
                </a14:m>
                <a:endParaRPr lang="en-US" altLang="zh-CN" sz="1600" dirty="0">
                  <a:latin typeface="+mn-ea"/>
                </a:endParaRPr>
              </a:p>
            </p:txBody>
          </p:sp>
        </mc:Choice>
        <mc:Fallback xmlns="">
          <p:sp>
            <p:nvSpPr>
              <p:cNvPr id="8" name="文本框 7">
                <a:extLst>
                  <a:ext uri="{FF2B5EF4-FFF2-40B4-BE49-F238E27FC236}">
                    <a16:creationId xmlns:a16="http://schemas.microsoft.com/office/drawing/2014/main" id="{97DA2B0A-2BF3-4EB1-9B5B-8396B3A56505}"/>
                  </a:ext>
                </a:extLst>
              </p:cNvPr>
              <p:cNvSpPr txBox="1">
                <a:spLocks noRot="1" noChangeAspect="1" noMove="1" noResize="1" noEditPoints="1" noAdjustHandles="1" noChangeArrowheads="1" noChangeShapeType="1" noTextEdit="1"/>
              </p:cNvSpPr>
              <p:nvPr/>
            </p:nvSpPr>
            <p:spPr>
              <a:xfrm>
                <a:off x="3568890" y="116006"/>
                <a:ext cx="5111086" cy="1979644"/>
              </a:xfrm>
              <a:prstGeom prst="rect">
                <a:avLst/>
              </a:prstGeom>
              <a:blipFill>
                <a:blip r:embed="rId3"/>
                <a:stretch>
                  <a:fillRect l="-596" b="-923"/>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B546863F-8697-42A1-85C8-BE0C43BB13A2}"/>
              </a:ext>
            </a:extLst>
          </p:cNvPr>
          <p:cNvPicPr>
            <a:picLocks noChangeAspect="1"/>
          </p:cNvPicPr>
          <p:nvPr/>
        </p:nvPicPr>
        <p:blipFill>
          <a:blip r:embed="rId4"/>
          <a:stretch>
            <a:fillRect/>
          </a:stretch>
        </p:blipFill>
        <p:spPr>
          <a:xfrm>
            <a:off x="3099982" y="2039606"/>
            <a:ext cx="6048902" cy="2435272"/>
          </a:xfrm>
          <a:prstGeom prst="rect">
            <a:avLst/>
          </a:prstGeom>
        </p:spPr>
      </p:pic>
      <p:sp>
        <p:nvSpPr>
          <p:cNvPr id="12" name="文本框 11">
            <a:extLst>
              <a:ext uri="{FF2B5EF4-FFF2-40B4-BE49-F238E27FC236}">
                <a16:creationId xmlns:a16="http://schemas.microsoft.com/office/drawing/2014/main" id="{E6A3A502-2072-4667-923D-3E84BF2D0B51}"/>
              </a:ext>
            </a:extLst>
          </p:cNvPr>
          <p:cNvSpPr txBox="1"/>
          <p:nvPr/>
        </p:nvSpPr>
        <p:spPr>
          <a:xfrm>
            <a:off x="0" y="3577724"/>
            <a:ext cx="3355176" cy="1644793"/>
          </a:xfrm>
          <a:prstGeom prst="rect">
            <a:avLst/>
          </a:prstGeom>
          <a:noFill/>
        </p:spPr>
        <p:txBody>
          <a:bodyPr wrap="square" rtlCol="0">
            <a:spAutoFit/>
          </a:bodyPr>
          <a:lstStyle/>
          <a:p>
            <a:r>
              <a:rPr lang="en-US" altLang="zh-CN" sz="1400" dirty="0"/>
              <a:t>A/B</a:t>
            </a:r>
            <a:r>
              <a:rPr lang="zh-CN" altLang="en-US" sz="1400" dirty="0"/>
              <a:t>处输入光子触发了电子器件，</a:t>
            </a:r>
            <a:r>
              <a:rPr lang="en-US" altLang="zh-CN" sz="1400" dirty="0"/>
              <a:t>Pump</a:t>
            </a:r>
            <a:r>
              <a:rPr lang="zh-CN" altLang="en-US" sz="1400" dirty="0"/>
              <a:t>关闭时原子荧光呈指数衰减。</a:t>
            </a:r>
            <a:endParaRPr lang="en-US" altLang="zh-CN" sz="1400" dirty="0"/>
          </a:p>
          <a:p>
            <a:r>
              <a:rPr lang="en-US" altLang="zh-CN" sz="1400" dirty="0"/>
              <a:t>C</a:t>
            </a:r>
            <a:r>
              <a:rPr lang="zh-CN" altLang="en-US" sz="1400" dirty="0"/>
              <a:t>处存储曲线与无读出光输入的差异由</a:t>
            </a:r>
            <a:r>
              <a:rPr lang="en-US" altLang="zh-CN" sz="1400" dirty="0"/>
              <a:t>EOM</a:t>
            </a:r>
            <a:r>
              <a:rPr lang="zh-CN" altLang="en-US" sz="1400" dirty="0"/>
              <a:t>切换控制及其有限的消光比引起。</a:t>
            </a:r>
            <a:endParaRPr lang="en-US" altLang="zh-CN" sz="1400" dirty="0"/>
          </a:p>
          <a:p>
            <a:r>
              <a:rPr lang="en-US" altLang="zh-CN" sz="1400" dirty="0"/>
              <a:t>D</a:t>
            </a:r>
            <a:r>
              <a:rPr lang="zh-CN" altLang="en-US" sz="1400" dirty="0"/>
              <a:t>处陡峭下降对应于</a:t>
            </a:r>
            <a:r>
              <a:rPr lang="en-US" altLang="zh-CN" sz="1400" dirty="0"/>
              <a:t>SPDC</a:t>
            </a:r>
            <a:r>
              <a:rPr lang="zh-CN" altLang="en-US" sz="1400" dirty="0"/>
              <a:t>的</a:t>
            </a:r>
            <a:r>
              <a:rPr lang="en-US" altLang="zh-CN" sz="1400" dirty="0" err="1"/>
              <a:t>Pockels</a:t>
            </a:r>
            <a:r>
              <a:rPr lang="zh-CN" altLang="en-US" sz="1400" dirty="0"/>
              <a:t>单元关闭，</a:t>
            </a:r>
            <a:r>
              <a:rPr lang="en-US" altLang="zh-CN" sz="1400" dirty="0"/>
              <a:t>E</a:t>
            </a:r>
            <a:r>
              <a:rPr lang="zh-CN" altLang="en-US" sz="1400" dirty="0"/>
              <a:t>的上升对应两个</a:t>
            </a:r>
            <a:r>
              <a:rPr lang="en-US" altLang="zh-CN" sz="1400" dirty="0"/>
              <a:t>Pump</a:t>
            </a:r>
            <a:r>
              <a:rPr lang="zh-CN" altLang="en-US" sz="1400" dirty="0"/>
              <a:t>激光器重新接通，最后</a:t>
            </a:r>
            <a:r>
              <a:rPr lang="en-US" altLang="zh-CN" sz="1400" dirty="0"/>
              <a:t>F</a:t>
            </a:r>
            <a:r>
              <a:rPr lang="zh-CN" altLang="en-US" sz="1400" dirty="0"/>
              <a:t>处标志着源重新打开。</a:t>
            </a:r>
          </a:p>
        </p:txBody>
      </p:sp>
    </p:spTree>
    <p:extLst>
      <p:ext uri="{BB962C8B-B14F-4D97-AF65-F5344CB8AC3E}">
        <p14:creationId xmlns:p14="http://schemas.microsoft.com/office/powerpoint/2010/main" val="1913691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16C46C-E424-4785-AF5E-62837A08C8C4}"/>
              </a:ext>
            </a:extLst>
          </p:cNvPr>
          <p:cNvSpPr>
            <a:spLocks noGrp="1"/>
          </p:cNvSpPr>
          <p:nvPr>
            <p:ph type="title"/>
          </p:nvPr>
        </p:nvSpPr>
        <p:spPr>
          <a:xfrm>
            <a:off x="151199" y="655545"/>
            <a:ext cx="1964268" cy="787544"/>
          </a:xfrm>
        </p:spPr>
        <p:txBody>
          <a:bodyPr/>
          <a:lstStyle/>
          <a:p>
            <a:r>
              <a:rPr lang="zh-CN" altLang="en-US" dirty="0"/>
              <a:t>摘要</a:t>
            </a:r>
          </a:p>
        </p:txBody>
      </p:sp>
      <p:sp>
        <p:nvSpPr>
          <p:cNvPr id="3" name="内容占位符 2">
            <a:extLst>
              <a:ext uri="{FF2B5EF4-FFF2-40B4-BE49-F238E27FC236}">
                <a16:creationId xmlns:a16="http://schemas.microsoft.com/office/drawing/2014/main" id="{6190E007-AA7D-400C-9CC8-A41847174795}"/>
              </a:ext>
            </a:extLst>
          </p:cNvPr>
          <p:cNvSpPr>
            <a:spLocks noGrp="1"/>
          </p:cNvSpPr>
          <p:nvPr>
            <p:ph sz="quarter" idx="13"/>
          </p:nvPr>
        </p:nvSpPr>
        <p:spPr>
          <a:xfrm>
            <a:off x="3169396" y="729440"/>
            <a:ext cx="5499403" cy="3684620"/>
          </a:xfrm>
        </p:spPr>
        <p:txBody>
          <a:bodyPr>
            <a:normAutofit/>
          </a:bodyPr>
          <a:lstStyle/>
          <a:p>
            <a:pPr marL="0" indent="0">
              <a:buNone/>
            </a:pPr>
            <a:r>
              <a:rPr lang="zh-CN" altLang="en-US" sz="1500" dirty="0"/>
              <a:t>     在过去的十几年中，量子存储器在各种各样的存储方案中得到了研究。高存储读取效率、低噪音、长寿命、室温环境，这四点是衡量量子存储器是否实用的重要标准</a:t>
            </a:r>
            <a:r>
              <a:rPr lang="en-US" altLang="zh-CN" sz="1500" dirty="0"/>
              <a:t>[1]</a:t>
            </a:r>
            <a:r>
              <a:rPr lang="zh-CN" altLang="en-US" sz="1500" dirty="0"/>
              <a:t>。其中室温环境不需要复杂的制冷设备，操作起来更简便，因此室温量子存储器的实用性更强，就好像室温超导材料更实用一样。 </a:t>
            </a:r>
            <a:endParaRPr lang="en-US" altLang="zh-CN" sz="1500" dirty="0"/>
          </a:p>
          <a:p>
            <a:pPr marL="0" indent="0">
              <a:buNone/>
            </a:pPr>
            <a:r>
              <a:rPr lang="zh-CN" altLang="en-US" sz="1500" dirty="0"/>
              <a:t>     遗憾的是，大量的实验和理论证明上述四点很难同时被满足。 室温条件下，碰撞导致的荧光噪音与信号频率相近，部分解决此问题的方案也</a:t>
            </a:r>
            <a:r>
              <a:rPr lang="zh-CN" altLang="en-US" sz="1575" dirty="0"/>
              <a:t>导致严重的四波混频</a:t>
            </a:r>
            <a:r>
              <a:rPr lang="zh-CN" altLang="en-US" sz="1500" dirty="0"/>
              <a:t>噪音，导致观察不到量子特性。</a:t>
            </a:r>
            <a:endParaRPr lang="en-US" altLang="zh-CN" sz="1500" dirty="0"/>
          </a:p>
          <a:p>
            <a:pPr marL="0" indent="0">
              <a:buNone/>
            </a:pPr>
            <a:r>
              <a:rPr lang="zh-CN" altLang="en-US" sz="1500" dirty="0"/>
              <a:t>     本次将介绍目前提出的几种已经实现的室温存储方案。虽然它们可以真正运行在室温条件下，并具有宽带或低噪音的特性，但存储器的其他方面性能仍待优化。</a:t>
            </a:r>
          </a:p>
        </p:txBody>
      </p:sp>
      <p:sp>
        <p:nvSpPr>
          <p:cNvPr id="4" name="灯片编号占位符 3">
            <a:extLst>
              <a:ext uri="{FF2B5EF4-FFF2-40B4-BE49-F238E27FC236}">
                <a16:creationId xmlns:a16="http://schemas.microsoft.com/office/drawing/2014/main" id="{29833664-D5CF-4477-B748-E1CDBF2036D6}"/>
              </a:ext>
            </a:extLst>
          </p:cNvPr>
          <p:cNvSpPr>
            <a:spLocks noGrp="1"/>
          </p:cNvSpPr>
          <p:nvPr>
            <p:ph type="sldNum" sz="quarter" idx="14"/>
          </p:nvPr>
        </p:nvSpPr>
        <p:spPr/>
        <p:txBody>
          <a:bodyPr/>
          <a:lstStyle/>
          <a:p>
            <a:fld id="{27C45CD9-0508-4D1E-923D-4DFDAA610D19}" type="slidenum">
              <a:rPr lang="zh-CN" altLang="en-US" smtClean="0"/>
              <a:pPr/>
              <a:t>2</a:t>
            </a:fld>
            <a:endParaRPr lang="zh-CN" altLang="en-US" dirty="0"/>
          </a:p>
        </p:txBody>
      </p:sp>
      <p:sp>
        <p:nvSpPr>
          <p:cNvPr id="5" name="矩形 4">
            <a:extLst>
              <a:ext uri="{FF2B5EF4-FFF2-40B4-BE49-F238E27FC236}">
                <a16:creationId xmlns:a16="http://schemas.microsoft.com/office/drawing/2014/main" id="{892CA8CA-2DFA-4327-B807-3E695CCC298A}"/>
              </a:ext>
            </a:extLst>
          </p:cNvPr>
          <p:cNvSpPr/>
          <p:nvPr/>
        </p:nvSpPr>
        <p:spPr>
          <a:xfrm>
            <a:off x="3271692" y="4767263"/>
            <a:ext cx="3523722" cy="300082"/>
          </a:xfrm>
          <a:prstGeom prst="rect">
            <a:avLst/>
          </a:prstGeom>
        </p:spPr>
        <p:txBody>
          <a:bodyPr wrap="none">
            <a:spAutoFit/>
          </a:bodyPr>
          <a:lstStyle/>
          <a:p>
            <a:r>
              <a:rPr lang="en-US" altLang="zh-CN" sz="1350" i="1" dirty="0">
                <a:solidFill>
                  <a:srgbClr val="000000"/>
                </a:solidFill>
                <a:latin typeface="CMTI10"/>
              </a:rPr>
              <a:t>[1]</a:t>
            </a:r>
            <a:r>
              <a:rPr lang="zh-CN" altLang="en-US" sz="1350" i="1" dirty="0">
                <a:solidFill>
                  <a:srgbClr val="000000"/>
                </a:solidFill>
                <a:latin typeface="CMTI10"/>
              </a:rPr>
              <a:t>物理学报, 2019, 68(3): 030307-1-030307-14</a:t>
            </a:r>
          </a:p>
        </p:txBody>
      </p:sp>
    </p:spTree>
    <p:extLst>
      <p:ext uri="{BB962C8B-B14F-4D97-AF65-F5344CB8AC3E}">
        <p14:creationId xmlns:p14="http://schemas.microsoft.com/office/powerpoint/2010/main" val="3239694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页脚占位符 3">
            <a:extLst>
              <a:ext uri="{FF2B5EF4-FFF2-40B4-BE49-F238E27FC236}">
                <a16:creationId xmlns:a16="http://schemas.microsoft.com/office/drawing/2014/main" id="{821CCC17-1204-42E5-AA3B-C7184CB73C01}"/>
              </a:ext>
            </a:extLst>
          </p:cNvPr>
          <p:cNvSpPr>
            <a:spLocks noGrp="1"/>
          </p:cNvSpPr>
          <p:nvPr>
            <p:ph type="ftr" sz="quarter" idx="11"/>
          </p:nvPr>
        </p:nvSpPr>
        <p:spPr>
          <a:xfrm>
            <a:off x="2295808" y="4882263"/>
            <a:ext cx="4456848" cy="273844"/>
          </a:xfrm>
        </p:spPr>
        <p:txBody>
          <a:bodyPr/>
          <a:lstStyle/>
          <a:p>
            <a:r>
              <a:rPr lang="fr-FR" altLang="zh-CN" sz="1350" i="1" dirty="0">
                <a:solidFill>
                  <a:srgbClr val="000000"/>
                </a:solidFill>
                <a:latin typeface="CMTI10"/>
              </a:rPr>
              <a:t>Nat Commun 10, 148 (2019).</a:t>
            </a:r>
            <a:r>
              <a:rPr lang="en-US" altLang="zh-CN" dirty="0"/>
              <a:t> </a:t>
            </a:r>
            <a:r>
              <a:rPr lang="en-US" altLang="zh-CN" sz="1350" i="1" dirty="0">
                <a:solidFill>
                  <a:srgbClr val="000000"/>
                </a:solidFill>
                <a:latin typeface="CMTI10"/>
              </a:rPr>
              <a:t>Chun-Hua Yuan Weiping Zhang </a:t>
            </a:r>
            <a:endParaRPr lang="en-US" sz="1350" i="1" dirty="0">
              <a:solidFill>
                <a:srgbClr val="000000"/>
              </a:solidFill>
              <a:latin typeface="CMTI10"/>
            </a:endParaRPr>
          </a:p>
        </p:txBody>
      </p:sp>
      <p:sp>
        <p:nvSpPr>
          <p:cNvPr id="5" name="灯片编号占位符 4">
            <a:extLst>
              <a:ext uri="{FF2B5EF4-FFF2-40B4-BE49-F238E27FC236}">
                <a16:creationId xmlns:a16="http://schemas.microsoft.com/office/drawing/2014/main" id="{B6EDCDB9-161A-4A86-9DBE-0339994B0535}"/>
              </a:ext>
            </a:extLst>
          </p:cNvPr>
          <p:cNvSpPr>
            <a:spLocks noGrp="1"/>
          </p:cNvSpPr>
          <p:nvPr>
            <p:ph type="sldNum" sz="quarter" idx="12"/>
          </p:nvPr>
        </p:nvSpPr>
        <p:spPr/>
        <p:txBody>
          <a:bodyPr/>
          <a:lstStyle/>
          <a:p>
            <a:fld id="{27C45CD9-0508-4D1E-923D-4DFDAA610D19}" type="slidenum">
              <a:rPr lang="zh-CN" altLang="en-US" smtClean="0"/>
              <a:pPr/>
              <a:t>20</a:t>
            </a:fld>
            <a:endParaRPr lang="zh-CN" altLang="en-US" dirty="0"/>
          </a:p>
        </p:txBody>
      </p:sp>
      <p:pic>
        <p:nvPicPr>
          <p:cNvPr id="6" name="图片 5">
            <a:extLst>
              <a:ext uri="{FF2B5EF4-FFF2-40B4-BE49-F238E27FC236}">
                <a16:creationId xmlns:a16="http://schemas.microsoft.com/office/drawing/2014/main" id="{055249BD-466B-471F-B9CD-74D602212D11}"/>
              </a:ext>
            </a:extLst>
          </p:cNvPr>
          <p:cNvPicPr>
            <a:picLocks noChangeAspect="1"/>
          </p:cNvPicPr>
          <p:nvPr/>
        </p:nvPicPr>
        <p:blipFill>
          <a:blip r:embed="rId3"/>
          <a:stretch>
            <a:fillRect/>
          </a:stretch>
        </p:blipFill>
        <p:spPr>
          <a:xfrm>
            <a:off x="1446662" y="553998"/>
            <a:ext cx="6155141" cy="2405647"/>
          </a:xfrm>
          <a:prstGeom prst="rect">
            <a:avLst/>
          </a:prstGeom>
        </p:spPr>
      </p:pic>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710664D3-BCA4-46E9-BFB9-4A0007BE81A1}"/>
                  </a:ext>
                </a:extLst>
              </p:cNvPr>
              <p:cNvSpPr/>
              <p:nvPr/>
            </p:nvSpPr>
            <p:spPr>
              <a:xfrm>
                <a:off x="683241" y="3040023"/>
                <a:ext cx="7424612" cy="1646861"/>
              </a:xfrm>
              <a:prstGeom prst="rect">
                <a:avLst/>
              </a:prstGeom>
            </p:spPr>
            <p:txBody>
              <a:bodyPr wrap="square">
                <a:spAutoFit/>
              </a:bodyPr>
              <a:lstStyle/>
              <a:p>
                <a14:m>
                  <m:oMath xmlns:m="http://schemas.openxmlformats.org/officeDocument/2006/math">
                    <m:r>
                      <a:rPr lang="zh-CN" altLang="en-US" sz="1600" i="1" smtClean="0">
                        <a:latin typeface="Cambria Math" panose="02040503050406030204" pitchFamily="18" charset="0"/>
                      </a:rPr>
                      <m:t>原子</m:t>
                    </m:r>
                    <m:r>
                      <a:rPr lang="zh-CN" altLang="en-US" sz="1600" i="1">
                        <a:latin typeface="Cambria Math" panose="02040503050406030204" pitchFamily="18" charset="0"/>
                      </a:rPr>
                      <m:t>最初</m:t>
                    </m:r>
                    <m:r>
                      <a:rPr lang="zh-CN" altLang="en-US" sz="1600" i="1" smtClean="0">
                        <a:latin typeface="Cambria Math" panose="02040503050406030204" pitchFamily="18" charset="0"/>
                      </a:rPr>
                      <m:t>被</m:t>
                    </m:r>
                    <m:r>
                      <a:rPr lang="zh-CN" altLang="en-US" sz="1600" i="1">
                        <a:latin typeface="Cambria Math" panose="02040503050406030204" pitchFamily="18" charset="0"/>
                      </a:rPr>
                      <m:t>制备</m:t>
                    </m:r>
                    <m:r>
                      <a:rPr lang="zh-CN" altLang="en-US" sz="1600" i="1" smtClean="0">
                        <a:latin typeface="Cambria Math" panose="02040503050406030204" pitchFamily="18" charset="0"/>
                      </a:rPr>
                      <m:t>在</m:t>
                    </m:r>
                    <m:d>
                      <m:dPr>
                        <m:begChr m:val=""/>
                        <m:endChr m:val="⟩"/>
                        <m:ctrlPr>
                          <a:rPr lang="zh-CN" altLang="en-US" sz="1600" i="1">
                            <a:latin typeface="Cambria Math" panose="02040503050406030204" pitchFamily="18" charset="0"/>
                          </a:rPr>
                        </m:ctrlPr>
                      </m:dPr>
                      <m:e>
                        <m:r>
                          <a:rPr lang="en-US" altLang="zh-CN" sz="1600" i="1">
                            <a:latin typeface="Cambria Math" panose="02040503050406030204" pitchFamily="18" charset="0"/>
                          </a:rPr>
                          <m:t>|</m:t>
                        </m:r>
                        <m:r>
                          <a:rPr lang="en-US" altLang="zh-CN" sz="1600" b="0" i="1" smtClean="0">
                            <a:latin typeface="Cambria Math" panose="02040503050406030204" pitchFamily="18" charset="0"/>
                          </a:rPr>
                          <m:t>𝑚</m:t>
                        </m:r>
                      </m:e>
                    </m:d>
                    <m:r>
                      <a:rPr lang="en-US" altLang="zh-CN" sz="1600" i="1">
                        <a:latin typeface="Cambria Math" panose="02040503050406030204" pitchFamily="18" charset="0"/>
                      </a:rPr>
                      <m:t>=</m:t>
                    </m:r>
                  </m:oMath>
                </a14:m>
                <a:r>
                  <a:rPr lang="zh-CN" altLang="en-US" sz="1600" dirty="0"/>
                  <a:t> </a:t>
                </a:r>
                <a14:m>
                  <m:oMath xmlns:m="http://schemas.openxmlformats.org/officeDocument/2006/math">
                    <m:d>
                      <m:dPr>
                        <m:begChr m:val=""/>
                        <m:endChr m:val="⟩"/>
                        <m:ctrlPr>
                          <a:rPr lang="zh-CN" altLang="en-US" sz="1600" i="1">
                            <a:latin typeface="Cambria Math" panose="02040503050406030204" pitchFamily="18" charset="0"/>
                          </a:rPr>
                        </m:ctrlPr>
                      </m:dPr>
                      <m:e>
                        <m:r>
                          <a:rPr lang="en-US" altLang="zh-CN" sz="1600" i="1">
                            <a:latin typeface="Cambria Math" panose="02040503050406030204" pitchFamily="18" charset="0"/>
                          </a:rPr>
                          <m:t>|5</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𝑆</m:t>
                            </m:r>
                          </m:e>
                          <m:sub>
                            <m:r>
                              <a:rPr lang="en-US" altLang="zh-CN" sz="1600" i="1">
                                <a:latin typeface="Cambria Math" panose="02040503050406030204" pitchFamily="18" charset="0"/>
                              </a:rPr>
                              <m:t>1/2</m:t>
                            </m:r>
                          </m:sub>
                        </m:sSub>
                        <m:r>
                          <a:rPr lang="en-US" altLang="zh-CN" sz="1600" i="1">
                            <a:latin typeface="Cambria Math" panose="02040503050406030204" pitchFamily="18" charset="0"/>
                          </a:rPr>
                          <m:t>,</m:t>
                        </m:r>
                        <m:r>
                          <a:rPr lang="en-US" altLang="zh-CN" sz="1600" i="1">
                            <a:latin typeface="Cambria Math" panose="02040503050406030204" pitchFamily="18" charset="0"/>
                          </a:rPr>
                          <m:t>𝐹</m:t>
                        </m:r>
                        <m:r>
                          <a:rPr lang="en-US" altLang="zh-CN" sz="1600" i="1">
                            <a:latin typeface="Cambria Math" panose="02040503050406030204" pitchFamily="18" charset="0"/>
                          </a:rPr>
                          <m:t>=2 </m:t>
                        </m:r>
                      </m:e>
                    </m:d>
                  </m:oMath>
                </a14:m>
                <a:r>
                  <a:rPr lang="zh-CN" altLang="en-US" sz="1600" dirty="0"/>
                  <a:t>态上</a:t>
                </a:r>
                <a:r>
                  <a:rPr lang="en-US" altLang="zh-CN" sz="1600" dirty="0"/>
                  <a:t>(</a:t>
                </a:r>
                <a14:m>
                  <m:oMath xmlns:m="http://schemas.openxmlformats.org/officeDocument/2006/math">
                    <m:d>
                      <m:dPr>
                        <m:begChr m:val=""/>
                        <m:endChr m:val="⟩"/>
                        <m:ctrlPr>
                          <a:rPr lang="zh-CN" altLang="en-US" sz="1600" i="1">
                            <a:latin typeface="Cambria Math" panose="02040503050406030204" pitchFamily="18" charset="0"/>
                          </a:rPr>
                        </m:ctrlPr>
                      </m:dPr>
                      <m:e>
                        <m:r>
                          <a:rPr lang="en-US" altLang="zh-CN" sz="1600" i="1">
                            <a:latin typeface="Cambria Math" panose="02040503050406030204" pitchFamily="18" charset="0"/>
                          </a:rPr>
                          <m:t>|</m:t>
                        </m:r>
                        <m:r>
                          <a:rPr lang="en-US" altLang="zh-CN" sz="1600" b="0" i="1" smtClean="0">
                            <a:latin typeface="Cambria Math" panose="02040503050406030204" pitchFamily="18" charset="0"/>
                          </a:rPr>
                          <m:t>𝑔</m:t>
                        </m:r>
                      </m:e>
                    </m:d>
                    <m:r>
                      <a:rPr lang="en-US" altLang="zh-CN" sz="1600" i="1">
                        <a:latin typeface="Cambria Math" panose="02040503050406030204" pitchFamily="18" charset="0"/>
                      </a:rPr>
                      <m:t>=</m:t>
                    </m:r>
                  </m:oMath>
                </a14:m>
                <a:r>
                  <a:rPr lang="zh-CN" altLang="en-US" sz="1600" dirty="0"/>
                  <a:t> </a:t>
                </a:r>
                <a14:m>
                  <m:oMath xmlns:m="http://schemas.openxmlformats.org/officeDocument/2006/math">
                    <m:d>
                      <m:dPr>
                        <m:begChr m:val=""/>
                        <m:endChr m:val="⟩"/>
                        <m:ctrlPr>
                          <a:rPr lang="zh-CN" altLang="en-US" sz="1600" i="1">
                            <a:latin typeface="Cambria Math" panose="02040503050406030204" pitchFamily="18" charset="0"/>
                          </a:rPr>
                        </m:ctrlPr>
                      </m:dPr>
                      <m:e>
                        <m:r>
                          <a:rPr lang="en-US" altLang="zh-CN" sz="1600" i="1">
                            <a:latin typeface="Cambria Math" panose="02040503050406030204" pitchFamily="18" charset="0"/>
                          </a:rPr>
                          <m:t>|5</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𝑆</m:t>
                            </m:r>
                          </m:e>
                          <m:sub>
                            <m:r>
                              <a:rPr lang="en-US" altLang="zh-CN" sz="1600" i="1">
                                <a:latin typeface="Cambria Math" panose="02040503050406030204" pitchFamily="18" charset="0"/>
                              </a:rPr>
                              <m:t>1/2</m:t>
                            </m:r>
                          </m:sub>
                        </m:sSub>
                        <m:r>
                          <a:rPr lang="en-US" altLang="zh-CN" sz="1600" i="1">
                            <a:latin typeface="Cambria Math" panose="02040503050406030204" pitchFamily="18" charset="0"/>
                          </a:rPr>
                          <m:t>,</m:t>
                        </m:r>
                        <m:r>
                          <a:rPr lang="en-US" altLang="zh-CN" sz="1600" i="1">
                            <a:latin typeface="Cambria Math" panose="02040503050406030204" pitchFamily="18" charset="0"/>
                          </a:rPr>
                          <m:t>𝐹</m:t>
                        </m:r>
                        <m:r>
                          <a:rPr lang="en-US" altLang="zh-CN" sz="1600" i="1">
                            <a:latin typeface="Cambria Math" panose="02040503050406030204" pitchFamily="18" charset="0"/>
                          </a:rPr>
                          <m:t>=1 </m:t>
                        </m:r>
                      </m:e>
                    </m:d>
                  </m:oMath>
                </a14:m>
                <a:r>
                  <a:rPr lang="en-US" altLang="zh-CN" sz="1600" dirty="0"/>
                  <a:t>)</a:t>
                </a:r>
                <a:r>
                  <a:rPr lang="zh-CN" altLang="en-US" sz="1600" dirty="0"/>
                  <a:t>，输入信号脉冲</a:t>
                </a:r>
                <a:r>
                  <a:rPr lang="en-US" altLang="zh-CN" sz="1600" dirty="0"/>
                  <a:t> </a:t>
                </a:r>
                <a14:m>
                  <m:oMath xmlns:m="http://schemas.openxmlformats.org/officeDocument/2006/math">
                    <m:sSub>
                      <m:sSubPr>
                        <m:ctrlPr>
                          <a:rPr lang="en-US" altLang="zh-CN" sz="1600" i="1" dirty="0">
                            <a:latin typeface="Cambria Math" panose="02040503050406030204" pitchFamily="18" charset="0"/>
                          </a:rPr>
                        </m:ctrlPr>
                      </m:sSubPr>
                      <m:e>
                        <m:r>
                          <m:rPr>
                            <m:nor/>
                          </m:rPr>
                          <a:rPr lang="en-US" altLang="zh-CN" sz="1600" b="0" i="0" dirty="0" smtClean="0">
                            <a:latin typeface="Cambria Math" panose="02040503050406030204" pitchFamily="18" charset="0"/>
                          </a:rPr>
                          <m:t>E</m:t>
                        </m:r>
                      </m:e>
                      <m:sub>
                        <m:r>
                          <m:rPr>
                            <m:sty m:val="p"/>
                          </m:rPr>
                          <a:rPr lang="en-US" altLang="zh-CN" sz="1600" i="1" dirty="0">
                            <a:latin typeface="Cambria Math" panose="02040503050406030204" pitchFamily="18" charset="0"/>
                          </a:rPr>
                          <m:t>in</m:t>
                        </m:r>
                      </m:sub>
                    </m:sSub>
                  </m:oMath>
                </a14:m>
                <a:r>
                  <a:rPr lang="zh-CN" altLang="en-US" sz="1600" dirty="0"/>
                  <a:t>被存储为原子自旋激发</a:t>
                </a:r>
                <a14:m>
                  <m:oMath xmlns:m="http://schemas.openxmlformats.org/officeDocument/2006/math">
                    <m:sSub>
                      <m:sSubPr>
                        <m:ctrlPr>
                          <a:rPr lang="en-US" altLang="zh-CN" sz="1600" i="1" dirty="0" smtClean="0">
                            <a:latin typeface="Cambria Math" panose="02040503050406030204" pitchFamily="18" charset="0"/>
                          </a:rPr>
                        </m:ctrlPr>
                      </m:sSubPr>
                      <m:e>
                        <m:r>
                          <a:rPr lang="en-US" altLang="zh-CN" sz="1600" b="0" i="1" dirty="0" smtClean="0">
                            <a:latin typeface="Cambria Math" panose="02040503050406030204" pitchFamily="18" charset="0"/>
                          </a:rPr>
                          <m:t>𝑆</m:t>
                        </m:r>
                      </m:e>
                      <m:sub>
                        <m:r>
                          <a:rPr lang="en-US" altLang="zh-CN" sz="1600" b="0" i="1" dirty="0" smtClean="0">
                            <a:latin typeface="Cambria Math" panose="02040503050406030204" pitchFamily="18" charset="0"/>
                          </a:rPr>
                          <m:t>𝑊</m:t>
                        </m:r>
                      </m:sub>
                    </m:sSub>
                  </m:oMath>
                </a14:m>
                <a:r>
                  <a:rPr lang="zh-CN" altLang="en-US" sz="1600" dirty="0"/>
                  <a:t>，自旋激发由具有拉比频率</a:t>
                </a:r>
                <a:r>
                  <a:rPr lang="en-US" altLang="zh-CN" sz="1600" dirty="0"/>
                  <a:t> </a:t>
                </a:r>
                <a14:m>
                  <m:oMath xmlns:m="http://schemas.openxmlformats.org/officeDocument/2006/math">
                    <m:sSub>
                      <m:sSubPr>
                        <m:ctrlPr>
                          <a:rPr lang="en-US" altLang="zh-CN" sz="1600" i="1" dirty="0">
                            <a:latin typeface="Cambria Math" panose="02040503050406030204" pitchFamily="18" charset="0"/>
                          </a:rPr>
                        </m:ctrlPr>
                      </m:sSubPr>
                      <m:e>
                        <m:r>
                          <m:rPr>
                            <m:nor/>
                          </m:rPr>
                          <a:rPr lang="en-US" altLang="zh-CN" sz="1600" dirty="0"/>
                          <m:t>Ω</m:t>
                        </m:r>
                      </m:e>
                      <m:sub>
                        <m:r>
                          <a:rPr lang="en-US" altLang="zh-CN" sz="1600" i="1" dirty="0">
                            <a:latin typeface="Cambria Math" panose="02040503050406030204" pitchFamily="18" charset="0"/>
                          </a:rPr>
                          <m:t>𝑊</m:t>
                        </m:r>
                      </m:sub>
                    </m:sSub>
                    <m:r>
                      <a:rPr lang="en-US" altLang="zh-CN" sz="1600" i="1" dirty="0">
                        <a:latin typeface="Cambria Math" panose="02040503050406030204" pitchFamily="18" charset="0"/>
                      </a:rPr>
                      <m:t> </m:t>
                    </m:r>
                  </m:oMath>
                </a14:m>
                <a:r>
                  <a:rPr lang="zh-CN" altLang="en-US" sz="1600" dirty="0"/>
                  <a:t>和失谐</a:t>
                </a:r>
                <a:r>
                  <a:rPr lang="en-US" altLang="zh-CN" sz="1600" dirty="0"/>
                  <a:t>ΔW=3GHz </a:t>
                </a:r>
                <a:r>
                  <a:rPr lang="zh-CN" altLang="en-US" sz="1600" dirty="0"/>
                  <a:t>的写入脉冲</a:t>
                </a:r>
                <a:r>
                  <a:rPr lang="en-US" altLang="zh-CN" sz="1600" dirty="0"/>
                  <a:t>W</a:t>
                </a:r>
                <a:r>
                  <a:rPr lang="zh-CN" altLang="en-US" sz="1600" dirty="0"/>
                  <a:t>引起。在一定的延迟</a:t>
                </a:r>
                <a:r>
                  <a:rPr lang="en-US" altLang="zh-CN" sz="1600" dirty="0"/>
                  <a:t>τ</a:t>
                </a:r>
                <a:r>
                  <a:rPr lang="zh-CN" altLang="en-US" sz="1600" dirty="0"/>
                  <a:t>之后，可以通过拉比频率为</a:t>
                </a:r>
                <a14:m>
                  <m:oMath xmlns:m="http://schemas.openxmlformats.org/officeDocument/2006/math">
                    <m:sSub>
                      <m:sSubPr>
                        <m:ctrlPr>
                          <a:rPr lang="en-US" altLang="zh-CN" sz="1600" i="1" dirty="0">
                            <a:latin typeface="Cambria Math" panose="02040503050406030204" pitchFamily="18" charset="0"/>
                          </a:rPr>
                        </m:ctrlPr>
                      </m:sSubPr>
                      <m:e>
                        <m:r>
                          <m:rPr>
                            <m:nor/>
                          </m:rPr>
                          <a:rPr lang="en-US" altLang="zh-CN" sz="1600" dirty="0"/>
                          <m:t>Ω</m:t>
                        </m:r>
                      </m:e>
                      <m:sub>
                        <m:r>
                          <a:rPr lang="en-US" altLang="zh-CN" sz="1600" b="0" i="1" dirty="0" smtClean="0">
                            <a:latin typeface="Cambria Math" panose="02040503050406030204" pitchFamily="18" charset="0"/>
                          </a:rPr>
                          <m:t>𝑅</m:t>
                        </m:r>
                      </m:sub>
                    </m:sSub>
                  </m:oMath>
                </a14:m>
                <a:r>
                  <a:rPr lang="zh-CN" altLang="en-US" sz="1600" dirty="0"/>
                  <a:t>和失谐</a:t>
                </a:r>
                <a:r>
                  <a:rPr lang="en-US" altLang="zh-CN" sz="1600" dirty="0"/>
                  <a:t>ΔR</a:t>
                </a:r>
                <a:r>
                  <a:rPr lang="zh-CN" altLang="en-US" sz="1600" dirty="0"/>
                  <a:t>的读取脉冲</a:t>
                </a:r>
                <a:r>
                  <a:rPr lang="en-US" altLang="zh-CN" sz="1600" dirty="0"/>
                  <a:t>R</a:t>
                </a:r>
                <a:r>
                  <a:rPr lang="zh-CN" altLang="en-US" sz="1600" dirty="0"/>
                  <a:t>读出</a:t>
                </a:r>
                <a14:m>
                  <m:oMath xmlns:m="http://schemas.openxmlformats.org/officeDocument/2006/math">
                    <m:sSub>
                      <m:sSubPr>
                        <m:ctrlPr>
                          <a:rPr lang="en-US" altLang="zh-CN" sz="1600" i="1" dirty="0">
                            <a:latin typeface="Cambria Math" panose="02040503050406030204" pitchFamily="18" charset="0"/>
                          </a:rPr>
                        </m:ctrlPr>
                      </m:sSubPr>
                      <m:e>
                        <m:r>
                          <m:rPr>
                            <m:nor/>
                          </m:rPr>
                          <a:rPr lang="en-US" altLang="zh-CN" sz="1600" dirty="0">
                            <a:latin typeface="Cambria Math" panose="02040503050406030204" pitchFamily="18" charset="0"/>
                          </a:rPr>
                          <m:t>E</m:t>
                        </m:r>
                      </m:e>
                      <m:sub>
                        <m:r>
                          <a:rPr lang="en-US" altLang="zh-CN" sz="1600" b="0" i="1" dirty="0" smtClean="0">
                            <a:latin typeface="Cambria Math" panose="02040503050406030204" pitchFamily="18" charset="0"/>
                          </a:rPr>
                          <m:t>𝑅</m:t>
                        </m:r>
                      </m:sub>
                    </m:sSub>
                    <m:r>
                      <a:rPr lang="en-US" altLang="zh-CN" sz="1600" i="1" dirty="0">
                        <a:latin typeface="Cambria Math" panose="02040503050406030204" pitchFamily="18" charset="0"/>
                      </a:rPr>
                      <m:t> </m:t>
                    </m:r>
                  </m:oMath>
                </a14:m>
                <a:r>
                  <a:rPr lang="zh-CN" altLang="en-US" sz="1600" dirty="0"/>
                  <a:t>。激发态为</a:t>
                </a:r>
                <a14:m>
                  <m:oMath xmlns:m="http://schemas.openxmlformats.org/officeDocument/2006/math">
                    <m:d>
                      <m:dPr>
                        <m:begChr m:val=""/>
                        <m:endChr m:val="⟩"/>
                        <m:ctrlPr>
                          <a:rPr lang="zh-CN" altLang="en-US" sz="1600" i="1">
                            <a:latin typeface="Cambria Math" panose="02040503050406030204" pitchFamily="18" charset="0"/>
                          </a:rPr>
                        </m:ctrlPr>
                      </m:dPr>
                      <m:e>
                        <m:r>
                          <a:rPr lang="en-US" altLang="zh-CN" sz="1600" i="1">
                            <a:latin typeface="Cambria Math" panose="02040503050406030204" pitchFamily="18" charset="0"/>
                          </a:rPr>
                          <m:t>|</m:t>
                        </m:r>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𝑒</m:t>
                            </m:r>
                          </m:e>
                          <m:sub>
                            <m:r>
                              <a:rPr lang="en-US" altLang="zh-CN" sz="1600" b="0" i="1" smtClean="0">
                                <a:latin typeface="Cambria Math" panose="02040503050406030204" pitchFamily="18" charset="0"/>
                              </a:rPr>
                              <m:t>1</m:t>
                            </m:r>
                          </m:sub>
                        </m:sSub>
                      </m:e>
                    </m:d>
                    <m:r>
                      <a:rPr lang="en-US" altLang="zh-CN" sz="1600" i="1">
                        <a:latin typeface="Cambria Math" panose="02040503050406030204" pitchFamily="18" charset="0"/>
                      </a:rPr>
                      <m:t>=</m:t>
                    </m:r>
                  </m:oMath>
                </a14:m>
                <a:r>
                  <a:rPr lang="zh-CN" altLang="en-US" sz="1600" dirty="0"/>
                  <a:t> </a:t>
                </a:r>
                <a14:m>
                  <m:oMath xmlns:m="http://schemas.openxmlformats.org/officeDocument/2006/math">
                    <m:d>
                      <m:dPr>
                        <m:begChr m:val=""/>
                        <m:endChr m:val="⟩"/>
                        <m:ctrlPr>
                          <a:rPr lang="zh-CN" altLang="en-US" sz="1600" i="1">
                            <a:latin typeface="Cambria Math" panose="02040503050406030204" pitchFamily="18" charset="0"/>
                          </a:rPr>
                        </m:ctrlPr>
                      </m:dPr>
                      <m:e>
                        <m:r>
                          <a:rPr lang="en-US" altLang="zh-CN" sz="1600" i="1">
                            <a:latin typeface="Cambria Math" panose="02040503050406030204" pitchFamily="18" charset="0"/>
                          </a:rPr>
                          <m:t>|5</m:t>
                        </m:r>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𝑃</m:t>
                            </m:r>
                          </m:e>
                          <m:sub>
                            <m:r>
                              <a:rPr lang="en-US" altLang="zh-CN" sz="1600" b="0" i="1" smtClean="0">
                                <a:latin typeface="Cambria Math" panose="02040503050406030204" pitchFamily="18" charset="0"/>
                              </a:rPr>
                              <m:t>1/2</m:t>
                            </m:r>
                          </m:sub>
                        </m:sSub>
                        <m:r>
                          <a:rPr lang="en-US" altLang="zh-CN" sz="1600" i="1">
                            <a:latin typeface="Cambria Math" panose="02040503050406030204" pitchFamily="18" charset="0"/>
                          </a:rPr>
                          <m:t>,</m:t>
                        </m:r>
                        <m:r>
                          <a:rPr lang="en-US" altLang="zh-CN" sz="1600" i="1">
                            <a:latin typeface="Cambria Math" panose="02040503050406030204" pitchFamily="18" charset="0"/>
                          </a:rPr>
                          <m:t>𝐹</m:t>
                        </m:r>
                        <m:r>
                          <a:rPr lang="en-US" altLang="zh-CN" sz="1600" i="1">
                            <a:latin typeface="Cambria Math" panose="02040503050406030204" pitchFamily="18" charset="0"/>
                          </a:rPr>
                          <m:t>=2 </m:t>
                        </m:r>
                      </m:e>
                    </m:d>
                  </m:oMath>
                </a14:m>
                <a:r>
                  <a:rPr lang="en-US" altLang="zh-CN" sz="1600" dirty="0"/>
                  <a:t>,</a:t>
                </a:r>
                <a:r>
                  <a:rPr lang="zh-CN" altLang="en-US" sz="1600" dirty="0"/>
                  <a:t> </a:t>
                </a:r>
                <a14:m>
                  <m:oMath xmlns:m="http://schemas.openxmlformats.org/officeDocument/2006/math">
                    <m:d>
                      <m:dPr>
                        <m:begChr m:val=""/>
                        <m:endChr m:val="⟩"/>
                        <m:ctrlPr>
                          <a:rPr lang="zh-CN" altLang="en-US" sz="1600" i="1">
                            <a:latin typeface="Cambria Math" panose="02040503050406030204" pitchFamily="18" charset="0"/>
                          </a:rPr>
                        </m:ctrlPr>
                      </m:dPr>
                      <m:e>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𝑒</m:t>
                            </m:r>
                          </m:e>
                          <m:sub>
                            <m:r>
                              <a:rPr lang="en-US" altLang="zh-CN" sz="1600" b="0" i="1" smtClean="0">
                                <a:latin typeface="Cambria Math" panose="02040503050406030204" pitchFamily="18" charset="0"/>
                              </a:rPr>
                              <m:t>2</m:t>
                            </m:r>
                          </m:sub>
                        </m:sSub>
                      </m:e>
                    </m:d>
                    <m:r>
                      <a:rPr lang="en-US" altLang="zh-CN" sz="1600" i="1">
                        <a:latin typeface="Cambria Math" panose="02040503050406030204" pitchFamily="18" charset="0"/>
                      </a:rPr>
                      <m:t>=</m:t>
                    </m:r>
                  </m:oMath>
                </a14:m>
                <a:r>
                  <a:rPr lang="zh-CN" altLang="en-US" sz="1600" dirty="0"/>
                  <a:t> </a:t>
                </a:r>
                <a14:m>
                  <m:oMath xmlns:m="http://schemas.openxmlformats.org/officeDocument/2006/math">
                    <m:d>
                      <m:dPr>
                        <m:begChr m:val=""/>
                        <m:endChr m:val="⟩"/>
                        <m:ctrlPr>
                          <a:rPr lang="zh-CN" altLang="en-US" sz="1600" i="1">
                            <a:latin typeface="Cambria Math" panose="02040503050406030204" pitchFamily="18" charset="0"/>
                          </a:rPr>
                        </m:ctrlPr>
                      </m:dPr>
                      <m:e>
                        <m:r>
                          <a:rPr lang="en-US" altLang="zh-CN" sz="1600" i="1">
                            <a:latin typeface="Cambria Math" panose="02040503050406030204" pitchFamily="18" charset="0"/>
                          </a:rPr>
                          <m:t>|5</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𝑃</m:t>
                            </m:r>
                          </m:e>
                          <m:sub>
                            <m:r>
                              <a:rPr lang="en-US" altLang="zh-CN" sz="1600" b="0" i="1" smtClean="0">
                                <a:latin typeface="Cambria Math" panose="02040503050406030204" pitchFamily="18" charset="0"/>
                              </a:rPr>
                              <m:t>3</m:t>
                            </m:r>
                            <m:r>
                              <a:rPr lang="en-US" altLang="zh-CN" sz="1600" i="1">
                                <a:latin typeface="Cambria Math" panose="02040503050406030204" pitchFamily="18" charset="0"/>
                              </a:rPr>
                              <m:t>/2</m:t>
                            </m:r>
                          </m:sub>
                        </m:sSub>
                        <m:r>
                          <a:rPr lang="en-US" altLang="zh-CN" sz="1600" i="1">
                            <a:latin typeface="Cambria Math" panose="02040503050406030204" pitchFamily="18" charset="0"/>
                          </a:rPr>
                          <m:t> </m:t>
                        </m:r>
                      </m:e>
                    </m:d>
                  </m:oMath>
                </a14:m>
                <a:r>
                  <a:rPr lang="zh-CN" altLang="en-US" sz="1600" dirty="0"/>
                  <a:t>。</a:t>
                </a:r>
                <a:endParaRPr lang="en-US" altLang="zh-CN" sz="1600" dirty="0"/>
              </a:p>
              <a:p>
                <a:r>
                  <a:rPr lang="zh-CN" altLang="en-US" sz="1600" dirty="0"/>
                  <a:t>弱信号光束</a:t>
                </a:r>
                <a14:m>
                  <m:oMath xmlns:m="http://schemas.openxmlformats.org/officeDocument/2006/math">
                    <m:sSub>
                      <m:sSubPr>
                        <m:ctrlPr>
                          <a:rPr lang="en-US" altLang="zh-CN" sz="1600" i="1" dirty="0">
                            <a:latin typeface="Cambria Math" panose="02040503050406030204" pitchFamily="18" charset="0"/>
                          </a:rPr>
                        </m:ctrlPr>
                      </m:sSubPr>
                      <m:e>
                        <m:r>
                          <m:rPr>
                            <m:nor/>
                          </m:rPr>
                          <a:rPr lang="en-US" altLang="zh-CN" sz="1600" dirty="0">
                            <a:latin typeface="Cambria Math" panose="02040503050406030204" pitchFamily="18" charset="0"/>
                          </a:rPr>
                          <m:t>E</m:t>
                        </m:r>
                      </m:e>
                      <m:sub>
                        <m:r>
                          <m:rPr>
                            <m:sty m:val="p"/>
                          </m:rPr>
                          <a:rPr lang="en-US" altLang="zh-CN" sz="1600" i="1" dirty="0">
                            <a:latin typeface="Cambria Math" panose="02040503050406030204" pitchFamily="18" charset="0"/>
                          </a:rPr>
                          <m:t>in</m:t>
                        </m:r>
                      </m:sub>
                    </m:sSub>
                  </m:oMath>
                </a14:m>
                <a:r>
                  <a:rPr lang="zh-CN" altLang="en-US" sz="1600" dirty="0"/>
                  <a:t>和</a:t>
                </a:r>
                <a14:m>
                  <m:oMath xmlns:m="http://schemas.openxmlformats.org/officeDocument/2006/math">
                    <m:sSub>
                      <m:sSubPr>
                        <m:ctrlPr>
                          <a:rPr lang="en-US" altLang="zh-CN" sz="1600" i="1" dirty="0">
                            <a:latin typeface="Cambria Math" panose="02040503050406030204" pitchFamily="18" charset="0"/>
                          </a:rPr>
                        </m:ctrlPr>
                      </m:sSubPr>
                      <m:e>
                        <m:r>
                          <m:rPr>
                            <m:nor/>
                          </m:rPr>
                          <a:rPr lang="en-US" altLang="zh-CN" sz="1600" dirty="0">
                            <a:latin typeface="Cambria Math" panose="02040503050406030204" pitchFamily="18" charset="0"/>
                          </a:rPr>
                          <m:t>E</m:t>
                        </m:r>
                      </m:e>
                      <m:sub>
                        <m:r>
                          <a:rPr lang="en-US" altLang="zh-CN" sz="1600" i="1" dirty="0">
                            <a:latin typeface="Cambria Math" panose="02040503050406030204" pitchFamily="18" charset="0"/>
                          </a:rPr>
                          <m:t>𝑅</m:t>
                        </m:r>
                      </m:sub>
                    </m:sSub>
                  </m:oMath>
                </a14:m>
                <a:r>
                  <a:rPr lang="zh-CN" altLang="en-US" sz="1600" dirty="0"/>
                  <a:t>的偏振垂直于强驱动光束</a:t>
                </a:r>
                <a:r>
                  <a:rPr lang="en-US" altLang="zh-CN" sz="1600" dirty="0"/>
                  <a:t>W</a:t>
                </a:r>
                <a:r>
                  <a:rPr lang="zh-CN" altLang="en-US" sz="1600" dirty="0"/>
                  <a:t>和</a:t>
                </a:r>
                <a:r>
                  <a:rPr lang="en-US" altLang="zh-CN" sz="1600" dirty="0"/>
                  <a:t>R</a:t>
                </a:r>
                <a:r>
                  <a:rPr lang="zh-CN" altLang="en-US" sz="1600" dirty="0"/>
                  <a:t>。</a:t>
                </a:r>
                <a:endParaRPr lang="en-US" altLang="zh-CN" sz="1600" dirty="0"/>
              </a:p>
              <a:p>
                <a:r>
                  <a:rPr lang="zh-CN" altLang="en-US" sz="1600" dirty="0"/>
                  <a:t>翻转反射镜</a:t>
                </a:r>
                <a:r>
                  <a:rPr lang="en-US" altLang="zh-CN" sz="1600" dirty="0"/>
                  <a:t>FM1,2</a:t>
                </a:r>
                <a:r>
                  <a:rPr lang="zh-CN" altLang="en-US" sz="1600" dirty="0"/>
                  <a:t>允许通过强度、零差和单光子来选择性地选择检测。</a:t>
                </a:r>
                <a:endParaRPr lang="en-US" altLang="zh-CN" sz="1600" dirty="0"/>
              </a:p>
            </p:txBody>
          </p:sp>
        </mc:Choice>
        <mc:Fallback xmlns="">
          <p:sp>
            <p:nvSpPr>
              <p:cNvPr id="7" name="矩形 6">
                <a:extLst>
                  <a:ext uri="{FF2B5EF4-FFF2-40B4-BE49-F238E27FC236}">
                    <a16:creationId xmlns:a16="http://schemas.microsoft.com/office/drawing/2014/main" id="{710664D3-BCA4-46E9-BFB9-4A0007BE81A1}"/>
                  </a:ext>
                </a:extLst>
              </p:cNvPr>
              <p:cNvSpPr>
                <a:spLocks noRot="1" noChangeAspect="1" noMove="1" noResize="1" noEditPoints="1" noAdjustHandles="1" noChangeArrowheads="1" noChangeShapeType="1" noTextEdit="1"/>
              </p:cNvSpPr>
              <p:nvPr/>
            </p:nvSpPr>
            <p:spPr>
              <a:xfrm>
                <a:off x="683241" y="3040023"/>
                <a:ext cx="7424612" cy="1646861"/>
              </a:xfrm>
              <a:prstGeom prst="rect">
                <a:avLst/>
              </a:prstGeom>
              <a:blipFill>
                <a:blip r:embed="rId4"/>
                <a:stretch>
                  <a:fillRect l="-411" t="-31111" b="-17407"/>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5C1B65CA-044B-4246-96C1-C06372F3DEBC}"/>
              </a:ext>
            </a:extLst>
          </p:cNvPr>
          <p:cNvSpPr txBox="1"/>
          <p:nvPr/>
        </p:nvSpPr>
        <p:spPr>
          <a:xfrm>
            <a:off x="150125" y="0"/>
            <a:ext cx="7451678" cy="553998"/>
          </a:xfrm>
          <a:prstGeom prst="rect">
            <a:avLst/>
          </a:prstGeom>
          <a:noFill/>
        </p:spPr>
        <p:txBody>
          <a:bodyPr wrap="square" rtlCol="0">
            <a:spAutoFit/>
          </a:bodyPr>
          <a:lstStyle/>
          <a:p>
            <a:r>
              <a:rPr lang="en-US" altLang="zh-CN" sz="3000" dirty="0">
                <a:latin typeface="+mj-lt"/>
                <a:ea typeface="+mj-ea"/>
                <a:cs typeface="+mj-cs"/>
              </a:rPr>
              <a:t>Far off-resonant Raman Memory</a:t>
            </a:r>
            <a:endParaRPr lang="zh-CN" altLang="en-US" sz="3000" dirty="0">
              <a:latin typeface="+mj-lt"/>
              <a:ea typeface="+mj-ea"/>
              <a:cs typeface="+mj-cs"/>
            </a:endParaRPr>
          </a:p>
        </p:txBody>
      </p:sp>
    </p:spTree>
    <p:extLst>
      <p:ext uri="{BB962C8B-B14F-4D97-AF65-F5344CB8AC3E}">
        <p14:creationId xmlns:p14="http://schemas.microsoft.com/office/powerpoint/2010/main" val="3930196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02659703-E5ED-4239-9C39-55A143601680}"/>
              </a:ext>
            </a:extLst>
          </p:cNvPr>
          <p:cNvSpPr>
            <a:spLocks noGrp="1"/>
          </p:cNvSpPr>
          <p:nvPr>
            <p:ph type="sldNum" sz="quarter" idx="12"/>
          </p:nvPr>
        </p:nvSpPr>
        <p:spPr/>
        <p:txBody>
          <a:bodyPr/>
          <a:lstStyle/>
          <a:p>
            <a:fld id="{27C45CD9-0508-4D1E-923D-4DFDAA610D19}" type="slidenum">
              <a:rPr lang="zh-CN" altLang="en-US" smtClean="0"/>
              <a:pPr/>
              <a:t>21</a:t>
            </a:fld>
            <a:endParaRPr lang="zh-CN" altLang="en-US" dirty="0"/>
          </a:p>
        </p:txBody>
      </p:sp>
      <p:pic>
        <p:nvPicPr>
          <p:cNvPr id="6" name="图片 5">
            <a:extLst>
              <a:ext uri="{FF2B5EF4-FFF2-40B4-BE49-F238E27FC236}">
                <a16:creationId xmlns:a16="http://schemas.microsoft.com/office/drawing/2014/main" id="{6CE3E26A-E6FA-4991-9C50-CBB95BEBA4EB}"/>
              </a:ext>
            </a:extLst>
          </p:cNvPr>
          <p:cNvPicPr>
            <a:picLocks noChangeAspect="1"/>
          </p:cNvPicPr>
          <p:nvPr/>
        </p:nvPicPr>
        <p:blipFill>
          <a:blip r:embed="rId2"/>
          <a:stretch>
            <a:fillRect/>
          </a:stretch>
        </p:blipFill>
        <p:spPr>
          <a:xfrm>
            <a:off x="170597" y="585804"/>
            <a:ext cx="5472158" cy="2770495"/>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7079CE8-9359-4B23-A745-2287C1F53A25}"/>
                  </a:ext>
                </a:extLst>
              </p:cNvPr>
              <p:cNvSpPr txBox="1"/>
              <p:nvPr/>
            </p:nvSpPr>
            <p:spPr>
              <a:xfrm>
                <a:off x="5622878" y="572156"/>
                <a:ext cx="3521122" cy="2677656"/>
              </a:xfrm>
              <a:prstGeom prst="rect">
                <a:avLst/>
              </a:prstGeom>
              <a:noFill/>
            </p:spPr>
            <p:txBody>
              <a:bodyPr wrap="square" rtlCol="0">
                <a:spAutoFit/>
              </a:bodyPr>
              <a:lstStyle/>
              <a:p>
                <a:r>
                  <a:rPr lang="en-US" altLang="zh-CN" sz="1400" dirty="0"/>
                  <a:t>a:</a:t>
                </a:r>
                <a:r>
                  <a:rPr lang="zh-CN" altLang="en-US" sz="1400" dirty="0"/>
                  <a:t>弱信号光吸收率与拉曼失谐频率的关系</a:t>
                </a:r>
                <a:endParaRPr lang="en-US" altLang="zh-CN" sz="1400" dirty="0"/>
              </a:p>
              <a:p>
                <a:endParaRPr lang="en-US" altLang="zh-CN" sz="1400" dirty="0"/>
              </a:p>
              <a:p>
                <a:r>
                  <a:rPr lang="en-US" altLang="zh-CN" sz="1400" dirty="0"/>
                  <a:t>b:</a:t>
                </a:r>
                <a:r>
                  <a:rPr lang="zh-CN" altLang="en-US" sz="1400" dirty="0"/>
                  <a:t>强控制光不同脉冲能量</a:t>
                </a:r>
                <a:r>
                  <a:rPr lang="en-US" altLang="zh-CN" sz="1400" dirty="0"/>
                  <a:t>/</a:t>
                </a:r>
                <a:r>
                  <a:rPr lang="zh-CN" altLang="en-US" sz="1400" dirty="0"/>
                  <a:t>波形的效率</a:t>
                </a:r>
                <a:endParaRPr lang="en-US" altLang="zh-CN" sz="1400" dirty="0"/>
              </a:p>
              <a:p>
                <a:endParaRPr lang="en-US" altLang="zh-CN" sz="1400" dirty="0"/>
              </a:p>
              <a:p>
                <a:r>
                  <a:rPr lang="en-US" altLang="zh-CN" sz="1400" dirty="0"/>
                  <a:t>c:</a:t>
                </a:r>
                <a:r>
                  <a:rPr lang="zh-CN" altLang="en-US" sz="1400" dirty="0"/>
                  <a:t>写入光</a:t>
                </a:r>
                <a:r>
                  <a:rPr lang="en-US" altLang="zh-CN" sz="1400" dirty="0"/>
                  <a:t>W,</a:t>
                </a:r>
                <a:r>
                  <a:rPr lang="zh-CN" altLang="en-US" sz="1400" dirty="0"/>
                  <a:t>信号光</a:t>
                </a:r>
                <a14:m>
                  <m:oMath xmlns:m="http://schemas.openxmlformats.org/officeDocument/2006/math">
                    <m:sSub>
                      <m:sSubPr>
                        <m:ctrlPr>
                          <a:rPr lang="en-US" altLang="zh-CN" sz="1400" i="1" dirty="0" smtClean="0">
                            <a:latin typeface="Cambria Math" panose="02040503050406030204" pitchFamily="18" charset="0"/>
                          </a:rPr>
                        </m:ctrlPr>
                      </m:sSubPr>
                      <m:e>
                        <m:r>
                          <a:rPr lang="en-US" altLang="zh-CN" sz="1400" b="0" i="1" dirty="0" smtClean="0">
                            <a:latin typeface="Cambria Math" panose="02040503050406030204" pitchFamily="18" charset="0"/>
                          </a:rPr>
                          <m:t>𝐸</m:t>
                        </m:r>
                      </m:e>
                      <m:sub>
                        <m:r>
                          <m:rPr>
                            <m:sty m:val="p"/>
                          </m:rPr>
                          <a:rPr lang="en-US" altLang="zh-CN" sz="1400" i="1" dirty="0">
                            <a:latin typeface="Cambria Math" panose="02040503050406030204" pitchFamily="18" charset="0"/>
                          </a:rPr>
                          <m:t>in</m:t>
                        </m:r>
                      </m:sub>
                    </m:sSub>
                  </m:oMath>
                </a14:m>
                <a:r>
                  <a:rPr lang="en-US" altLang="zh-CN" sz="1400" dirty="0"/>
                  <a:t>,</a:t>
                </a:r>
                <a:r>
                  <a:rPr lang="zh-CN" altLang="en-US" sz="1400" dirty="0"/>
                  <a:t>泄露光</a:t>
                </a:r>
                <a14:m>
                  <m:oMath xmlns:m="http://schemas.openxmlformats.org/officeDocument/2006/math">
                    <m:sSub>
                      <m:sSubPr>
                        <m:ctrlPr>
                          <a:rPr lang="en-US" altLang="zh-CN" sz="1400" i="1" dirty="0">
                            <a:latin typeface="Cambria Math" panose="02040503050406030204" pitchFamily="18" charset="0"/>
                          </a:rPr>
                        </m:ctrlPr>
                      </m:sSubPr>
                      <m:e>
                        <m:r>
                          <a:rPr lang="en-US" altLang="zh-CN" sz="1400" i="1" dirty="0">
                            <a:latin typeface="Cambria Math" panose="02040503050406030204" pitchFamily="18" charset="0"/>
                          </a:rPr>
                          <m:t>𝐸</m:t>
                        </m:r>
                      </m:e>
                      <m:sub>
                        <m:r>
                          <m:rPr>
                            <m:sty m:val="p"/>
                          </m:rPr>
                          <a:rPr lang="en-US" altLang="zh-CN" sz="1400" i="1" dirty="0" smtClean="0">
                            <a:latin typeface="Cambria Math" panose="02040503050406030204" pitchFamily="18" charset="0"/>
                          </a:rPr>
                          <m:t>leak</m:t>
                        </m:r>
                      </m:sub>
                    </m:sSub>
                    <m:r>
                      <a:rPr lang="en-US" altLang="zh-CN" sz="1400" b="0" i="0" dirty="0" smtClean="0">
                        <a:latin typeface="Cambria Math" panose="02040503050406030204" pitchFamily="18" charset="0"/>
                      </a:rPr>
                      <m:t>,</m:t>
                    </m:r>
                  </m:oMath>
                </a14:m>
                <a:r>
                  <a:rPr lang="zh-CN" altLang="en-US" sz="1400" dirty="0"/>
                  <a:t>读出信号</a:t>
                </a:r>
                <a14:m>
                  <m:oMath xmlns:m="http://schemas.openxmlformats.org/officeDocument/2006/math">
                    <m:sSub>
                      <m:sSubPr>
                        <m:ctrlPr>
                          <a:rPr lang="en-US" altLang="zh-CN" sz="1400" i="1" dirty="0">
                            <a:latin typeface="Cambria Math" panose="02040503050406030204" pitchFamily="18" charset="0"/>
                          </a:rPr>
                        </m:ctrlPr>
                      </m:sSubPr>
                      <m:e>
                        <m:r>
                          <a:rPr lang="en-US" altLang="zh-CN" sz="1400" i="1" dirty="0">
                            <a:latin typeface="Cambria Math" panose="02040503050406030204" pitchFamily="18" charset="0"/>
                          </a:rPr>
                          <m:t>𝐸</m:t>
                        </m:r>
                      </m:e>
                      <m:sub>
                        <m:r>
                          <a:rPr lang="en-US" altLang="zh-CN" sz="1400" b="0" i="1" dirty="0" smtClean="0">
                            <a:latin typeface="Cambria Math" panose="02040503050406030204" pitchFamily="18" charset="0"/>
                          </a:rPr>
                          <m:t>𝑅</m:t>
                        </m:r>
                      </m:sub>
                    </m:sSub>
                  </m:oMath>
                </a14:m>
                <a:r>
                  <a:rPr lang="en-US" altLang="zh-CN" sz="1400" dirty="0"/>
                  <a:t>,</a:t>
                </a:r>
                <a:r>
                  <a:rPr lang="zh-CN" altLang="en-US" sz="1400" dirty="0"/>
                  <a:t>读出光</a:t>
                </a:r>
                <a:r>
                  <a:rPr lang="en-US" altLang="zh-CN" sz="1400" dirty="0"/>
                  <a:t>R</a:t>
                </a:r>
                <a:r>
                  <a:rPr lang="zh-CN" altLang="en-US" sz="1400" dirty="0"/>
                  <a:t>的相对强度的时序变化</a:t>
                </a:r>
                <a:endParaRPr lang="en-US" altLang="zh-CN" sz="1400" dirty="0"/>
              </a:p>
              <a:p>
                <a:endParaRPr lang="en-US" altLang="zh-CN" sz="1400" dirty="0"/>
              </a:p>
              <a:p>
                <a:r>
                  <a:rPr lang="en-US" altLang="zh-CN" sz="1400" dirty="0"/>
                  <a:t>d:</a:t>
                </a:r>
                <a:r>
                  <a:rPr lang="zh-CN" altLang="en-US" sz="1400" dirty="0"/>
                  <a:t>写入脉冲泄露信号的波形</a:t>
                </a:r>
                <a:endParaRPr lang="en-US" altLang="zh-CN" sz="1400" dirty="0"/>
              </a:p>
              <a:p>
                <a:endParaRPr lang="en-US" altLang="zh-CN" sz="1400" dirty="0"/>
              </a:p>
              <a:p>
                <a:r>
                  <a:rPr lang="en-US" altLang="zh-CN" sz="1400" dirty="0"/>
                  <a:t>e:</a:t>
                </a:r>
                <a:r>
                  <a:rPr lang="zh-CN" altLang="en-US" sz="1400" dirty="0"/>
                  <a:t>存储与读出效率随驱动脉冲</a:t>
                </a:r>
                <a:r>
                  <a:rPr lang="en-US" altLang="zh-CN" sz="1400" dirty="0"/>
                  <a:t>(W,R)</a:t>
                </a:r>
                <a:r>
                  <a:rPr lang="zh-CN" altLang="en-US" sz="1400" dirty="0"/>
                  <a:t>的关系</a:t>
                </a:r>
                <a:endParaRPr lang="en-US" altLang="zh-CN" sz="1400" dirty="0"/>
              </a:p>
              <a:p>
                <a:endParaRPr lang="en-US" altLang="zh-CN" sz="1400" dirty="0"/>
              </a:p>
              <a:p>
                <a:r>
                  <a:rPr lang="en-US" altLang="zh-CN" sz="1400" dirty="0"/>
                  <a:t>f:</a:t>
                </a:r>
                <a:r>
                  <a:rPr lang="zh-CN" altLang="en-US" sz="1400" dirty="0"/>
                  <a:t>写入效率与信号光</a:t>
                </a:r>
                <a14:m>
                  <m:oMath xmlns:m="http://schemas.openxmlformats.org/officeDocument/2006/math">
                    <m:sSub>
                      <m:sSubPr>
                        <m:ctrlPr>
                          <a:rPr lang="en-US" altLang="zh-CN" sz="1400" i="1" dirty="0">
                            <a:latin typeface="Cambria Math" panose="02040503050406030204" pitchFamily="18" charset="0"/>
                          </a:rPr>
                        </m:ctrlPr>
                      </m:sSubPr>
                      <m:e>
                        <m:r>
                          <a:rPr lang="en-US" altLang="zh-CN" sz="1400" i="1" dirty="0">
                            <a:latin typeface="Cambria Math" panose="02040503050406030204" pitchFamily="18" charset="0"/>
                          </a:rPr>
                          <m:t>𝐸</m:t>
                        </m:r>
                      </m:e>
                      <m:sub>
                        <m:r>
                          <m:rPr>
                            <m:sty m:val="p"/>
                          </m:rPr>
                          <a:rPr lang="en-US" altLang="zh-CN" sz="1400" i="1" dirty="0">
                            <a:latin typeface="Cambria Math" panose="02040503050406030204" pitchFamily="18" charset="0"/>
                          </a:rPr>
                          <m:t>in</m:t>
                        </m:r>
                      </m:sub>
                    </m:sSub>
                  </m:oMath>
                </a14:m>
                <a:r>
                  <a:rPr lang="zh-CN" altLang="en-US" sz="1400" dirty="0"/>
                  <a:t>脉宽的关系</a:t>
                </a:r>
                <a:endParaRPr lang="en-US" altLang="zh-CN" sz="1400" dirty="0"/>
              </a:p>
            </p:txBody>
          </p:sp>
        </mc:Choice>
        <mc:Fallback xmlns="">
          <p:sp>
            <p:nvSpPr>
              <p:cNvPr id="7" name="文本框 6">
                <a:extLst>
                  <a:ext uri="{FF2B5EF4-FFF2-40B4-BE49-F238E27FC236}">
                    <a16:creationId xmlns:a16="http://schemas.microsoft.com/office/drawing/2014/main" id="{27079CE8-9359-4B23-A745-2287C1F53A25}"/>
                  </a:ext>
                </a:extLst>
              </p:cNvPr>
              <p:cNvSpPr txBox="1">
                <a:spLocks noRot="1" noChangeAspect="1" noMove="1" noResize="1" noEditPoints="1" noAdjustHandles="1" noChangeArrowheads="1" noChangeShapeType="1" noTextEdit="1"/>
              </p:cNvSpPr>
              <p:nvPr/>
            </p:nvSpPr>
            <p:spPr>
              <a:xfrm>
                <a:off x="5622878" y="572156"/>
                <a:ext cx="3521122" cy="2677656"/>
              </a:xfrm>
              <a:prstGeom prst="rect">
                <a:avLst/>
              </a:prstGeom>
              <a:blipFill>
                <a:blip r:embed="rId3"/>
                <a:stretch>
                  <a:fillRect l="-519" t="-456" b="-136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矩形 7">
                <a:extLst>
                  <a:ext uri="{FF2B5EF4-FFF2-40B4-BE49-F238E27FC236}">
                    <a16:creationId xmlns:a16="http://schemas.microsoft.com/office/drawing/2014/main" id="{83EFF3F7-1F25-4BDE-98FC-A0DA3A8C9937}"/>
                  </a:ext>
                </a:extLst>
              </p:cNvPr>
              <p:cNvSpPr/>
              <p:nvPr/>
            </p:nvSpPr>
            <p:spPr>
              <a:xfrm>
                <a:off x="267765" y="3371842"/>
                <a:ext cx="8608469" cy="1410964"/>
              </a:xfrm>
              <a:prstGeom prst="rect">
                <a:avLst/>
              </a:prstGeom>
            </p:spPr>
            <p:txBody>
              <a:bodyPr wrap="square">
                <a:spAutoFit/>
              </a:bodyPr>
              <a:lstStyle/>
              <a:p>
                <a14:m>
                  <m:oMath xmlns:m="http://schemas.openxmlformats.org/officeDocument/2006/math">
                    <m:sSub>
                      <m:sSubPr>
                        <m:ctrlPr>
                          <a:rPr lang="en-US" altLang="zh-CN" sz="1600" i="1" smtClean="0">
                            <a:solidFill>
                              <a:prstClr val="black"/>
                            </a:solidFill>
                            <a:latin typeface="Cambria Math" panose="02040503050406030204" pitchFamily="18" charset="0"/>
                          </a:rPr>
                        </m:ctrlPr>
                      </m:sSubPr>
                      <m:e>
                        <m:r>
                          <a:rPr lang="zh-CN" altLang="en-US" sz="1600" i="1" smtClean="0">
                            <a:solidFill>
                              <a:prstClr val="black"/>
                            </a:solidFill>
                            <a:latin typeface="Cambria Math" panose="02040503050406030204" pitchFamily="18" charset="0"/>
                          </a:rPr>
                          <m:t>拉曼</m:t>
                        </m:r>
                        <m:r>
                          <a:rPr lang="zh-CN" altLang="en-US" sz="1600" i="1">
                            <a:solidFill>
                              <a:prstClr val="black"/>
                            </a:solidFill>
                            <a:latin typeface="Cambria Math" panose="02040503050406030204" pitchFamily="18" charset="0"/>
                          </a:rPr>
                          <m:t>存储</m:t>
                        </m:r>
                        <m:r>
                          <a:rPr lang="zh-CN" altLang="en-US" sz="1600" i="1" smtClean="0">
                            <a:solidFill>
                              <a:prstClr val="black"/>
                            </a:solidFill>
                            <a:latin typeface="Cambria Math" panose="02040503050406030204" pitchFamily="18" charset="0"/>
                          </a:rPr>
                          <m:t>的</m:t>
                        </m:r>
                        <m:r>
                          <a:rPr lang="zh-CN" altLang="en-US" sz="1600" i="1">
                            <a:solidFill>
                              <a:prstClr val="black"/>
                            </a:solidFill>
                            <a:latin typeface="Cambria Math" panose="02040503050406030204" pitchFamily="18" charset="0"/>
                          </a:rPr>
                          <m:t>总</m:t>
                        </m:r>
                        <m:r>
                          <a:rPr lang="zh-CN" altLang="en-US" sz="1600" i="1" smtClean="0">
                            <a:solidFill>
                              <a:prstClr val="black"/>
                            </a:solidFill>
                            <a:latin typeface="Cambria Math" panose="02040503050406030204" pitchFamily="18" charset="0"/>
                          </a:rPr>
                          <m:t>效率</m:t>
                        </m:r>
                        <m:r>
                          <a:rPr lang="zh-CN" altLang="en-US" sz="1600" i="1">
                            <a:solidFill>
                              <a:prstClr val="black"/>
                            </a:solidFill>
                            <a:latin typeface="Cambria Math" panose="02040503050406030204" pitchFamily="18" charset="0"/>
                          </a:rPr>
                          <m:t>原则上</m:t>
                        </m:r>
                        <m:r>
                          <a:rPr lang="zh-CN" altLang="en-US" sz="1600" i="1" smtClean="0">
                            <a:solidFill>
                              <a:prstClr val="black"/>
                            </a:solidFill>
                            <a:latin typeface="Cambria Math" panose="02040503050406030204" pitchFamily="18" charset="0"/>
                          </a:rPr>
                          <m:t>为</m:t>
                        </m:r>
                        <m:r>
                          <a:rPr lang="zh-CN" altLang="en-US" sz="1600" i="1">
                            <a:solidFill>
                              <a:prstClr val="black"/>
                            </a:solidFill>
                            <a:latin typeface="Cambria Math" panose="02040503050406030204" pitchFamily="18" charset="0"/>
                          </a:rPr>
                          <m:t>𝜂</m:t>
                        </m:r>
                      </m:e>
                      <m:sub>
                        <m:r>
                          <a:rPr lang="en-US" altLang="zh-CN" sz="1600" b="0" i="1" smtClean="0">
                            <a:solidFill>
                              <a:prstClr val="black"/>
                            </a:solidFill>
                            <a:latin typeface="Cambria Math" panose="02040503050406030204" pitchFamily="18" charset="0"/>
                          </a:rPr>
                          <m:t>𝑇</m:t>
                        </m:r>
                      </m:sub>
                    </m:sSub>
                    <m:r>
                      <a:rPr lang="en-US" altLang="zh-CN" sz="1600" i="1" smtClean="0">
                        <a:solidFill>
                          <a:prstClr val="black"/>
                        </a:solidFill>
                        <a:latin typeface="Cambria Math" panose="02040503050406030204" pitchFamily="18" charset="0"/>
                        <a:ea typeface="Cambria Math" panose="02040503050406030204" pitchFamily="18" charset="0"/>
                      </a:rPr>
                      <m:t>=</m:t>
                    </m:r>
                    <m:sSub>
                      <m:sSubPr>
                        <m:ctrlPr>
                          <a:rPr lang="en-US" altLang="zh-CN" sz="1600" i="1" smtClean="0">
                            <a:solidFill>
                              <a:prstClr val="black"/>
                            </a:solidFill>
                            <a:latin typeface="Cambria Math" panose="02040503050406030204" pitchFamily="18" charset="0"/>
                            <a:ea typeface="Cambria Math" panose="02040503050406030204" pitchFamily="18" charset="0"/>
                          </a:rPr>
                        </m:ctrlPr>
                      </m:sSubPr>
                      <m:e>
                        <m:r>
                          <a:rPr lang="zh-CN" altLang="en-US" sz="1600" i="1" smtClean="0">
                            <a:solidFill>
                              <a:prstClr val="black"/>
                            </a:solidFill>
                            <a:latin typeface="Cambria Math" panose="02040503050406030204" pitchFamily="18" charset="0"/>
                            <a:ea typeface="Cambria Math" panose="02040503050406030204" pitchFamily="18" charset="0"/>
                          </a:rPr>
                          <m:t>𝜂</m:t>
                        </m:r>
                      </m:e>
                      <m:sub>
                        <m:r>
                          <a:rPr lang="en-US" altLang="zh-CN" sz="1600" b="0" i="1" smtClean="0">
                            <a:solidFill>
                              <a:prstClr val="black"/>
                            </a:solidFill>
                            <a:latin typeface="Cambria Math" panose="02040503050406030204" pitchFamily="18" charset="0"/>
                            <a:ea typeface="Cambria Math" panose="02040503050406030204" pitchFamily="18" charset="0"/>
                          </a:rPr>
                          <m:t>𝑊</m:t>
                        </m:r>
                      </m:sub>
                    </m:sSub>
                    <m:sSub>
                      <m:sSubPr>
                        <m:ctrlPr>
                          <a:rPr lang="en-US" altLang="zh-CN" sz="1600" i="1" smtClean="0">
                            <a:solidFill>
                              <a:prstClr val="black"/>
                            </a:solidFill>
                            <a:latin typeface="Cambria Math" panose="02040503050406030204" pitchFamily="18" charset="0"/>
                            <a:ea typeface="Cambria Math" panose="02040503050406030204" pitchFamily="18" charset="0"/>
                          </a:rPr>
                        </m:ctrlPr>
                      </m:sSubPr>
                      <m:e>
                        <m:r>
                          <a:rPr lang="en-US" altLang="zh-CN" sz="1600" i="1" smtClean="0">
                            <a:solidFill>
                              <a:prstClr val="black"/>
                            </a:solidFill>
                            <a:latin typeface="Cambria Math" panose="02040503050406030204" pitchFamily="18" charset="0"/>
                            <a:ea typeface="Cambria Math" panose="02040503050406030204" pitchFamily="18" charset="0"/>
                          </a:rPr>
                          <m:t>×</m:t>
                        </m:r>
                        <m:r>
                          <a:rPr lang="zh-CN" altLang="en-US" sz="1600" i="1" smtClean="0">
                            <a:solidFill>
                              <a:prstClr val="black"/>
                            </a:solidFill>
                            <a:latin typeface="Cambria Math" panose="02040503050406030204" pitchFamily="18" charset="0"/>
                            <a:ea typeface="Cambria Math" panose="02040503050406030204" pitchFamily="18" charset="0"/>
                          </a:rPr>
                          <m:t>𝜂</m:t>
                        </m:r>
                      </m:e>
                      <m:sub>
                        <m:r>
                          <a:rPr lang="en-US" altLang="zh-CN" sz="1600" b="0" i="1" smtClean="0">
                            <a:solidFill>
                              <a:prstClr val="black"/>
                            </a:solidFill>
                            <a:latin typeface="Cambria Math" panose="02040503050406030204" pitchFamily="18" charset="0"/>
                            <a:ea typeface="Cambria Math" panose="02040503050406030204" pitchFamily="18" charset="0"/>
                          </a:rPr>
                          <m:t>𝑅</m:t>
                        </m:r>
                      </m:sub>
                    </m:sSub>
                    <m:r>
                      <a:rPr lang="en-US" altLang="zh-CN" sz="1600" b="0" i="1" smtClean="0">
                        <a:solidFill>
                          <a:prstClr val="black"/>
                        </a:solidFill>
                        <a:latin typeface="Cambria Math" panose="02040503050406030204" pitchFamily="18" charset="0"/>
                        <a:ea typeface="Cambria Math" panose="02040503050406030204" pitchFamily="18" charset="0"/>
                      </a:rPr>
                      <m:t>,</m:t>
                    </m:r>
                    <m:sSub>
                      <m:sSubPr>
                        <m:ctrlPr>
                          <a:rPr lang="en-US" altLang="zh-CN" sz="1600" i="1">
                            <a:solidFill>
                              <a:prstClr val="black"/>
                            </a:solidFill>
                            <a:latin typeface="Cambria Math" panose="02040503050406030204" pitchFamily="18" charset="0"/>
                            <a:ea typeface="Cambria Math" panose="02040503050406030204" pitchFamily="18" charset="0"/>
                          </a:rPr>
                        </m:ctrlPr>
                      </m:sSubPr>
                      <m:e>
                        <m:r>
                          <a:rPr lang="zh-CN" altLang="en-US" sz="1600" i="1">
                            <a:solidFill>
                              <a:prstClr val="black"/>
                            </a:solidFill>
                            <a:latin typeface="Cambria Math" panose="02040503050406030204" pitchFamily="18" charset="0"/>
                            <a:ea typeface="Cambria Math" panose="02040503050406030204" pitchFamily="18" charset="0"/>
                          </a:rPr>
                          <m:t>𝜂</m:t>
                        </m:r>
                      </m:e>
                      <m:sub>
                        <m:r>
                          <a:rPr lang="en-US" altLang="zh-CN" sz="1600" i="1">
                            <a:solidFill>
                              <a:prstClr val="black"/>
                            </a:solidFill>
                            <a:latin typeface="Cambria Math" panose="02040503050406030204" pitchFamily="18" charset="0"/>
                            <a:ea typeface="Cambria Math" panose="02040503050406030204" pitchFamily="18" charset="0"/>
                          </a:rPr>
                          <m:t>𝑊</m:t>
                        </m:r>
                      </m:sub>
                    </m:sSub>
                    <m:r>
                      <a:rPr lang="en-US" altLang="zh-CN" sz="1600" b="0" i="1" smtClean="0">
                        <a:solidFill>
                          <a:prstClr val="black"/>
                        </a:solidFill>
                        <a:latin typeface="Cambria Math" panose="02040503050406030204" pitchFamily="18" charset="0"/>
                        <a:ea typeface="Cambria Math" panose="02040503050406030204" pitchFamily="18" charset="0"/>
                      </a:rPr>
                      <m:t>=(</m:t>
                    </m:r>
                    <m:sSub>
                      <m:sSubPr>
                        <m:ctrlPr>
                          <a:rPr lang="en-US" altLang="zh-CN" sz="1600" b="0" i="1" smtClean="0">
                            <a:solidFill>
                              <a:prstClr val="black"/>
                            </a:solidFill>
                            <a:latin typeface="Cambria Math" panose="02040503050406030204" pitchFamily="18" charset="0"/>
                            <a:ea typeface="Cambria Math" panose="02040503050406030204" pitchFamily="18" charset="0"/>
                          </a:rPr>
                        </m:ctrlPr>
                      </m:sSubPr>
                      <m:e>
                        <m:acc>
                          <m:accPr>
                            <m:chr m:val="̅"/>
                            <m:ctrlPr>
                              <a:rPr lang="en-US" altLang="zh-CN" sz="1600" b="0" i="1" smtClean="0">
                                <a:solidFill>
                                  <a:prstClr val="black"/>
                                </a:solidFill>
                                <a:latin typeface="Cambria Math" panose="02040503050406030204" pitchFamily="18" charset="0"/>
                                <a:ea typeface="Cambria Math" panose="02040503050406030204" pitchFamily="18" charset="0"/>
                              </a:rPr>
                            </m:ctrlPr>
                          </m:accPr>
                          <m:e>
                            <m:r>
                              <a:rPr lang="en-US" altLang="zh-CN" sz="1600" b="0" i="1" smtClean="0">
                                <a:solidFill>
                                  <a:prstClr val="black"/>
                                </a:solidFill>
                                <a:latin typeface="Cambria Math" panose="02040503050406030204" pitchFamily="18" charset="0"/>
                                <a:ea typeface="Cambria Math" panose="02040503050406030204" pitchFamily="18" charset="0"/>
                              </a:rPr>
                              <m:t>𝑁</m:t>
                            </m:r>
                          </m:e>
                        </m:acc>
                      </m:e>
                      <m:sub>
                        <m:sSub>
                          <m:sSubPr>
                            <m:ctrlPr>
                              <a:rPr lang="en-US" altLang="zh-CN" sz="1600" b="0" i="1" smtClean="0">
                                <a:solidFill>
                                  <a:prstClr val="black"/>
                                </a:solidFill>
                                <a:latin typeface="Cambria Math" panose="02040503050406030204" pitchFamily="18" charset="0"/>
                                <a:ea typeface="Cambria Math" panose="02040503050406030204" pitchFamily="18" charset="0"/>
                              </a:rPr>
                            </m:ctrlPr>
                          </m:sSubPr>
                          <m:e>
                            <m:r>
                              <a:rPr lang="en-US" altLang="zh-CN" sz="1600" b="0" i="1" smtClean="0">
                                <a:solidFill>
                                  <a:prstClr val="black"/>
                                </a:solidFill>
                                <a:latin typeface="Cambria Math" panose="02040503050406030204" pitchFamily="18" charset="0"/>
                                <a:ea typeface="Cambria Math" panose="02040503050406030204" pitchFamily="18" charset="0"/>
                              </a:rPr>
                              <m:t>𝐸</m:t>
                            </m:r>
                          </m:e>
                          <m:sub>
                            <m:r>
                              <a:rPr lang="en-US" altLang="zh-CN" sz="1600" b="0" i="1" smtClean="0">
                                <a:solidFill>
                                  <a:prstClr val="black"/>
                                </a:solidFill>
                                <a:latin typeface="Cambria Math" panose="02040503050406030204" pitchFamily="18" charset="0"/>
                                <a:ea typeface="Cambria Math" panose="02040503050406030204" pitchFamily="18" charset="0"/>
                              </a:rPr>
                              <m:t>𝑖𝑛</m:t>
                            </m:r>
                          </m:sub>
                        </m:sSub>
                      </m:sub>
                    </m:sSub>
                    <m:r>
                      <a:rPr lang="en-US" altLang="zh-CN" sz="1600" b="0" i="1" smtClean="0">
                        <a:solidFill>
                          <a:prstClr val="black"/>
                        </a:solidFill>
                        <a:latin typeface="Cambria Math" panose="02040503050406030204" pitchFamily="18" charset="0"/>
                        <a:ea typeface="Cambria Math" panose="02040503050406030204" pitchFamily="18" charset="0"/>
                      </a:rPr>
                      <m:t>−</m:t>
                    </m:r>
                    <m:sSub>
                      <m:sSubPr>
                        <m:ctrlPr>
                          <a:rPr lang="en-US" altLang="zh-CN" sz="1600" i="1">
                            <a:solidFill>
                              <a:prstClr val="black"/>
                            </a:solidFill>
                            <a:latin typeface="Cambria Math" panose="02040503050406030204" pitchFamily="18" charset="0"/>
                            <a:ea typeface="Cambria Math" panose="02040503050406030204" pitchFamily="18" charset="0"/>
                          </a:rPr>
                        </m:ctrlPr>
                      </m:sSubPr>
                      <m:e>
                        <m:acc>
                          <m:accPr>
                            <m:chr m:val="̅"/>
                            <m:ctrlPr>
                              <a:rPr lang="en-US" altLang="zh-CN" sz="1600" i="1">
                                <a:solidFill>
                                  <a:prstClr val="black"/>
                                </a:solidFill>
                                <a:latin typeface="Cambria Math" panose="02040503050406030204" pitchFamily="18" charset="0"/>
                                <a:ea typeface="Cambria Math" panose="02040503050406030204" pitchFamily="18" charset="0"/>
                              </a:rPr>
                            </m:ctrlPr>
                          </m:accPr>
                          <m:e>
                            <m:r>
                              <a:rPr lang="en-US" altLang="zh-CN" sz="1600" i="1">
                                <a:solidFill>
                                  <a:prstClr val="black"/>
                                </a:solidFill>
                                <a:latin typeface="Cambria Math" panose="02040503050406030204" pitchFamily="18" charset="0"/>
                                <a:ea typeface="Cambria Math" panose="02040503050406030204" pitchFamily="18" charset="0"/>
                              </a:rPr>
                              <m:t>𝑁</m:t>
                            </m:r>
                          </m:e>
                        </m:acc>
                      </m:e>
                      <m:sub>
                        <m:sSub>
                          <m:sSubPr>
                            <m:ctrlPr>
                              <a:rPr lang="en-US" altLang="zh-CN" sz="1600" i="1" smtClean="0">
                                <a:solidFill>
                                  <a:prstClr val="black"/>
                                </a:solidFill>
                                <a:latin typeface="Cambria Math" panose="02040503050406030204" pitchFamily="18" charset="0"/>
                                <a:ea typeface="Cambria Math" panose="02040503050406030204" pitchFamily="18" charset="0"/>
                              </a:rPr>
                            </m:ctrlPr>
                          </m:sSubPr>
                          <m:e>
                            <m:r>
                              <a:rPr lang="en-US" altLang="zh-CN" sz="1600" i="1">
                                <a:solidFill>
                                  <a:prstClr val="black"/>
                                </a:solidFill>
                                <a:latin typeface="Cambria Math" panose="02040503050406030204" pitchFamily="18" charset="0"/>
                                <a:ea typeface="Cambria Math" panose="02040503050406030204" pitchFamily="18" charset="0"/>
                              </a:rPr>
                              <m:t>𝐸</m:t>
                            </m:r>
                          </m:e>
                          <m:sub>
                            <m:r>
                              <a:rPr lang="en-US" altLang="zh-CN" sz="1600" b="0" i="1" smtClean="0">
                                <a:solidFill>
                                  <a:prstClr val="black"/>
                                </a:solidFill>
                                <a:latin typeface="Cambria Math" panose="02040503050406030204" pitchFamily="18" charset="0"/>
                                <a:ea typeface="Cambria Math" panose="02040503050406030204" pitchFamily="18" charset="0"/>
                              </a:rPr>
                              <m:t>𝑙𝑒𝑎𝑘</m:t>
                            </m:r>
                          </m:sub>
                        </m:sSub>
                      </m:sub>
                    </m:sSub>
                    <m:r>
                      <a:rPr lang="en-US" altLang="zh-CN" sz="1600" b="0" i="1" smtClean="0">
                        <a:solidFill>
                          <a:prstClr val="black"/>
                        </a:solidFill>
                        <a:latin typeface="Cambria Math" panose="02040503050406030204" pitchFamily="18" charset="0"/>
                        <a:ea typeface="Cambria Math" panose="02040503050406030204" pitchFamily="18" charset="0"/>
                      </a:rPr>
                      <m:t>)/</m:t>
                    </m:r>
                    <m:sSub>
                      <m:sSubPr>
                        <m:ctrlPr>
                          <a:rPr lang="en-US" altLang="zh-CN" sz="1600" i="1">
                            <a:solidFill>
                              <a:prstClr val="black"/>
                            </a:solidFill>
                            <a:latin typeface="Cambria Math" panose="02040503050406030204" pitchFamily="18" charset="0"/>
                            <a:ea typeface="Cambria Math" panose="02040503050406030204" pitchFamily="18" charset="0"/>
                          </a:rPr>
                        </m:ctrlPr>
                      </m:sSubPr>
                      <m:e>
                        <m:acc>
                          <m:accPr>
                            <m:chr m:val="̅"/>
                            <m:ctrlPr>
                              <a:rPr lang="en-US" altLang="zh-CN" sz="1600" i="1">
                                <a:solidFill>
                                  <a:prstClr val="black"/>
                                </a:solidFill>
                                <a:latin typeface="Cambria Math" panose="02040503050406030204" pitchFamily="18" charset="0"/>
                                <a:ea typeface="Cambria Math" panose="02040503050406030204" pitchFamily="18" charset="0"/>
                              </a:rPr>
                            </m:ctrlPr>
                          </m:accPr>
                          <m:e>
                            <m:r>
                              <a:rPr lang="en-US" altLang="zh-CN" sz="1600" i="1">
                                <a:solidFill>
                                  <a:prstClr val="black"/>
                                </a:solidFill>
                                <a:latin typeface="Cambria Math" panose="02040503050406030204" pitchFamily="18" charset="0"/>
                                <a:ea typeface="Cambria Math" panose="02040503050406030204" pitchFamily="18" charset="0"/>
                              </a:rPr>
                              <m:t>𝑁</m:t>
                            </m:r>
                          </m:e>
                        </m:acc>
                      </m:e>
                      <m:sub>
                        <m:sSub>
                          <m:sSubPr>
                            <m:ctrlPr>
                              <a:rPr lang="en-US" altLang="zh-CN" sz="1600" i="1">
                                <a:solidFill>
                                  <a:prstClr val="black"/>
                                </a:solidFill>
                                <a:latin typeface="Cambria Math" panose="02040503050406030204" pitchFamily="18" charset="0"/>
                                <a:ea typeface="Cambria Math" panose="02040503050406030204" pitchFamily="18" charset="0"/>
                              </a:rPr>
                            </m:ctrlPr>
                          </m:sSubPr>
                          <m:e>
                            <m:r>
                              <a:rPr lang="en-US" altLang="zh-CN" sz="1600" i="1">
                                <a:solidFill>
                                  <a:prstClr val="black"/>
                                </a:solidFill>
                                <a:latin typeface="Cambria Math" panose="02040503050406030204" pitchFamily="18" charset="0"/>
                                <a:ea typeface="Cambria Math" panose="02040503050406030204" pitchFamily="18" charset="0"/>
                              </a:rPr>
                              <m:t>𝐸</m:t>
                            </m:r>
                          </m:e>
                          <m:sub>
                            <m:r>
                              <a:rPr lang="en-US" altLang="zh-CN" sz="1600" i="1">
                                <a:solidFill>
                                  <a:prstClr val="black"/>
                                </a:solidFill>
                                <a:latin typeface="Cambria Math" panose="02040503050406030204" pitchFamily="18" charset="0"/>
                                <a:ea typeface="Cambria Math" panose="02040503050406030204" pitchFamily="18" charset="0"/>
                              </a:rPr>
                              <m:t>𝑖𝑛</m:t>
                            </m:r>
                          </m:sub>
                        </m:sSub>
                      </m:sub>
                    </m:sSub>
                    <m:r>
                      <a:rPr lang="en-US" altLang="zh-CN" sz="1600" b="0" i="1" smtClean="0">
                        <a:solidFill>
                          <a:prstClr val="black"/>
                        </a:solidFill>
                        <a:latin typeface="Cambria Math" panose="02040503050406030204" pitchFamily="18" charset="0"/>
                        <a:ea typeface="Cambria Math" panose="02040503050406030204" pitchFamily="18" charset="0"/>
                      </a:rPr>
                      <m:t>,</m:t>
                    </m:r>
                  </m:oMath>
                </a14:m>
                <a:r>
                  <a:rPr lang="en-US" altLang="zh-CN" sz="1600" dirty="0">
                    <a:solidFill>
                      <a:prstClr val="black"/>
                    </a:solidFill>
                    <a:ea typeface="Cambria Math" panose="02040503050406030204" pitchFamily="18" charset="0"/>
                  </a:rPr>
                  <a:t> </a:t>
                </a:r>
                <a14:m>
                  <m:oMath xmlns:m="http://schemas.openxmlformats.org/officeDocument/2006/math">
                    <m:sSub>
                      <m:sSubPr>
                        <m:ctrlPr>
                          <a:rPr lang="en-US" altLang="zh-CN" sz="1600" i="1">
                            <a:solidFill>
                              <a:prstClr val="black"/>
                            </a:solidFill>
                            <a:latin typeface="Cambria Math" panose="02040503050406030204" pitchFamily="18" charset="0"/>
                            <a:ea typeface="Cambria Math" panose="02040503050406030204" pitchFamily="18" charset="0"/>
                          </a:rPr>
                        </m:ctrlPr>
                      </m:sSubPr>
                      <m:e>
                        <m:r>
                          <a:rPr lang="zh-CN" altLang="en-US" sz="1600" i="1">
                            <a:solidFill>
                              <a:prstClr val="black"/>
                            </a:solidFill>
                            <a:latin typeface="Cambria Math" panose="02040503050406030204" pitchFamily="18" charset="0"/>
                            <a:ea typeface="Cambria Math" panose="02040503050406030204" pitchFamily="18" charset="0"/>
                          </a:rPr>
                          <m:t>𝜂</m:t>
                        </m:r>
                      </m:e>
                      <m:sub>
                        <m:r>
                          <a:rPr lang="en-US" altLang="zh-CN" sz="1600" b="0" i="1" smtClean="0">
                            <a:solidFill>
                              <a:prstClr val="black"/>
                            </a:solidFill>
                            <a:latin typeface="Cambria Math" panose="02040503050406030204" pitchFamily="18" charset="0"/>
                            <a:ea typeface="Cambria Math" panose="02040503050406030204" pitchFamily="18" charset="0"/>
                          </a:rPr>
                          <m:t>𝑅</m:t>
                        </m:r>
                      </m:sub>
                    </m:sSub>
                    <m:r>
                      <a:rPr lang="en-US" altLang="zh-CN" sz="1600" i="1">
                        <a:solidFill>
                          <a:prstClr val="black"/>
                        </a:solidFill>
                        <a:latin typeface="Cambria Math" panose="02040503050406030204" pitchFamily="18" charset="0"/>
                        <a:ea typeface="Cambria Math" panose="02040503050406030204" pitchFamily="18" charset="0"/>
                      </a:rPr>
                      <m:t>=</m:t>
                    </m:r>
                    <m:sSub>
                      <m:sSubPr>
                        <m:ctrlPr>
                          <a:rPr lang="en-US" altLang="zh-CN" sz="1600" i="1">
                            <a:solidFill>
                              <a:prstClr val="black"/>
                            </a:solidFill>
                            <a:latin typeface="Cambria Math" panose="02040503050406030204" pitchFamily="18" charset="0"/>
                            <a:ea typeface="Cambria Math" panose="02040503050406030204" pitchFamily="18" charset="0"/>
                          </a:rPr>
                        </m:ctrlPr>
                      </m:sSubPr>
                      <m:e>
                        <m:acc>
                          <m:accPr>
                            <m:chr m:val="̅"/>
                            <m:ctrlPr>
                              <a:rPr lang="en-US" altLang="zh-CN" sz="1600" i="1">
                                <a:solidFill>
                                  <a:prstClr val="black"/>
                                </a:solidFill>
                                <a:latin typeface="Cambria Math" panose="02040503050406030204" pitchFamily="18" charset="0"/>
                                <a:ea typeface="Cambria Math" panose="02040503050406030204" pitchFamily="18" charset="0"/>
                              </a:rPr>
                            </m:ctrlPr>
                          </m:accPr>
                          <m:e>
                            <m:r>
                              <a:rPr lang="en-US" altLang="zh-CN" sz="1600" i="1">
                                <a:solidFill>
                                  <a:prstClr val="black"/>
                                </a:solidFill>
                                <a:latin typeface="Cambria Math" panose="02040503050406030204" pitchFamily="18" charset="0"/>
                                <a:ea typeface="Cambria Math" panose="02040503050406030204" pitchFamily="18" charset="0"/>
                              </a:rPr>
                              <m:t>𝑁</m:t>
                            </m:r>
                          </m:e>
                        </m:acc>
                      </m:e>
                      <m:sub>
                        <m:sSub>
                          <m:sSubPr>
                            <m:ctrlPr>
                              <a:rPr lang="en-US" altLang="zh-CN" sz="1600" i="1">
                                <a:solidFill>
                                  <a:prstClr val="black"/>
                                </a:solidFill>
                                <a:latin typeface="Cambria Math" panose="02040503050406030204" pitchFamily="18" charset="0"/>
                                <a:ea typeface="Cambria Math" panose="02040503050406030204" pitchFamily="18" charset="0"/>
                              </a:rPr>
                            </m:ctrlPr>
                          </m:sSubPr>
                          <m:e>
                            <m:r>
                              <a:rPr lang="en-US" altLang="zh-CN" sz="1600" i="1">
                                <a:solidFill>
                                  <a:prstClr val="black"/>
                                </a:solidFill>
                                <a:latin typeface="Cambria Math" panose="02040503050406030204" pitchFamily="18" charset="0"/>
                                <a:ea typeface="Cambria Math" panose="02040503050406030204" pitchFamily="18" charset="0"/>
                              </a:rPr>
                              <m:t>𝐸</m:t>
                            </m:r>
                          </m:e>
                          <m:sub>
                            <m:r>
                              <a:rPr lang="en-US" altLang="zh-CN" sz="1600" b="0" i="1" smtClean="0">
                                <a:solidFill>
                                  <a:prstClr val="black"/>
                                </a:solidFill>
                                <a:latin typeface="Cambria Math" panose="02040503050406030204" pitchFamily="18" charset="0"/>
                                <a:ea typeface="Cambria Math" panose="02040503050406030204" pitchFamily="18" charset="0"/>
                              </a:rPr>
                              <m:t>𝑅</m:t>
                            </m:r>
                          </m:sub>
                        </m:sSub>
                      </m:sub>
                    </m:sSub>
                    <m:r>
                      <a:rPr lang="en-US" altLang="zh-CN" sz="1600" b="0" i="1" smtClean="0">
                        <a:solidFill>
                          <a:prstClr val="black"/>
                        </a:solidFill>
                        <a:latin typeface="Cambria Math" panose="02040503050406030204" pitchFamily="18" charset="0"/>
                        <a:ea typeface="Cambria Math" panose="02040503050406030204" pitchFamily="18" charset="0"/>
                      </a:rPr>
                      <m:t>/</m:t>
                    </m:r>
                    <m:r>
                      <a:rPr lang="en-US" altLang="zh-CN" sz="1600" i="1">
                        <a:solidFill>
                          <a:prstClr val="black"/>
                        </a:solidFill>
                        <a:latin typeface="Cambria Math" panose="02040503050406030204" pitchFamily="18" charset="0"/>
                        <a:ea typeface="Cambria Math" panose="02040503050406030204" pitchFamily="18" charset="0"/>
                      </a:rPr>
                      <m:t>(</m:t>
                    </m:r>
                    <m:sSub>
                      <m:sSubPr>
                        <m:ctrlPr>
                          <a:rPr lang="en-US" altLang="zh-CN" sz="1600" i="1">
                            <a:solidFill>
                              <a:prstClr val="black"/>
                            </a:solidFill>
                            <a:latin typeface="Cambria Math" panose="02040503050406030204" pitchFamily="18" charset="0"/>
                            <a:ea typeface="Cambria Math" panose="02040503050406030204" pitchFamily="18" charset="0"/>
                          </a:rPr>
                        </m:ctrlPr>
                      </m:sSubPr>
                      <m:e>
                        <m:acc>
                          <m:accPr>
                            <m:chr m:val="̅"/>
                            <m:ctrlPr>
                              <a:rPr lang="en-US" altLang="zh-CN" sz="1600" i="1">
                                <a:solidFill>
                                  <a:prstClr val="black"/>
                                </a:solidFill>
                                <a:latin typeface="Cambria Math" panose="02040503050406030204" pitchFamily="18" charset="0"/>
                                <a:ea typeface="Cambria Math" panose="02040503050406030204" pitchFamily="18" charset="0"/>
                              </a:rPr>
                            </m:ctrlPr>
                          </m:accPr>
                          <m:e>
                            <m:r>
                              <a:rPr lang="en-US" altLang="zh-CN" sz="1600" i="1">
                                <a:solidFill>
                                  <a:prstClr val="black"/>
                                </a:solidFill>
                                <a:latin typeface="Cambria Math" panose="02040503050406030204" pitchFamily="18" charset="0"/>
                                <a:ea typeface="Cambria Math" panose="02040503050406030204" pitchFamily="18" charset="0"/>
                              </a:rPr>
                              <m:t>𝑁</m:t>
                            </m:r>
                          </m:e>
                        </m:acc>
                      </m:e>
                      <m:sub>
                        <m:sSub>
                          <m:sSubPr>
                            <m:ctrlPr>
                              <a:rPr lang="en-US" altLang="zh-CN" sz="1600" i="1">
                                <a:solidFill>
                                  <a:prstClr val="black"/>
                                </a:solidFill>
                                <a:latin typeface="Cambria Math" panose="02040503050406030204" pitchFamily="18" charset="0"/>
                                <a:ea typeface="Cambria Math" panose="02040503050406030204" pitchFamily="18" charset="0"/>
                              </a:rPr>
                            </m:ctrlPr>
                          </m:sSubPr>
                          <m:e>
                            <m:r>
                              <a:rPr lang="en-US" altLang="zh-CN" sz="1600" i="1">
                                <a:solidFill>
                                  <a:prstClr val="black"/>
                                </a:solidFill>
                                <a:latin typeface="Cambria Math" panose="02040503050406030204" pitchFamily="18" charset="0"/>
                                <a:ea typeface="Cambria Math" panose="02040503050406030204" pitchFamily="18" charset="0"/>
                              </a:rPr>
                              <m:t>𝐸</m:t>
                            </m:r>
                          </m:e>
                          <m:sub>
                            <m:r>
                              <a:rPr lang="en-US" altLang="zh-CN" sz="1600" i="1">
                                <a:solidFill>
                                  <a:prstClr val="black"/>
                                </a:solidFill>
                                <a:latin typeface="Cambria Math" panose="02040503050406030204" pitchFamily="18" charset="0"/>
                                <a:ea typeface="Cambria Math" panose="02040503050406030204" pitchFamily="18" charset="0"/>
                              </a:rPr>
                              <m:t>𝑖</m:t>
                            </m:r>
                            <m:r>
                              <a:rPr lang="en-US" altLang="zh-CN" sz="1600" b="0" i="1" smtClean="0">
                                <a:solidFill>
                                  <a:prstClr val="black"/>
                                </a:solidFill>
                                <a:latin typeface="Cambria Math" panose="02040503050406030204" pitchFamily="18" charset="0"/>
                                <a:ea typeface="Cambria Math" panose="02040503050406030204" pitchFamily="18" charset="0"/>
                              </a:rPr>
                              <m:t>𝑛</m:t>
                            </m:r>
                          </m:sub>
                        </m:sSub>
                      </m:sub>
                    </m:sSub>
                    <m:r>
                      <a:rPr lang="en-US" altLang="zh-CN" sz="1600" i="1">
                        <a:solidFill>
                          <a:prstClr val="black"/>
                        </a:solidFill>
                        <a:latin typeface="Cambria Math" panose="02040503050406030204" pitchFamily="18" charset="0"/>
                        <a:ea typeface="Cambria Math" panose="02040503050406030204" pitchFamily="18" charset="0"/>
                      </a:rPr>
                      <m:t>−</m:t>
                    </m:r>
                    <m:sSub>
                      <m:sSubPr>
                        <m:ctrlPr>
                          <a:rPr lang="en-US" altLang="zh-CN" sz="1600" i="1">
                            <a:solidFill>
                              <a:prstClr val="black"/>
                            </a:solidFill>
                            <a:latin typeface="Cambria Math" panose="02040503050406030204" pitchFamily="18" charset="0"/>
                            <a:ea typeface="Cambria Math" panose="02040503050406030204" pitchFamily="18" charset="0"/>
                          </a:rPr>
                        </m:ctrlPr>
                      </m:sSubPr>
                      <m:e>
                        <m:acc>
                          <m:accPr>
                            <m:chr m:val="̅"/>
                            <m:ctrlPr>
                              <a:rPr lang="en-US" altLang="zh-CN" sz="1600" i="1">
                                <a:solidFill>
                                  <a:prstClr val="black"/>
                                </a:solidFill>
                                <a:latin typeface="Cambria Math" panose="02040503050406030204" pitchFamily="18" charset="0"/>
                                <a:ea typeface="Cambria Math" panose="02040503050406030204" pitchFamily="18" charset="0"/>
                              </a:rPr>
                            </m:ctrlPr>
                          </m:accPr>
                          <m:e>
                            <m:r>
                              <a:rPr lang="en-US" altLang="zh-CN" sz="1600" i="1">
                                <a:solidFill>
                                  <a:prstClr val="black"/>
                                </a:solidFill>
                                <a:latin typeface="Cambria Math" panose="02040503050406030204" pitchFamily="18" charset="0"/>
                                <a:ea typeface="Cambria Math" panose="02040503050406030204" pitchFamily="18" charset="0"/>
                              </a:rPr>
                              <m:t>𝑁</m:t>
                            </m:r>
                          </m:e>
                        </m:acc>
                      </m:e>
                      <m:sub>
                        <m:sSub>
                          <m:sSubPr>
                            <m:ctrlPr>
                              <a:rPr lang="en-US" altLang="zh-CN" sz="1600" i="1">
                                <a:solidFill>
                                  <a:prstClr val="black"/>
                                </a:solidFill>
                                <a:latin typeface="Cambria Math" panose="02040503050406030204" pitchFamily="18" charset="0"/>
                                <a:ea typeface="Cambria Math" panose="02040503050406030204" pitchFamily="18" charset="0"/>
                              </a:rPr>
                            </m:ctrlPr>
                          </m:sSubPr>
                          <m:e>
                            <m:r>
                              <a:rPr lang="en-US" altLang="zh-CN" sz="1600" i="1">
                                <a:solidFill>
                                  <a:prstClr val="black"/>
                                </a:solidFill>
                                <a:latin typeface="Cambria Math" panose="02040503050406030204" pitchFamily="18" charset="0"/>
                                <a:ea typeface="Cambria Math" panose="02040503050406030204" pitchFamily="18" charset="0"/>
                              </a:rPr>
                              <m:t>𝐸</m:t>
                            </m:r>
                          </m:e>
                          <m:sub>
                            <m:r>
                              <a:rPr lang="en-US" altLang="zh-CN" sz="1600" i="1">
                                <a:solidFill>
                                  <a:prstClr val="black"/>
                                </a:solidFill>
                                <a:latin typeface="Cambria Math" panose="02040503050406030204" pitchFamily="18" charset="0"/>
                                <a:ea typeface="Cambria Math" panose="02040503050406030204" pitchFamily="18" charset="0"/>
                              </a:rPr>
                              <m:t>𝑙𝑒𝑎𝑘</m:t>
                            </m:r>
                          </m:sub>
                        </m:sSub>
                      </m:sub>
                    </m:sSub>
                    <m:r>
                      <a:rPr lang="en-US" altLang="zh-CN" sz="1600" b="0" i="1" smtClean="0">
                        <a:solidFill>
                          <a:prstClr val="black"/>
                        </a:solidFill>
                        <a:latin typeface="Cambria Math" panose="02040503050406030204" pitchFamily="18" charset="0"/>
                        <a:ea typeface="Cambria Math" panose="02040503050406030204" pitchFamily="18" charset="0"/>
                      </a:rPr>
                      <m:t>)</m:t>
                    </m:r>
                  </m:oMath>
                </a14:m>
                <a:endParaRPr lang="en-US" altLang="zh-CN" sz="1600" dirty="0">
                  <a:solidFill>
                    <a:prstClr val="black"/>
                  </a:solidFill>
                  <a:latin typeface="Cambria Math" panose="02040503050406030204" pitchFamily="18" charset="0"/>
                </a:endParaRPr>
              </a:p>
              <a:p>
                <a:r>
                  <a:rPr lang="zh-CN" altLang="en-US" sz="1600" dirty="0">
                    <a:solidFill>
                      <a:prstClr val="black"/>
                    </a:solidFill>
                    <a:latin typeface="Cambria Math" panose="02040503050406030204" pitchFamily="18" charset="0"/>
                  </a:rPr>
                  <a:t>实验证明通过对写入脉冲的时间形状的动态控制可以打破拉曼存储器的效率。基于给定的</a:t>
                </a:r>
                <a14:m>
                  <m:oMath xmlns:m="http://schemas.openxmlformats.org/officeDocument/2006/math">
                    <m:sSub>
                      <m:sSubPr>
                        <m:ctrlPr>
                          <a:rPr lang="en-US" altLang="zh-CN" sz="1600" i="1" dirty="0">
                            <a:latin typeface="Cambria Math" panose="02040503050406030204" pitchFamily="18" charset="0"/>
                          </a:rPr>
                        </m:ctrlPr>
                      </m:sSubPr>
                      <m:e>
                        <m:r>
                          <a:rPr lang="en-US" altLang="zh-CN" sz="1600" i="1" dirty="0">
                            <a:latin typeface="Cambria Math" panose="02040503050406030204" pitchFamily="18" charset="0"/>
                          </a:rPr>
                          <m:t>𝐸</m:t>
                        </m:r>
                      </m:e>
                      <m:sub>
                        <m:r>
                          <m:rPr>
                            <m:sty m:val="p"/>
                          </m:rPr>
                          <a:rPr lang="en-US" altLang="zh-CN" sz="1600" i="1" dirty="0">
                            <a:latin typeface="Cambria Math" panose="02040503050406030204" pitchFamily="18" charset="0"/>
                          </a:rPr>
                          <m:t>in</m:t>
                        </m:r>
                      </m:sub>
                    </m:sSub>
                  </m:oMath>
                </a14:m>
                <a:r>
                  <a:rPr lang="zh-CN" altLang="en-US" sz="1600" dirty="0">
                    <a:solidFill>
                      <a:prstClr val="black"/>
                    </a:solidFill>
                    <a:latin typeface="Cambria Math" panose="02040503050406030204" pitchFamily="18" charset="0"/>
                  </a:rPr>
                  <a:t>驱动</a:t>
                </a:r>
                <a14:m>
                  <m:oMath xmlns:m="http://schemas.openxmlformats.org/officeDocument/2006/math">
                    <m:sSubSup>
                      <m:sSubSupPr>
                        <m:ctrlPr>
                          <a:rPr lang="en-US" altLang="zh-CN" sz="1600" i="1" dirty="0" smtClean="0">
                            <a:solidFill>
                              <a:prstClr val="black"/>
                            </a:solidFill>
                            <a:latin typeface="Cambria Math" panose="02040503050406030204" pitchFamily="18" charset="0"/>
                          </a:rPr>
                        </m:ctrlPr>
                      </m:sSubSupPr>
                      <m:e>
                        <m:r>
                          <m:rPr>
                            <m:sty m:val="p"/>
                          </m:rPr>
                          <a:rPr lang="el-GR" altLang="zh-CN" sz="1600" i="1" dirty="0" smtClean="0">
                            <a:solidFill>
                              <a:prstClr val="black"/>
                            </a:solidFill>
                            <a:latin typeface="Cambria Math" panose="02040503050406030204" pitchFamily="18" charset="0"/>
                            <a:ea typeface="Cambria Math" panose="02040503050406030204" pitchFamily="18" charset="0"/>
                          </a:rPr>
                          <m:t>Ω</m:t>
                        </m:r>
                      </m:e>
                      <m:sub>
                        <m:r>
                          <a:rPr lang="en-US" altLang="zh-CN" sz="1600" b="0" i="1" dirty="0" smtClean="0">
                            <a:solidFill>
                              <a:prstClr val="black"/>
                            </a:solidFill>
                            <a:latin typeface="Cambria Math" panose="02040503050406030204" pitchFamily="18" charset="0"/>
                          </a:rPr>
                          <m:t>𝑊</m:t>
                        </m:r>
                      </m:sub>
                      <m:sup>
                        <m:r>
                          <m:rPr>
                            <m:sty m:val="p"/>
                          </m:rPr>
                          <a:rPr lang="en-US" altLang="zh-CN" sz="1600" i="1" dirty="0">
                            <a:solidFill>
                              <a:prstClr val="black"/>
                            </a:solidFill>
                            <a:latin typeface="Cambria Math" panose="02040503050406030204" pitchFamily="18" charset="0"/>
                          </a:rPr>
                          <m:t>o</m:t>
                        </m:r>
                        <m:r>
                          <a:rPr lang="en-US" altLang="zh-CN" sz="1600" b="0" i="1" dirty="0" smtClean="0">
                            <a:solidFill>
                              <a:prstClr val="black"/>
                            </a:solidFill>
                            <a:latin typeface="Cambria Math" panose="02040503050406030204" pitchFamily="18" charset="0"/>
                          </a:rPr>
                          <m:t>𝑝𝑡</m:t>
                        </m:r>
                      </m:sup>
                    </m:sSubSup>
                    <m:r>
                      <a:rPr lang="en-US" altLang="zh-CN" sz="1600" b="0" i="1" dirty="0" smtClean="0">
                        <a:solidFill>
                          <a:prstClr val="black"/>
                        </a:solidFill>
                        <a:latin typeface="Cambria Math" panose="02040503050406030204" pitchFamily="18" charset="0"/>
                      </a:rPr>
                      <m:t>(</m:t>
                    </m:r>
                    <m:r>
                      <a:rPr lang="en-US" altLang="zh-CN" sz="1600" b="0" i="1" dirty="0" smtClean="0">
                        <a:solidFill>
                          <a:prstClr val="black"/>
                        </a:solidFill>
                        <a:latin typeface="Cambria Math" panose="02040503050406030204" pitchFamily="18" charset="0"/>
                      </a:rPr>
                      <m:t>𝑡</m:t>
                    </m:r>
                    <m:r>
                      <a:rPr lang="en-US" altLang="zh-CN" sz="1600" b="0" i="1" dirty="0" smtClean="0">
                        <a:solidFill>
                          <a:prstClr val="black"/>
                        </a:solidFill>
                        <a:latin typeface="Cambria Math" panose="02040503050406030204" pitchFamily="18" charset="0"/>
                      </a:rPr>
                      <m:t>)</m:t>
                    </m:r>
                  </m:oMath>
                </a14:m>
                <a:r>
                  <a:rPr lang="zh-CN" altLang="en-US" sz="1600" dirty="0">
                    <a:solidFill>
                      <a:prstClr val="black"/>
                    </a:solidFill>
                    <a:latin typeface="Cambria Math" panose="02040503050406030204" pitchFamily="18" charset="0"/>
                  </a:rPr>
                  <a:t>并利用</a:t>
                </a:r>
                <a:r>
                  <a:rPr lang="en-US" altLang="zh-CN" sz="1600" dirty="0">
                    <a:solidFill>
                      <a:prstClr val="black"/>
                    </a:solidFill>
                    <a:latin typeface="Cambria Math" panose="02040503050406030204" pitchFamily="18" charset="0"/>
                  </a:rPr>
                  <a:t>AOM</a:t>
                </a:r>
                <a:r>
                  <a:rPr lang="zh-CN" altLang="en-US" sz="1600" dirty="0">
                    <a:solidFill>
                      <a:prstClr val="black"/>
                    </a:solidFill>
                    <a:latin typeface="Cambria Math" panose="02040503050406030204" pitchFamily="18" charset="0"/>
                  </a:rPr>
                  <a:t>控制</a:t>
                </a:r>
                <a:r>
                  <a:rPr lang="en-US" altLang="zh-CN" sz="1600" dirty="0">
                    <a:solidFill>
                      <a:prstClr val="black"/>
                    </a:solidFill>
                    <a:latin typeface="Cambria Math" panose="02040503050406030204" pitchFamily="18" charset="0"/>
                  </a:rPr>
                  <a:t>W</a:t>
                </a:r>
                <a:r>
                  <a:rPr lang="zh-CN" altLang="en-US" sz="1600" dirty="0">
                    <a:solidFill>
                      <a:prstClr val="black"/>
                    </a:solidFill>
                    <a:latin typeface="Cambria Math" panose="02040503050406030204" pitchFamily="18" charset="0"/>
                  </a:rPr>
                  <a:t>光脉冲的时间分布（如图</a:t>
                </a:r>
                <a:r>
                  <a:rPr lang="en-US" altLang="zh-CN" sz="1600" dirty="0">
                    <a:solidFill>
                      <a:prstClr val="black"/>
                    </a:solidFill>
                    <a:latin typeface="Cambria Math" panose="02040503050406030204" pitchFamily="18" charset="0"/>
                  </a:rPr>
                  <a:t>c</a:t>
                </a:r>
                <a:r>
                  <a:rPr lang="zh-CN" altLang="en-US" sz="1600" dirty="0">
                    <a:solidFill>
                      <a:prstClr val="black"/>
                    </a:solidFill>
                    <a:latin typeface="Cambria Math" panose="02040503050406030204" pitchFamily="18" charset="0"/>
                  </a:rPr>
                  <a:t>）</a:t>
                </a:r>
                <a:r>
                  <a:rPr lang="en-US" altLang="zh-CN" sz="1600" dirty="0">
                    <a:solidFill>
                      <a:prstClr val="black"/>
                    </a:solidFill>
                    <a:latin typeface="Cambria Math" panose="02040503050406030204" pitchFamily="18" charset="0"/>
                  </a:rPr>
                  <a:t>,</a:t>
                </a:r>
                <a:r>
                  <a:rPr lang="zh-CN" altLang="en-US" sz="1600" dirty="0">
                    <a:solidFill>
                      <a:prstClr val="black"/>
                    </a:solidFill>
                    <a:latin typeface="Cambria Math" panose="02040503050406030204" pitchFamily="18" charset="0"/>
                  </a:rPr>
                  <a:t>最优的</a:t>
                </a:r>
                <a14:m>
                  <m:oMath xmlns:m="http://schemas.openxmlformats.org/officeDocument/2006/math">
                    <m:sSubSup>
                      <m:sSubSupPr>
                        <m:ctrlPr>
                          <a:rPr lang="en-US" altLang="zh-CN" sz="1600" i="1" dirty="0">
                            <a:solidFill>
                              <a:prstClr val="black"/>
                            </a:solidFill>
                            <a:latin typeface="Cambria Math" panose="02040503050406030204" pitchFamily="18" charset="0"/>
                          </a:rPr>
                        </m:ctrlPr>
                      </m:sSubSupPr>
                      <m:e>
                        <m:r>
                          <a:rPr lang="en-US" altLang="zh-CN" sz="1600" b="0" i="1" dirty="0" smtClean="0">
                            <a:solidFill>
                              <a:prstClr val="black"/>
                            </a:solidFill>
                            <a:latin typeface="Cambria Math" panose="02040503050406030204" pitchFamily="18" charset="0"/>
                          </a:rPr>
                          <m:t>𝑊</m:t>
                        </m:r>
                      </m:e>
                      <m:sub>
                        <m:r>
                          <a:rPr lang="en-US" altLang="zh-CN" sz="1600" b="0" i="1" dirty="0" smtClean="0">
                            <a:solidFill>
                              <a:prstClr val="black"/>
                            </a:solidFill>
                            <a:latin typeface="Cambria Math" panose="02040503050406030204" pitchFamily="18" charset="0"/>
                            <a:ea typeface="Cambria Math" panose="02040503050406030204" pitchFamily="18" charset="0"/>
                          </a:rPr>
                          <m:t>𝑒𝑥𝑝</m:t>
                        </m:r>
                      </m:sub>
                      <m:sup>
                        <m:r>
                          <a:rPr lang="en-US" altLang="zh-CN" sz="1600" b="0" i="1" dirty="0" smtClean="0">
                            <a:solidFill>
                              <a:prstClr val="black"/>
                            </a:solidFill>
                            <a:latin typeface="Cambria Math" panose="02040503050406030204" pitchFamily="18" charset="0"/>
                          </a:rPr>
                          <m:t>𝑜𝑝𝑡</m:t>
                        </m:r>
                      </m:sup>
                    </m:sSubSup>
                    <m:r>
                      <a:rPr lang="en-US" altLang="zh-CN" sz="1600" b="0" i="1" dirty="0" smtClean="0">
                        <a:solidFill>
                          <a:prstClr val="black"/>
                        </a:solidFill>
                        <a:latin typeface="Cambria Math" panose="02040503050406030204" pitchFamily="18" charset="0"/>
                      </a:rPr>
                      <m:t>(</m:t>
                    </m:r>
                    <m:r>
                      <a:rPr lang="en-US" altLang="zh-CN" sz="1600" b="0" i="1" dirty="0" smtClean="0">
                        <a:solidFill>
                          <a:prstClr val="black"/>
                        </a:solidFill>
                        <a:latin typeface="Cambria Math" panose="02040503050406030204" pitchFamily="18" charset="0"/>
                      </a:rPr>
                      <m:t>𝑡</m:t>
                    </m:r>
                    <m:r>
                      <a:rPr lang="en-US" altLang="zh-CN" sz="1600" b="0" i="1" dirty="0" smtClean="0">
                        <a:solidFill>
                          <a:prstClr val="black"/>
                        </a:solidFill>
                        <a:latin typeface="Cambria Math" panose="02040503050406030204" pitchFamily="18" charset="0"/>
                      </a:rPr>
                      <m:t>)</m:t>
                    </m:r>
                  </m:oMath>
                </a14:m>
                <a:r>
                  <a:rPr lang="zh-CN" altLang="en-US" sz="1600" dirty="0">
                    <a:solidFill>
                      <a:prstClr val="black"/>
                    </a:solidFill>
                    <a:latin typeface="Cambria Math" panose="02040503050406030204" pitchFamily="18" charset="0"/>
                  </a:rPr>
                  <a:t>相对于延迟</a:t>
                </a:r>
                <a:r>
                  <a:rPr lang="en-US" altLang="zh-CN" sz="1600" dirty="0">
                    <a:solidFill>
                      <a:prstClr val="black"/>
                    </a:solidFill>
                    <a:latin typeface="Cambria Math" panose="02040503050406030204" pitchFamily="18" charset="0"/>
                  </a:rPr>
                  <a:t>1ns</a:t>
                </a:r>
                <a:r>
                  <a:rPr lang="zh-CN" altLang="en-US" sz="1600" dirty="0">
                    <a:solidFill>
                      <a:prstClr val="black"/>
                    </a:solidFill>
                    <a:latin typeface="Cambria Math" panose="02040503050406030204" pitchFamily="18" charset="0"/>
                  </a:rPr>
                  <a:t>的写入脉冲，泄露信号的强度低了一倍。</a:t>
                </a:r>
                <a:endParaRPr lang="en-US" altLang="zh-CN" sz="1600" dirty="0">
                  <a:solidFill>
                    <a:prstClr val="black"/>
                  </a:solidFill>
                  <a:latin typeface="Cambria Math" panose="02040503050406030204" pitchFamily="18" charset="0"/>
                </a:endParaRPr>
              </a:p>
              <a:p>
                <a:r>
                  <a:rPr lang="zh-CN" altLang="en-US" sz="1600" dirty="0">
                    <a:solidFill>
                      <a:prstClr val="black"/>
                    </a:solidFill>
                    <a:latin typeface="Cambria Math" panose="02040503050406030204" pitchFamily="18" charset="0"/>
                  </a:rPr>
                  <a:t>最终优化后，在当输入信号脉冲包含</a:t>
                </a:r>
                <a:r>
                  <a:rPr lang="en-US" altLang="zh-CN" sz="1600" dirty="0">
                    <a:solidFill>
                      <a:prstClr val="black"/>
                    </a:solidFill>
                    <a:latin typeface="Cambria Math" panose="02040503050406030204" pitchFamily="18" charset="0"/>
                  </a:rPr>
                  <a:t>0.4</a:t>
                </a:r>
                <a:r>
                  <a:rPr lang="zh-CN" altLang="en-US" sz="1600" dirty="0">
                    <a:solidFill>
                      <a:prstClr val="black"/>
                    </a:solidFill>
                    <a:latin typeface="Cambria Math" panose="02040503050406030204" pitchFamily="18" charset="0"/>
                  </a:rPr>
                  <a:t>至</a:t>
                </a:r>
                <a:r>
                  <a:rPr lang="en-US" altLang="zh-CN" sz="1600" dirty="0">
                    <a:solidFill>
                      <a:prstClr val="black"/>
                    </a:solidFill>
                    <a:latin typeface="Cambria Math" panose="02040503050406030204" pitchFamily="18" charset="0"/>
                  </a:rPr>
                  <a:t>104</a:t>
                </a:r>
                <a:r>
                  <a:rPr lang="zh-CN" altLang="en-US" sz="1600" dirty="0">
                    <a:solidFill>
                      <a:prstClr val="black"/>
                    </a:solidFill>
                    <a:latin typeface="Cambria Math" panose="02040503050406030204" pitchFamily="18" charset="0"/>
                  </a:rPr>
                  <a:t>个平均光子时总存储效率达到</a:t>
                </a:r>
                <a:r>
                  <a:rPr lang="en-US" altLang="zh-CN" sz="1600" dirty="0">
                    <a:solidFill>
                      <a:prstClr val="black"/>
                    </a:solidFill>
                    <a:latin typeface="Cambria Math" panose="02040503050406030204" pitchFamily="18" charset="0"/>
                  </a:rPr>
                  <a:t>82%</a:t>
                </a:r>
                <a:endParaRPr lang="zh-CN" altLang="en-US" sz="1600" dirty="0">
                  <a:solidFill>
                    <a:prstClr val="black"/>
                  </a:solidFill>
                  <a:latin typeface="Cambria Math" panose="02040503050406030204" pitchFamily="18" charset="0"/>
                </a:endParaRPr>
              </a:p>
            </p:txBody>
          </p:sp>
        </mc:Choice>
        <mc:Fallback>
          <p:sp>
            <p:nvSpPr>
              <p:cNvPr id="8" name="矩形 7">
                <a:extLst>
                  <a:ext uri="{FF2B5EF4-FFF2-40B4-BE49-F238E27FC236}">
                    <a16:creationId xmlns:a16="http://schemas.microsoft.com/office/drawing/2014/main" id="{83EFF3F7-1F25-4BDE-98FC-A0DA3A8C9937}"/>
                  </a:ext>
                </a:extLst>
              </p:cNvPr>
              <p:cNvSpPr>
                <a:spLocks noRot="1" noChangeAspect="1" noMove="1" noResize="1" noEditPoints="1" noAdjustHandles="1" noChangeArrowheads="1" noChangeShapeType="1" noTextEdit="1"/>
              </p:cNvSpPr>
              <p:nvPr/>
            </p:nvSpPr>
            <p:spPr>
              <a:xfrm>
                <a:off x="267765" y="3371842"/>
                <a:ext cx="8608469" cy="1410964"/>
              </a:xfrm>
              <a:prstGeom prst="rect">
                <a:avLst/>
              </a:prstGeom>
              <a:blipFill>
                <a:blip r:embed="rId4"/>
                <a:stretch>
                  <a:fillRect l="-425" b="-4741"/>
                </a:stretch>
              </a:blipFill>
            </p:spPr>
            <p:txBody>
              <a:bodyPr/>
              <a:lstStyle/>
              <a:p>
                <a:r>
                  <a:rPr lang="zh-CN" altLang="en-US">
                    <a:noFill/>
                  </a:rPr>
                  <a:t> </a:t>
                </a:r>
              </a:p>
            </p:txBody>
          </p:sp>
        </mc:Fallback>
      </mc:AlternateContent>
      <p:sp>
        <p:nvSpPr>
          <p:cNvPr id="9" name="矩形 8">
            <a:extLst>
              <a:ext uri="{FF2B5EF4-FFF2-40B4-BE49-F238E27FC236}">
                <a16:creationId xmlns:a16="http://schemas.microsoft.com/office/drawing/2014/main" id="{65F5FAF3-D245-48AA-B65F-969777100DB7}"/>
              </a:ext>
            </a:extLst>
          </p:cNvPr>
          <p:cNvSpPr/>
          <p:nvPr/>
        </p:nvSpPr>
        <p:spPr>
          <a:xfrm>
            <a:off x="0" y="32621"/>
            <a:ext cx="3057247" cy="523220"/>
          </a:xfrm>
          <a:prstGeom prst="rect">
            <a:avLst/>
          </a:prstGeom>
        </p:spPr>
        <p:txBody>
          <a:bodyPr wrap="none">
            <a:spAutoFit/>
          </a:bodyPr>
          <a:lstStyle/>
          <a:p>
            <a:r>
              <a:rPr lang="zh-CN" altLang="en-US" sz="2800" dirty="0"/>
              <a:t>总存储效率与优化</a:t>
            </a:r>
          </a:p>
        </p:txBody>
      </p:sp>
    </p:spTree>
    <p:extLst>
      <p:ext uri="{BB962C8B-B14F-4D97-AF65-F5344CB8AC3E}">
        <p14:creationId xmlns:p14="http://schemas.microsoft.com/office/powerpoint/2010/main" val="3819439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页脚占位符 3">
            <a:extLst>
              <a:ext uri="{FF2B5EF4-FFF2-40B4-BE49-F238E27FC236}">
                <a16:creationId xmlns:a16="http://schemas.microsoft.com/office/drawing/2014/main" id="{832ADE52-66AE-4098-9326-0C985C2D06C0}"/>
              </a:ext>
            </a:extLst>
          </p:cNvPr>
          <p:cNvSpPr>
            <a:spLocks noGrp="1"/>
          </p:cNvSpPr>
          <p:nvPr>
            <p:ph type="ftr" sz="quarter" idx="11"/>
          </p:nvPr>
        </p:nvSpPr>
        <p:spPr>
          <a:xfrm>
            <a:off x="1146630" y="4823209"/>
            <a:ext cx="5775902" cy="273844"/>
          </a:xfrm>
        </p:spPr>
        <p:txBody>
          <a:bodyPr/>
          <a:lstStyle/>
          <a:p>
            <a:r>
              <a:rPr lang="en-US" altLang="zh-CN" sz="1350" i="1" dirty="0">
                <a:solidFill>
                  <a:srgbClr val="000000"/>
                </a:solidFill>
                <a:latin typeface="CMTI10"/>
              </a:rPr>
              <a:t>[1]Phys. Rev. Lett. 107, 053603 (2011). [2]Phys. Rev. A 64, 010301 (2001) </a:t>
            </a:r>
            <a:endParaRPr lang="en-US" sz="1350" i="1" dirty="0">
              <a:solidFill>
                <a:srgbClr val="000000"/>
              </a:solidFill>
              <a:latin typeface="CMTI10"/>
            </a:endParaRPr>
          </a:p>
        </p:txBody>
      </p:sp>
      <p:sp>
        <p:nvSpPr>
          <p:cNvPr id="5" name="灯片编号占位符 4">
            <a:extLst>
              <a:ext uri="{FF2B5EF4-FFF2-40B4-BE49-F238E27FC236}">
                <a16:creationId xmlns:a16="http://schemas.microsoft.com/office/drawing/2014/main" id="{D70E4BA2-6E91-43D3-B694-8A4490E80A3F}"/>
              </a:ext>
            </a:extLst>
          </p:cNvPr>
          <p:cNvSpPr>
            <a:spLocks noGrp="1"/>
          </p:cNvSpPr>
          <p:nvPr>
            <p:ph type="sldNum" sz="quarter" idx="12"/>
          </p:nvPr>
        </p:nvSpPr>
        <p:spPr/>
        <p:txBody>
          <a:bodyPr/>
          <a:lstStyle/>
          <a:p>
            <a:fld id="{27C45CD9-0508-4D1E-923D-4DFDAA610D19}" type="slidenum">
              <a:rPr lang="zh-CN" altLang="en-US" smtClean="0"/>
              <a:pPr/>
              <a:t>22</a:t>
            </a:fld>
            <a:endParaRPr lang="zh-CN" altLang="en-US" dirty="0"/>
          </a:p>
        </p:txBody>
      </p:sp>
      <p:pic>
        <p:nvPicPr>
          <p:cNvPr id="6" name="图片 5">
            <a:extLst>
              <a:ext uri="{FF2B5EF4-FFF2-40B4-BE49-F238E27FC236}">
                <a16:creationId xmlns:a16="http://schemas.microsoft.com/office/drawing/2014/main" id="{BC75057F-F5D2-4116-8394-85DE751C727E}"/>
              </a:ext>
            </a:extLst>
          </p:cNvPr>
          <p:cNvPicPr>
            <a:picLocks noChangeAspect="1"/>
          </p:cNvPicPr>
          <p:nvPr/>
        </p:nvPicPr>
        <p:blipFill>
          <a:blip r:embed="rId2"/>
          <a:stretch>
            <a:fillRect/>
          </a:stretch>
        </p:blipFill>
        <p:spPr>
          <a:xfrm>
            <a:off x="0" y="532263"/>
            <a:ext cx="5663878" cy="2811438"/>
          </a:xfrm>
          <a:prstGeom prst="rect">
            <a:avLst/>
          </a:prstGeom>
        </p:spPr>
      </p:pic>
      <p:sp>
        <p:nvSpPr>
          <p:cNvPr id="7" name="矩形 6">
            <a:extLst>
              <a:ext uri="{FF2B5EF4-FFF2-40B4-BE49-F238E27FC236}">
                <a16:creationId xmlns:a16="http://schemas.microsoft.com/office/drawing/2014/main" id="{13A98B49-30A8-4B5B-8686-A69FEFBE7243}"/>
              </a:ext>
            </a:extLst>
          </p:cNvPr>
          <p:cNvSpPr/>
          <p:nvPr/>
        </p:nvSpPr>
        <p:spPr>
          <a:xfrm>
            <a:off x="-1" y="-1"/>
            <a:ext cx="4305869" cy="523220"/>
          </a:xfrm>
          <a:prstGeom prst="rect">
            <a:avLst/>
          </a:prstGeom>
        </p:spPr>
        <p:txBody>
          <a:bodyPr wrap="square">
            <a:spAutoFit/>
          </a:bodyPr>
          <a:lstStyle/>
          <a:p>
            <a:r>
              <a:rPr lang="zh-CN" altLang="en-US" sz="2800" dirty="0"/>
              <a:t>保真度</a:t>
            </a:r>
          </a:p>
        </p:txBody>
      </p:sp>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2F2A5FE8-7580-4230-BBD0-A888CE0FF5DF}"/>
                  </a:ext>
                </a:extLst>
              </p:cNvPr>
              <p:cNvSpPr/>
              <p:nvPr/>
            </p:nvSpPr>
            <p:spPr>
              <a:xfrm>
                <a:off x="-1" y="3232479"/>
                <a:ext cx="8818587" cy="1727652"/>
              </a:xfrm>
              <a:prstGeom prst="rect">
                <a:avLst/>
              </a:prstGeom>
            </p:spPr>
            <p:txBody>
              <a:bodyPr wrap="square">
                <a:spAutoFit/>
              </a:bodyPr>
              <a:lstStyle/>
              <a:p>
                <a14:m>
                  <m:oMath xmlns:m="http://schemas.openxmlformats.org/officeDocument/2006/math">
                    <m:r>
                      <a:rPr lang="zh-CN" altLang="en-US" sz="1600" i="1" smtClean="0">
                        <a:latin typeface="Cambria Math" panose="02040503050406030204" pitchFamily="18" charset="0"/>
                      </a:rPr>
                      <m:t>保真度</m:t>
                    </m:r>
                    <m:r>
                      <a:rPr lang="en-US" altLang="zh-CN" sz="1600" b="0" i="1" smtClean="0">
                        <a:latin typeface="Cambria Math" panose="02040503050406030204" pitchFamily="18" charset="0"/>
                      </a:rPr>
                      <m:t>𝐹</m:t>
                    </m:r>
                    <m:r>
                      <a:rPr lang="en-US" altLang="zh-CN" sz="1600" b="0" i="1" smtClean="0">
                        <a:latin typeface="Cambria Math" panose="02040503050406030204" pitchFamily="18" charset="0"/>
                      </a:rPr>
                      <m:t>=</m:t>
                    </m:r>
                    <m:sSup>
                      <m:sSupPr>
                        <m:ctrlPr>
                          <a:rPr lang="en-US" altLang="zh-CN" sz="1600" b="0" i="1" smtClean="0">
                            <a:latin typeface="Cambria Math" panose="02040503050406030204" pitchFamily="18" charset="0"/>
                          </a:rPr>
                        </m:ctrlPr>
                      </m:sSupPr>
                      <m:e>
                        <m:d>
                          <m:dPr>
                            <m:begChr m:val="|"/>
                            <m:endChr m:val="|"/>
                            <m:ctrlPr>
                              <a:rPr lang="en-US" altLang="zh-CN" sz="1600" i="1">
                                <a:latin typeface="Cambria Math" panose="02040503050406030204" pitchFamily="18" charset="0"/>
                              </a:rPr>
                            </m:ctrlPr>
                          </m:dPr>
                          <m:e>
                            <m:r>
                              <a:rPr lang="en-US" altLang="zh-CN" sz="1600" i="1">
                                <a:latin typeface="Cambria Math" panose="02040503050406030204" pitchFamily="18" charset="0"/>
                              </a:rPr>
                              <m:t>𝑇𝑟</m:t>
                            </m:r>
                            <m:r>
                              <a:rPr lang="en-US" altLang="zh-CN" sz="1600" i="1">
                                <a:latin typeface="Cambria Math" panose="02040503050406030204" pitchFamily="18" charset="0"/>
                              </a:rPr>
                              <m:t>(</m:t>
                            </m:r>
                            <m:rad>
                              <m:radPr>
                                <m:degHide m:val="on"/>
                                <m:ctrlPr>
                                  <a:rPr lang="en-US" altLang="zh-CN" sz="1600" i="1">
                                    <a:latin typeface="Cambria Math" panose="02040503050406030204" pitchFamily="18" charset="0"/>
                                  </a:rPr>
                                </m:ctrlPr>
                              </m:radPr>
                              <m:deg/>
                              <m:e>
                                <m:rad>
                                  <m:radPr>
                                    <m:degHide m:val="on"/>
                                    <m:ctrlPr>
                                      <a:rPr lang="en-US" altLang="zh-CN" sz="1600" i="1">
                                        <a:latin typeface="Cambria Math" panose="02040503050406030204" pitchFamily="18" charset="0"/>
                                      </a:rPr>
                                    </m:ctrlPr>
                                  </m:radPr>
                                  <m:deg/>
                                  <m:e>
                                    <m:sSub>
                                      <m:sSubPr>
                                        <m:ctrlPr>
                                          <a:rPr lang="en-US" altLang="zh-CN" sz="1600" i="1">
                                            <a:latin typeface="Cambria Math" panose="02040503050406030204" pitchFamily="18" charset="0"/>
                                          </a:rPr>
                                        </m:ctrlPr>
                                      </m:sSubPr>
                                      <m:e>
                                        <m:r>
                                          <a:rPr lang="zh-CN" altLang="en-US" sz="1600" i="1">
                                            <a:latin typeface="Cambria Math" panose="02040503050406030204" pitchFamily="18" charset="0"/>
                                          </a:rPr>
                                          <m:t>𝜌</m:t>
                                        </m:r>
                                      </m:e>
                                      <m:sub>
                                        <m:r>
                                          <a:rPr lang="en-US" altLang="zh-CN" sz="1600" i="1">
                                            <a:latin typeface="Cambria Math" panose="02040503050406030204" pitchFamily="18" charset="0"/>
                                          </a:rPr>
                                          <m:t>𝑖𝑛</m:t>
                                        </m:r>
                                      </m:sub>
                                    </m:sSub>
                                  </m:e>
                                </m:rad>
                                <m:sSub>
                                  <m:sSubPr>
                                    <m:ctrlPr>
                                      <a:rPr lang="en-US" altLang="zh-CN" sz="1600" i="1">
                                        <a:latin typeface="Cambria Math" panose="02040503050406030204" pitchFamily="18" charset="0"/>
                                      </a:rPr>
                                    </m:ctrlPr>
                                  </m:sSubPr>
                                  <m:e>
                                    <m:r>
                                      <a:rPr lang="zh-CN" altLang="en-US" sz="1600" i="1">
                                        <a:latin typeface="Cambria Math" panose="02040503050406030204" pitchFamily="18" charset="0"/>
                                      </a:rPr>
                                      <m:t>𝜌</m:t>
                                    </m:r>
                                  </m:e>
                                  <m:sub>
                                    <m:r>
                                      <a:rPr lang="en-US" altLang="zh-CN" sz="1600" i="1">
                                        <a:latin typeface="Cambria Math" panose="02040503050406030204" pitchFamily="18" charset="0"/>
                                      </a:rPr>
                                      <m:t>𝑜𝑢𝑡</m:t>
                                    </m:r>
                                  </m:sub>
                                </m:sSub>
                                <m:rad>
                                  <m:radPr>
                                    <m:degHide m:val="on"/>
                                    <m:ctrlPr>
                                      <a:rPr lang="en-US" altLang="zh-CN" sz="1600" i="1">
                                        <a:latin typeface="Cambria Math" panose="02040503050406030204" pitchFamily="18" charset="0"/>
                                      </a:rPr>
                                    </m:ctrlPr>
                                  </m:radPr>
                                  <m:deg/>
                                  <m:e>
                                    <m:sSub>
                                      <m:sSubPr>
                                        <m:ctrlPr>
                                          <a:rPr lang="en-US" altLang="zh-CN" sz="1600" i="1">
                                            <a:latin typeface="Cambria Math" panose="02040503050406030204" pitchFamily="18" charset="0"/>
                                          </a:rPr>
                                        </m:ctrlPr>
                                      </m:sSubPr>
                                      <m:e>
                                        <m:r>
                                          <a:rPr lang="zh-CN" altLang="en-US" sz="1600" i="1">
                                            <a:latin typeface="Cambria Math" panose="02040503050406030204" pitchFamily="18" charset="0"/>
                                          </a:rPr>
                                          <m:t>𝜌</m:t>
                                        </m:r>
                                      </m:e>
                                      <m:sub>
                                        <m:r>
                                          <a:rPr lang="en-US" altLang="zh-CN" sz="1600" i="1">
                                            <a:latin typeface="Cambria Math" panose="02040503050406030204" pitchFamily="18" charset="0"/>
                                          </a:rPr>
                                          <m:t>𝑖𝑛</m:t>
                                        </m:r>
                                      </m:sub>
                                    </m:sSub>
                                  </m:e>
                                </m:rad>
                              </m:e>
                            </m:rad>
                            <m:r>
                              <a:rPr lang="en-US" altLang="zh-CN" sz="1600" i="1">
                                <a:latin typeface="Cambria Math" panose="02040503050406030204" pitchFamily="18" charset="0"/>
                              </a:rPr>
                              <m:t>)</m:t>
                            </m:r>
                          </m:e>
                        </m:d>
                      </m:e>
                      <m:sup>
                        <m:r>
                          <a:rPr lang="en-US" altLang="zh-CN" sz="1600" b="0" i="1" smtClean="0">
                            <a:latin typeface="Cambria Math" panose="02040503050406030204" pitchFamily="18" charset="0"/>
                          </a:rPr>
                          <m:t>2</m:t>
                        </m:r>
                      </m:sup>
                    </m:sSup>
                  </m:oMath>
                </a14:m>
                <a:r>
                  <a:rPr lang="zh-CN" altLang="en-US" sz="1600" dirty="0"/>
                  <a:t> </a:t>
                </a:r>
                <a14:m>
                  <m:oMath xmlns:m="http://schemas.openxmlformats.org/officeDocument/2006/math">
                    <m:r>
                      <a:rPr lang="zh-CN" altLang="en-US" sz="1600" i="1" dirty="0" smtClean="0">
                        <a:latin typeface="Cambria Math" panose="02040503050406030204" pitchFamily="18" charset="0"/>
                      </a:rPr>
                      <m:t>其中</m:t>
                    </m:r>
                    <m:sSub>
                      <m:sSubPr>
                        <m:ctrlPr>
                          <a:rPr lang="en-US" altLang="zh-CN" sz="1600" i="1">
                            <a:latin typeface="Cambria Math" panose="02040503050406030204" pitchFamily="18" charset="0"/>
                          </a:rPr>
                        </m:ctrlPr>
                      </m:sSubPr>
                      <m:e>
                        <m:r>
                          <a:rPr lang="zh-CN" altLang="en-US" sz="1600" i="1">
                            <a:latin typeface="Cambria Math" panose="02040503050406030204" pitchFamily="18" charset="0"/>
                          </a:rPr>
                          <m:t>𝜌</m:t>
                        </m:r>
                      </m:e>
                      <m:sub>
                        <m:r>
                          <a:rPr lang="en-US" altLang="zh-CN" sz="1600" i="1">
                            <a:latin typeface="Cambria Math" panose="02040503050406030204" pitchFamily="18" charset="0"/>
                          </a:rPr>
                          <m:t>𝑖𝑛</m:t>
                        </m:r>
                      </m:sub>
                    </m:sSub>
                  </m:oMath>
                </a14:m>
                <a:r>
                  <a:rPr lang="zh-CN" altLang="en-US" sz="1600" dirty="0"/>
                  <a:t>与</a:t>
                </a:r>
                <a14:m>
                  <m:oMath xmlns:m="http://schemas.openxmlformats.org/officeDocument/2006/math">
                    <m:sSub>
                      <m:sSubPr>
                        <m:ctrlPr>
                          <a:rPr lang="en-US" altLang="zh-CN" sz="1600" i="1">
                            <a:latin typeface="Cambria Math" panose="02040503050406030204" pitchFamily="18" charset="0"/>
                          </a:rPr>
                        </m:ctrlPr>
                      </m:sSubPr>
                      <m:e>
                        <m:r>
                          <a:rPr lang="zh-CN" altLang="en-US" sz="1600" i="1">
                            <a:latin typeface="Cambria Math" panose="02040503050406030204" pitchFamily="18" charset="0"/>
                          </a:rPr>
                          <m:t>𝜌</m:t>
                        </m:r>
                      </m:e>
                      <m:sub>
                        <m:r>
                          <m:rPr>
                            <m:sty m:val="p"/>
                          </m:rPr>
                          <a:rPr lang="en-US" altLang="zh-CN" sz="1600" i="1">
                            <a:latin typeface="Cambria Math" panose="02040503050406030204" pitchFamily="18" charset="0"/>
                          </a:rPr>
                          <m:t>out</m:t>
                        </m:r>
                      </m:sub>
                    </m:sSub>
                  </m:oMath>
                </a14:m>
                <a:r>
                  <a:rPr lang="zh-CN" altLang="en-US" sz="1600" dirty="0"/>
                  <a:t>为</a:t>
                </a:r>
                <a14:m>
                  <m:oMath xmlns:m="http://schemas.openxmlformats.org/officeDocument/2006/math">
                    <m:sSub>
                      <m:sSubPr>
                        <m:ctrlPr>
                          <a:rPr lang="en-US" altLang="zh-CN" sz="1600" i="1" dirty="0">
                            <a:latin typeface="Cambria Math" panose="02040503050406030204" pitchFamily="18" charset="0"/>
                          </a:rPr>
                        </m:ctrlPr>
                      </m:sSubPr>
                      <m:e>
                        <m:r>
                          <a:rPr lang="en-US" altLang="zh-CN" sz="1600" i="1" dirty="0">
                            <a:latin typeface="Cambria Math" panose="02040503050406030204" pitchFamily="18" charset="0"/>
                          </a:rPr>
                          <m:t>𝐸</m:t>
                        </m:r>
                      </m:e>
                      <m:sub>
                        <m:r>
                          <m:rPr>
                            <m:sty m:val="p"/>
                          </m:rPr>
                          <a:rPr lang="en-US" altLang="zh-CN" sz="1600" i="1" dirty="0">
                            <a:latin typeface="Cambria Math" panose="02040503050406030204" pitchFamily="18" charset="0"/>
                          </a:rPr>
                          <m:t>in</m:t>
                        </m:r>
                      </m:sub>
                    </m:sSub>
                  </m:oMath>
                </a14:m>
                <a:r>
                  <a:rPr lang="zh-CN" altLang="en-US" sz="1600" dirty="0"/>
                  <a:t>和</a:t>
                </a:r>
                <a14:m>
                  <m:oMath xmlns:m="http://schemas.openxmlformats.org/officeDocument/2006/math">
                    <m:sSub>
                      <m:sSubPr>
                        <m:ctrlPr>
                          <a:rPr lang="en-US" altLang="zh-CN" sz="1600" i="1" dirty="0">
                            <a:latin typeface="Cambria Math" panose="02040503050406030204" pitchFamily="18" charset="0"/>
                          </a:rPr>
                        </m:ctrlPr>
                      </m:sSubPr>
                      <m:e>
                        <m:r>
                          <a:rPr lang="en-US" altLang="zh-CN" sz="1600" i="1" dirty="0">
                            <a:latin typeface="Cambria Math" panose="02040503050406030204" pitchFamily="18" charset="0"/>
                          </a:rPr>
                          <m:t>𝐸</m:t>
                        </m:r>
                      </m:e>
                      <m:sub>
                        <m:r>
                          <a:rPr lang="en-US" altLang="zh-CN" sz="1600" i="1" dirty="0">
                            <a:latin typeface="Cambria Math" panose="02040503050406030204" pitchFamily="18" charset="0"/>
                          </a:rPr>
                          <m:t>𝑅</m:t>
                        </m:r>
                      </m:sub>
                    </m:sSub>
                  </m:oMath>
                </a14:m>
                <a:r>
                  <a:rPr lang="zh-CN" altLang="en-US" sz="1600" dirty="0"/>
                  <a:t>的重构密度矩阵。</a:t>
                </a:r>
                <a:endParaRPr lang="en-US" altLang="zh-CN" sz="1600" dirty="0"/>
              </a:p>
              <a:p>
                <a:r>
                  <a:rPr lang="zh-CN" altLang="en-US" sz="1600" dirty="0"/>
                  <a:t>在少光子水平上，保真度容易因过量噪声而降低，并且主要由FWM过程</a:t>
                </a:r>
                <a:r>
                  <a:rPr lang="en-US" altLang="zh-CN" sz="1600" dirty="0"/>
                  <a:t>[1]</a:t>
                </a:r>
                <a:r>
                  <a:rPr lang="zh-CN" altLang="en-US" sz="1600" dirty="0"/>
                  <a:t>与自发拉曼散射</a:t>
                </a:r>
                <a:r>
                  <a:rPr lang="en-US" altLang="zh-CN" sz="1600" dirty="0"/>
                  <a:t>(</a:t>
                </a:r>
                <a:r>
                  <a:rPr lang="zh-CN" altLang="en-US" sz="1600" dirty="0"/>
                  <a:t>强写入脉冲与</a:t>
                </a:r>
                <a14:m>
                  <m:oMath xmlns:m="http://schemas.openxmlformats.org/officeDocument/2006/math">
                    <m:d>
                      <m:dPr>
                        <m:begChr m:val=""/>
                        <m:endChr m:val="⟩"/>
                        <m:ctrlPr>
                          <a:rPr lang="zh-CN" altLang="en-US" sz="1600" i="1" smtClean="0">
                            <a:latin typeface="Cambria Math" panose="02040503050406030204" pitchFamily="18" charset="0"/>
                          </a:rPr>
                        </m:ctrlPr>
                      </m:dPr>
                      <m:e>
                        <m:r>
                          <a:rPr lang="en-US" altLang="zh-CN" sz="1600" i="1">
                            <a:latin typeface="Cambria Math" panose="02040503050406030204" pitchFamily="18" charset="0"/>
                          </a:rPr>
                          <m:t>|</m:t>
                        </m:r>
                        <m:r>
                          <m:rPr>
                            <m:sty m:val="p"/>
                          </m:rPr>
                          <a:rPr lang="en-US" altLang="zh-CN" sz="1600" i="1" smtClean="0">
                            <a:latin typeface="Cambria Math" panose="02040503050406030204" pitchFamily="18" charset="0"/>
                          </a:rPr>
                          <m:t>g</m:t>
                        </m:r>
                      </m:e>
                    </m:d>
                  </m:oMath>
                </a14:m>
                <a:r>
                  <a:rPr lang="zh-CN" altLang="en-US" sz="1600" dirty="0"/>
                  <a:t>态</a:t>
                </a:r>
                <a:r>
                  <a:rPr lang="en-US" altLang="zh-CN" sz="1600" dirty="0"/>
                  <a:t>)</a:t>
                </a:r>
                <a:r>
                  <a:rPr lang="zh-CN" altLang="en-US" sz="1600" dirty="0"/>
                  <a:t>引起。实验中自发散射噪声小于</a:t>
                </a:r>
                <a:r>
                  <a:rPr lang="en-US" altLang="zh-CN" sz="1600" dirty="0"/>
                  <a:t>0.02</a:t>
                </a:r>
                <a:r>
                  <a:rPr lang="zh-CN" altLang="en-US" sz="1600" dirty="0"/>
                  <a:t>个光子</a:t>
                </a:r>
                <a:r>
                  <a:rPr lang="en-US" altLang="zh-CN" sz="1600" dirty="0"/>
                  <a:t>/</a:t>
                </a:r>
                <a:r>
                  <a:rPr lang="zh-CN" altLang="en-US" sz="1600" dirty="0"/>
                  <a:t>存储过程，</a:t>
                </a:r>
                <a:r>
                  <a:rPr lang="en-US" altLang="zh-CN" sz="1600" dirty="0"/>
                  <a:t>ASFWM</a:t>
                </a:r>
                <a:r>
                  <a:rPr lang="zh-CN" altLang="en-US" sz="1600" dirty="0"/>
                  <a:t>噪声小于</a:t>
                </a:r>
                <a:r>
                  <a:rPr lang="en-US" altLang="zh-CN" sz="1600" dirty="0"/>
                  <a:t>10%</a:t>
                </a:r>
                <a:r>
                  <a:rPr lang="zh-CN" altLang="en-US" sz="1600" dirty="0"/>
                  <a:t>。</a:t>
                </a:r>
                <a:endParaRPr lang="en-US" altLang="zh-CN" sz="1600" dirty="0"/>
              </a:p>
              <a:p>
                <a:r>
                  <a:rPr lang="zh-CN" altLang="en-US" sz="1600" dirty="0"/>
                  <a:t>无条件保真度</a:t>
                </a:r>
                <a14:m>
                  <m:oMath xmlns:m="http://schemas.openxmlformats.org/officeDocument/2006/math">
                    <m:r>
                      <a:rPr lang="en-US" altLang="zh-CN" sz="1600" i="1">
                        <a:latin typeface="Cambria Math" panose="02040503050406030204" pitchFamily="18" charset="0"/>
                      </a:rPr>
                      <m:t>𝐹</m:t>
                    </m:r>
                    <m:r>
                      <a:rPr lang="en-US" altLang="zh-CN" sz="1600" i="1">
                        <a:latin typeface="Cambria Math" panose="02040503050406030204" pitchFamily="18" charset="0"/>
                      </a:rPr>
                      <m:t>=1/[1+</m:t>
                    </m:r>
                    <m:sSub>
                      <m:sSubPr>
                        <m:ctrlPr>
                          <a:rPr lang="en-US" altLang="zh-CN" sz="1600" i="1">
                            <a:solidFill>
                              <a:prstClr val="black"/>
                            </a:solidFill>
                            <a:latin typeface="Cambria Math" panose="02040503050406030204" pitchFamily="18" charset="0"/>
                            <a:ea typeface="Cambria Math" panose="02040503050406030204" pitchFamily="18" charset="0"/>
                          </a:rPr>
                        </m:ctrlPr>
                      </m:sSubPr>
                      <m:e>
                        <m:acc>
                          <m:accPr>
                            <m:chr m:val="̅"/>
                            <m:ctrlPr>
                              <a:rPr lang="en-US" altLang="zh-CN" sz="1600" i="1">
                                <a:solidFill>
                                  <a:prstClr val="black"/>
                                </a:solidFill>
                                <a:latin typeface="Cambria Math" panose="02040503050406030204" pitchFamily="18" charset="0"/>
                                <a:ea typeface="Cambria Math" panose="02040503050406030204" pitchFamily="18" charset="0"/>
                              </a:rPr>
                            </m:ctrlPr>
                          </m:accPr>
                          <m:e>
                            <m:r>
                              <a:rPr lang="en-US" altLang="zh-CN" sz="1600" i="1">
                                <a:solidFill>
                                  <a:prstClr val="black"/>
                                </a:solidFill>
                                <a:latin typeface="Cambria Math" panose="02040503050406030204" pitchFamily="18" charset="0"/>
                                <a:ea typeface="Cambria Math" panose="02040503050406030204" pitchFamily="18" charset="0"/>
                              </a:rPr>
                              <m:t>𝑁</m:t>
                            </m:r>
                          </m:e>
                        </m:acc>
                      </m:e>
                      <m:sub>
                        <m:sSub>
                          <m:sSubPr>
                            <m:ctrlPr>
                              <a:rPr lang="en-US" altLang="zh-CN" sz="1600" i="1">
                                <a:solidFill>
                                  <a:prstClr val="black"/>
                                </a:solidFill>
                                <a:latin typeface="Cambria Math" panose="02040503050406030204" pitchFamily="18" charset="0"/>
                                <a:ea typeface="Cambria Math" panose="02040503050406030204" pitchFamily="18" charset="0"/>
                              </a:rPr>
                            </m:ctrlPr>
                          </m:sSubPr>
                          <m:e>
                            <m:r>
                              <a:rPr lang="en-US" altLang="zh-CN" sz="1600" i="1">
                                <a:solidFill>
                                  <a:prstClr val="black"/>
                                </a:solidFill>
                                <a:latin typeface="Cambria Math" panose="02040503050406030204" pitchFamily="18" charset="0"/>
                                <a:ea typeface="Cambria Math" panose="02040503050406030204" pitchFamily="18" charset="0"/>
                              </a:rPr>
                              <m:t>𝐸</m:t>
                            </m:r>
                          </m:e>
                          <m:sub>
                            <m:r>
                              <a:rPr lang="en-US" altLang="zh-CN" sz="1600" i="1">
                                <a:solidFill>
                                  <a:prstClr val="black"/>
                                </a:solidFill>
                                <a:latin typeface="Cambria Math" panose="02040503050406030204" pitchFamily="18" charset="0"/>
                                <a:ea typeface="Cambria Math" panose="02040503050406030204" pitchFamily="18" charset="0"/>
                              </a:rPr>
                              <m:t>𝑖𝑛</m:t>
                            </m:r>
                          </m:sub>
                        </m:sSub>
                      </m:sub>
                    </m:sSub>
                    <m:r>
                      <a:rPr lang="en-US" altLang="zh-CN" sz="1600" b="0" i="1" smtClean="0">
                        <a:solidFill>
                          <a:prstClr val="black"/>
                        </a:solidFill>
                        <a:latin typeface="Cambria Math" panose="02040503050406030204" pitchFamily="18" charset="0"/>
                        <a:ea typeface="Cambria Math" panose="02040503050406030204" pitchFamily="18" charset="0"/>
                      </a:rPr>
                      <m:t>(1−</m:t>
                    </m:r>
                    <m:rad>
                      <m:radPr>
                        <m:degHide m:val="on"/>
                        <m:ctrlPr>
                          <a:rPr lang="en-US" altLang="zh-CN" sz="1600" b="0" i="1" smtClean="0">
                            <a:solidFill>
                              <a:prstClr val="black"/>
                            </a:solidFill>
                            <a:latin typeface="Cambria Math" panose="02040503050406030204" pitchFamily="18" charset="0"/>
                            <a:ea typeface="Cambria Math" panose="02040503050406030204" pitchFamily="18" charset="0"/>
                          </a:rPr>
                        </m:ctrlPr>
                      </m:radPr>
                      <m:deg/>
                      <m:e>
                        <m:sSub>
                          <m:sSubPr>
                            <m:ctrlPr>
                              <a:rPr lang="en-US" altLang="zh-CN" sz="1600" b="0" i="1" smtClean="0">
                                <a:solidFill>
                                  <a:prstClr val="black"/>
                                </a:solidFill>
                                <a:latin typeface="Cambria Math" panose="02040503050406030204" pitchFamily="18" charset="0"/>
                                <a:ea typeface="Cambria Math" panose="02040503050406030204" pitchFamily="18" charset="0"/>
                              </a:rPr>
                            </m:ctrlPr>
                          </m:sSubPr>
                          <m:e>
                            <m:r>
                              <a:rPr lang="zh-CN" altLang="en-US" sz="1600" b="0" i="1" smtClean="0">
                                <a:solidFill>
                                  <a:prstClr val="black"/>
                                </a:solidFill>
                                <a:latin typeface="Cambria Math" panose="02040503050406030204" pitchFamily="18" charset="0"/>
                                <a:ea typeface="Cambria Math" panose="02040503050406030204" pitchFamily="18" charset="0"/>
                              </a:rPr>
                              <m:t>𝜂</m:t>
                            </m:r>
                          </m:e>
                          <m:sub>
                            <m:r>
                              <a:rPr lang="en-US" altLang="zh-CN" sz="1600" b="0" i="1" smtClean="0">
                                <a:solidFill>
                                  <a:prstClr val="black"/>
                                </a:solidFill>
                                <a:latin typeface="Cambria Math" panose="02040503050406030204" pitchFamily="18" charset="0"/>
                                <a:ea typeface="Cambria Math" panose="02040503050406030204" pitchFamily="18" charset="0"/>
                              </a:rPr>
                              <m:t>𝑇</m:t>
                            </m:r>
                          </m:sub>
                        </m:sSub>
                      </m:e>
                    </m:rad>
                    <m:r>
                      <a:rPr lang="en-US" altLang="zh-CN" sz="1600" b="0" i="1" smtClean="0">
                        <a:solidFill>
                          <a:prstClr val="black"/>
                        </a:solidFill>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rPr>
                      <m:t>]</m:t>
                    </m:r>
                  </m:oMath>
                </a14:m>
                <a:r>
                  <a:rPr lang="en-US" altLang="zh-CN" sz="1600" dirty="0"/>
                  <a:t>,</a:t>
                </a:r>
                <a:r>
                  <a:rPr lang="zh-CN" altLang="en-US" sz="1600" dirty="0"/>
                  <a:t>在图</a:t>
                </a:r>
                <a:r>
                  <a:rPr lang="en-US" altLang="zh-CN" sz="1600" dirty="0"/>
                  <a:t>d</a:t>
                </a:r>
                <a:r>
                  <a:rPr lang="zh-CN" altLang="en-US" sz="1600" dirty="0"/>
                  <a:t>中取</a:t>
                </a:r>
                <a14:m>
                  <m:oMath xmlns:m="http://schemas.openxmlformats.org/officeDocument/2006/math">
                    <m:sSub>
                      <m:sSubPr>
                        <m:ctrlPr>
                          <a:rPr lang="en-US" altLang="zh-CN" sz="1600" i="1" smtClean="0">
                            <a:solidFill>
                              <a:prstClr val="black"/>
                            </a:solidFill>
                            <a:latin typeface="Cambria Math" panose="02040503050406030204" pitchFamily="18" charset="0"/>
                            <a:ea typeface="Cambria Math" panose="02040503050406030204" pitchFamily="18" charset="0"/>
                          </a:rPr>
                        </m:ctrlPr>
                      </m:sSubPr>
                      <m:e>
                        <m:r>
                          <a:rPr lang="zh-CN" altLang="en-US" sz="1600" i="1">
                            <a:solidFill>
                              <a:prstClr val="black"/>
                            </a:solidFill>
                            <a:latin typeface="Cambria Math" panose="02040503050406030204" pitchFamily="18" charset="0"/>
                            <a:ea typeface="Cambria Math" panose="02040503050406030204" pitchFamily="18" charset="0"/>
                          </a:rPr>
                          <m:t>𝜂</m:t>
                        </m:r>
                      </m:e>
                      <m:sub>
                        <m:r>
                          <a:rPr lang="en-US" altLang="zh-CN" sz="1600" b="0" i="1" smtClean="0">
                            <a:solidFill>
                              <a:prstClr val="black"/>
                            </a:solidFill>
                            <a:latin typeface="Cambria Math" panose="02040503050406030204" pitchFamily="18" charset="0"/>
                            <a:ea typeface="Cambria Math" panose="02040503050406030204" pitchFamily="18" charset="0"/>
                          </a:rPr>
                          <m:t>𝑇</m:t>
                        </m:r>
                      </m:sub>
                    </m:sSub>
                    <m:r>
                      <a:rPr lang="en-US" altLang="zh-CN" sz="1600" b="0" i="1" smtClean="0">
                        <a:solidFill>
                          <a:prstClr val="black"/>
                        </a:solidFill>
                        <a:latin typeface="Cambria Math" panose="02040503050406030204" pitchFamily="18" charset="0"/>
                        <a:ea typeface="Cambria Math" panose="02040503050406030204" pitchFamily="18" charset="0"/>
                      </a:rPr>
                      <m:t>=82.0%</m:t>
                    </m:r>
                  </m:oMath>
                </a14:m>
                <a:r>
                  <a:rPr lang="zh-CN" altLang="en-US" sz="1600" dirty="0"/>
                  <a:t>进行理论模拟，实际测量得到的数据点由于噪声影响，保真度低于预测值。</a:t>
                </a:r>
                <a:r>
                  <a:rPr lang="en-US" altLang="zh-CN" sz="1600" dirty="0"/>
                  <a:t> </a:t>
                </a:r>
                <a14:m>
                  <m:oMath xmlns:m="http://schemas.openxmlformats.org/officeDocument/2006/math">
                    <m:r>
                      <a:rPr lang="en-US" altLang="zh-CN" sz="1600" i="1">
                        <a:latin typeface="Cambria Math" panose="02040503050406030204" pitchFamily="18" charset="0"/>
                      </a:rPr>
                      <m:t>𝐹</m:t>
                    </m:r>
                  </m:oMath>
                </a14:m>
                <a:r>
                  <a:rPr lang="zh-CN" altLang="en-US" sz="1600" dirty="0"/>
                  <a:t>在</a:t>
                </a:r>
                <a14:m>
                  <m:oMath xmlns:m="http://schemas.openxmlformats.org/officeDocument/2006/math">
                    <m:sSub>
                      <m:sSubPr>
                        <m:ctrlPr>
                          <a:rPr lang="en-US" altLang="zh-CN" sz="1600" i="1">
                            <a:solidFill>
                              <a:prstClr val="black"/>
                            </a:solidFill>
                            <a:latin typeface="Cambria Math" panose="02040503050406030204" pitchFamily="18" charset="0"/>
                            <a:ea typeface="Cambria Math" panose="02040503050406030204" pitchFamily="18" charset="0"/>
                          </a:rPr>
                        </m:ctrlPr>
                      </m:sSubPr>
                      <m:e>
                        <m:acc>
                          <m:accPr>
                            <m:chr m:val="̅"/>
                            <m:ctrlPr>
                              <a:rPr lang="en-US" altLang="zh-CN" sz="1600" i="1">
                                <a:solidFill>
                                  <a:prstClr val="black"/>
                                </a:solidFill>
                                <a:latin typeface="Cambria Math" panose="02040503050406030204" pitchFamily="18" charset="0"/>
                                <a:ea typeface="Cambria Math" panose="02040503050406030204" pitchFamily="18" charset="0"/>
                              </a:rPr>
                            </m:ctrlPr>
                          </m:accPr>
                          <m:e>
                            <m:r>
                              <a:rPr lang="en-US" altLang="zh-CN" sz="1600" i="1">
                                <a:solidFill>
                                  <a:prstClr val="black"/>
                                </a:solidFill>
                                <a:latin typeface="Cambria Math" panose="02040503050406030204" pitchFamily="18" charset="0"/>
                                <a:ea typeface="Cambria Math" panose="02040503050406030204" pitchFamily="18" charset="0"/>
                              </a:rPr>
                              <m:t>𝑁</m:t>
                            </m:r>
                          </m:e>
                        </m:acc>
                      </m:e>
                      <m:sub>
                        <m:sSub>
                          <m:sSubPr>
                            <m:ctrlPr>
                              <a:rPr lang="en-US" altLang="zh-CN" sz="1600" i="1">
                                <a:solidFill>
                                  <a:prstClr val="black"/>
                                </a:solidFill>
                                <a:latin typeface="Cambria Math" panose="02040503050406030204" pitchFamily="18" charset="0"/>
                                <a:ea typeface="Cambria Math" panose="02040503050406030204" pitchFamily="18" charset="0"/>
                              </a:rPr>
                            </m:ctrlPr>
                          </m:sSubPr>
                          <m:e>
                            <m:r>
                              <a:rPr lang="en-US" altLang="zh-CN" sz="1600" i="1">
                                <a:solidFill>
                                  <a:prstClr val="black"/>
                                </a:solidFill>
                                <a:latin typeface="Cambria Math" panose="02040503050406030204" pitchFamily="18" charset="0"/>
                                <a:ea typeface="Cambria Math" panose="02040503050406030204" pitchFamily="18" charset="0"/>
                              </a:rPr>
                              <m:t>𝐸</m:t>
                            </m:r>
                          </m:e>
                          <m:sub>
                            <m:r>
                              <a:rPr lang="en-US" altLang="zh-CN" sz="1600" i="1">
                                <a:solidFill>
                                  <a:prstClr val="black"/>
                                </a:solidFill>
                                <a:latin typeface="Cambria Math" panose="02040503050406030204" pitchFamily="18" charset="0"/>
                                <a:ea typeface="Cambria Math" panose="02040503050406030204" pitchFamily="18" charset="0"/>
                              </a:rPr>
                              <m:t>𝑖𝑛</m:t>
                            </m:r>
                          </m:sub>
                        </m:sSub>
                      </m:sub>
                    </m:sSub>
                    <m:r>
                      <a:rPr lang="en-US" altLang="zh-CN" sz="1600" i="1" smtClean="0">
                        <a:solidFill>
                          <a:prstClr val="black"/>
                        </a:solidFill>
                        <a:latin typeface="Cambria Math" panose="02040503050406030204" pitchFamily="18" charset="0"/>
                        <a:ea typeface="Cambria Math" panose="02040503050406030204" pitchFamily="18" charset="0"/>
                      </a:rPr>
                      <m:t>≤</m:t>
                    </m:r>
                    <m:r>
                      <a:rPr lang="en-US" altLang="zh-CN" sz="1600" b="0" i="1" smtClean="0">
                        <a:solidFill>
                          <a:prstClr val="black"/>
                        </a:solidFill>
                        <a:latin typeface="Cambria Math" panose="02040503050406030204" pitchFamily="18" charset="0"/>
                        <a:ea typeface="Cambria Math" panose="02040503050406030204" pitchFamily="18" charset="0"/>
                      </a:rPr>
                      <m:t>49</m:t>
                    </m:r>
                  </m:oMath>
                </a14:m>
                <a:r>
                  <a:rPr lang="zh-CN" altLang="en-US" sz="1600" dirty="0"/>
                  <a:t>时突破了无克隆限制</a:t>
                </a:r>
                <a:r>
                  <a:rPr lang="en-US" altLang="zh-CN" sz="1600" dirty="0"/>
                  <a:t>[2]</a:t>
                </a:r>
              </a:p>
              <a:p>
                <a:endParaRPr lang="zh-CN" altLang="en-US" sz="1600" dirty="0"/>
              </a:p>
            </p:txBody>
          </p:sp>
        </mc:Choice>
        <mc:Fallback xmlns="">
          <p:sp>
            <p:nvSpPr>
              <p:cNvPr id="8" name="矩形 7">
                <a:extLst>
                  <a:ext uri="{FF2B5EF4-FFF2-40B4-BE49-F238E27FC236}">
                    <a16:creationId xmlns:a16="http://schemas.microsoft.com/office/drawing/2014/main" id="{2F2A5FE8-7580-4230-BBD0-A888CE0FF5DF}"/>
                  </a:ext>
                </a:extLst>
              </p:cNvPr>
              <p:cNvSpPr>
                <a:spLocks noRot="1" noChangeAspect="1" noMove="1" noResize="1" noEditPoints="1" noAdjustHandles="1" noChangeArrowheads="1" noChangeShapeType="1" noTextEdit="1"/>
              </p:cNvSpPr>
              <p:nvPr/>
            </p:nvSpPr>
            <p:spPr>
              <a:xfrm>
                <a:off x="-1" y="3232479"/>
                <a:ext cx="8818587" cy="1727652"/>
              </a:xfrm>
              <a:prstGeom prst="rect">
                <a:avLst/>
              </a:prstGeom>
              <a:blipFill>
                <a:blip r:embed="rId3"/>
                <a:stretch>
                  <a:fillRect l="-34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24AA4959-8971-44C4-8E79-C96374F93CC8}"/>
                  </a:ext>
                </a:extLst>
              </p:cNvPr>
              <p:cNvSpPr txBox="1"/>
              <p:nvPr/>
            </p:nvSpPr>
            <p:spPr>
              <a:xfrm>
                <a:off x="5622878" y="489100"/>
                <a:ext cx="3521122" cy="1841017"/>
              </a:xfrm>
              <a:prstGeom prst="rect">
                <a:avLst/>
              </a:prstGeom>
              <a:noFill/>
            </p:spPr>
            <p:txBody>
              <a:bodyPr wrap="square" rtlCol="0">
                <a:spAutoFit/>
              </a:bodyPr>
              <a:lstStyle/>
              <a:p>
                <a:r>
                  <a:rPr lang="en-US" altLang="zh-CN" sz="1400" dirty="0"/>
                  <a:t>a:</a:t>
                </a:r>
                <a:r>
                  <a:rPr lang="zh-CN" altLang="en-US" sz="1400" dirty="0"/>
                  <a:t>输入与读出信号随相位变化的振幅变化</a:t>
                </a:r>
                <a:endParaRPr lang="en-US" altLang="zh-CN" sz="1400" dirty="0"/>
              </a:p>
              <a:p>
                <a:r>
                  <a:rPr lang="zh-CN" altLang="en-US" sz="1400" dirty="0"/>
                  <a:t>（零拍探测记录</a:t>
                </a:r>
                <a14:m>
                  <m:oMath xmlns:m="http://schemas.openxmlformats.org/officeDocument/2006/math">
                    <m:sSub>
                      <m:sSubPr>
                        <m:ctrlPr>
                          <a:rPr lang="en-US" altLang="zh-CN" sz="1400" i="1" dirty="0">
                            <a:latin typeface="Cambria Math" panose="02040503050406030204" pitchFamily="18" charset="0"/>
                          </a:rPr>
                        </m:ctrlPr>
                      </m:sSubPr>
                      <m:e>
                        <m:r>
                          <a:rPr lang="en-US" altLang="zh-CN" sz="1400" i="1" dirty="0">
                            <a:latin typeface="Cambria Math" panose="02040503050406030204" pitchFamily="18" charset="0"/>
                          </a:rPr>
                          <m:t>𝐸</m:t>
                        </m:r>
                      </m:e>
                      <m:sub>
                        <m:r>
                          <m:rPr>
                            <m:sty m:val="p"/>
                          </m:rPr>
                          <a:rPr lang="en-US" altLang="zh-CN" sz="1400" i="1" dirty="0">
                            <a:latin typeface="Cambria Math" panose="02040503050406030204" pitchFamily="18" charset="0"/>
                          </a:rPr>
                          <m:t>in</m:t>
                        </m:r>
                      </m:sub>
                    </m:sSub>
                    <m:r>
                      <a:rPr lang="en-US" altLang="zh-CN" sz="1400" i="1" dirty="0">
                        <a:latin typeface="Cambria Math" panose="02040503050406030204" pitchFamily="18" charset="0"/>
                      </a:rPr>
                      <m:t> </m:t>
                    </m:r>
                  </m:oMath>
                </a14:m>
                <a:r>
                  <a:rPr lang="zh-CN" altLang="en-US" sz="1400" dirty="0"/>
                  <a:t>与</a:t>
                </a:r>
                <a14:m>
                  <m:oMath xmlns:m="http://schemas.openxmlformats.org/officeDocument/2006/math">
                    <m:sSub>
                      <m:sSubPr>
                        <m:ctrlPr>
                          <a:rPr lang="en-US" altLang="zh-CN" sz="1400" i="1" dirty="0">
                            <a:latin typeface="Cambria Math" panose="02040503050406030204" pitchFamily="18" charset="0"/>
                          </a:rPr>
                        </m:ctrlPr>
                      </m:sSubPr>
                      <m:e>
                        <m:r>
                          <a:rPr lang="en-US" altLang="zh-CN" sz="1400" i="1" dirty="0">
                            <a:latin typeface="Cambria Math" panose="02040503050406030204" pitchFamily="18" charset="0"/>
                          </a:rPr>
                          <m:t>𝐸</m:t>
                        </m:r>
                      </m:e>
                      <m:sub>
                        <m:r>
                          <a:rPr lang="en-US" altLang="zh-CN" sz="1400" i="1" dirty="0">
                            <a:latin typeface="Cambria Math" panose="02040503050406030204" pitchFamily="18" charset="0"/>
                          </a:rPr>
                          <m:t>𝑅</m:t>
                        </m:r>
                      </m:sub>
                    </m:sSub>
                    <m:r>
                      <a:rPr lang="en-US" altLang="zh-CN" sz="1400" i="1" dirty="0">
                        <a:latin typeface="Cambria Math" panose="02040503050406030204" pitchFamily="18" charset="0"/>
                      </a:rPr>
                      <m:t> </m:t>
                    </m:r>
                  </m:oMath>
                </a14:m>
                <a:r>
                  <a:rPr lang="zh-CN" altLang="en-US" sz="1400" dirty="0"/>
                  <a:t>的振幅），写入和读取脉冲由同一激光器产生，并使用一个强度调制器进行控制。</a:t>
                </a:r>
                <a:endParaRPr lang="en-US" altLang="zh-CN" sz="1400" dirty="0"/>
              </a:p>
              <a:p>
                <a:endParaRPr lang="en-US" altLang="zh-CN" sz="1400" dirty="0"/>
              </a:p>
              <a:p>
                <a:r>
                  <a:rPr lang="en-US" altLang="zh-CN" sz="1400" dirty="0" err="1"/>
                  <a:t>b,c</a:t>
                </a:r>
                <a:r>
                  <a:rPr lang="en-US" altLang="zh-CN" sz="1400" dirty="0"/>
                  <a:t>:</a:t>
                </a:r>
                <a:r>
                  <a:rPr lang="zh-CN" altLang="en-US" sz="1400" dirty="0"/>
                  <a:t>不同平均光子数的脉冲对应的密度矩阵</a:t>
                </a:r>
                <a:endParaRPr lang="en-US" altLang="zh-CN" sz="1400" dirty="0"/>
              </a:p>
              <a:p>
                <a:endParaRPr lang="en-US" altLang="zh-CN" sz="1400" dirty="0"/>
              </a:p>
              <a:p>
                <a:r>
                  <a:rPr lang="en-US" altLang="zh-CN" sz="1400" dirty="0"/>
                  <a:t>d:</a:t>
                </a:r>
                <a:r>
                  <a:rPr lang="zh-CN" altLang="en-US" sz="1400" dirty="0"/>
                  <a:t>输入脉冲平均光子数与保真度的关系</a:t>
                </a:r>
                <a:endParaRPr lang="en-US" altLang="zh-CN" sz="1400" dirty="0"/>
              </a:p>
            </p:txBody>
          </p:sp>
        </mc:Choice>
        <mc:Fallback xmlns="">
          <p:sp>
            <p:nvSpPr>
              <p:cNvPr id="10" name="文本框 9">
                <a:extLst>
                  <a:ext uri="{FF2B5EF4-FFF2-40B4-BE49-F238E27FC236}">
                    <a16:creationId xmlns:a16="http://schemas.microsoft.com/office/drawing/2014/main" id="{24AA4959-8971-44C4-8E79-C96374F93CC8}"/>
                  </a:ext>
                </a:extLst>
              </p:cNvPr>
              <p:cNvSpPr txBox="1">
                <a:spLocks noRot="1" noChangeAspect="1" noMove="1" noResize="1" noEditPoints="1" noAdjustHandles="1" noChangeArrowheads="1" noChangeShapeType="1" noTextEdit="1"/>
              </p:cNvSpPr>
              <p:nvPr/>
            </p:nvSpPr>
            <p:spPr>
              <a:xfrm>
                <a:off x="5622878" y="489100"/>
                <a:ext cx="3521122" cy="1841017"/>
              </a:xfrm>
              <a:prstGeom prst="rect">
                <a:avLst/>
              </a:prstGeom>
              <a:blipFill>
                <a:blip r:embed="rId4"/>
                <a:stretch>
                  <a:fillRect l="-519" t="-662" b="-132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22077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页脚占位符 3">
            <a:extLst>
              <a:ext uri="{FF2B5EF4-FFF2-40B4-BE49-F238E27FC236}">
                <a16:creationId xmlns:a16="http://schemas.microsoft.com/office/drawing/2014/main" id="{832ADE52-66AE-4098-9326-0C985C2D06C0}"/>
              </a:ext>
            </a:extLst>
          </p:cNvPr>
          <p:cNvSpPr>
            <a:spLocks noGrp="1"/>
          </p:cNvSpPr>
          <p:nvPr>
            <p:ph type="ftr" sz="quarter" idx="11"/>
          </p:nvPr>
        </p:nvSpPr>
        <p:spPr/>
        <p:txBody>
          <a:bodyPr/>
          <a:lstStyle/>
          <a:p>
            <a:r>
              <a:rPr lang="en-US" altLang="zh-CN" sz="1350" i="1" dirty="0">
                <a:solidFill>
                  <a:srgbClr val="000000"/>
                </a:solidFill>
                <a:latin typeface="CMTI10"/>
              </a:rPr>
              <a:t>Phys. Rev. Lett. 107, 053603 (2011). </a:t>
            </a:r>
            <a:endParaRPr lang="en-US" sz="1350" i="1" dirty="0">
              <a:solidFill>
                <a:srgbClr val="000000"/>
              </a:solidFill>
              <a:latin typeface="CMTI10"/>
            </a:endParaRPr>
          </a:p>
        </p:txBody>
      </p:sp>
      <p:sp>
        <p:nvSpPr>
          <p:cNvPr id="5" name="灯片编号占位符 4">
            <a:extLst>
              <a:ext uri="{FF2B5EF4-FFF2-40B4-BE49-F238E27FC236}">
                <a16:creationId xmlns:a16="http://schemas.microsoft.com/office/drawing/2014/main" id="{D70E4BA2-6E91-43D3-B694-8A4490E80A3F}"/>
              </a:ext>
            </a:extLst>
          </p:cNvPr>
          <p:cNvSpPr>
            <a:spLocks noGrp="1"/>
          </p:cNvSpPr>
          <p:nvPr>
            <p:ph type="sldNum" sz="quarter" idx="12"/>
          </p:nvPr>
        </p:nvSpPr>
        <p:spPr/>
        <p:txBody>
          <a:bodyPr/>
          <a:lstStyle/>
          <a:p>
            <a:fld id="{27C45CD9-0508-4D1E-923D-4DFDAA610D19}" type="slidenum">
              <a:rPr lang="zh-CN" altLang="en-US" smtClean="0"/>
              <a:pPr/>
              <a:t>23</a:t>
            </a:fld>
            <a:endParaRPr lang="zh-CN" altLang="en-US" dirty="0"/>
          </a:p>
        </p:txBody>
      </p:sp>
      <p:sp>
        <p:nvSpPr>
          <p:cNvPr id="9" name="矩形 8">
            <a:extLst>
              <a:ext uri="{FF2B5EF4-FFF2-40B4-BE49-F238E27FC236}">
                <a16:creationId xmlns:a16="http://schemas.microsoft.com/office/drawing/2014/main" id="{B1C4151E-B1F4-4D0C-855B-473C89F9181E}"/>
              </a:ext>
            </a:extLst>
          </p:cNvPr>
          <p:cNvSpPr/>
          <p:nvPr/>
        </p:nvSpPr>
        <p:spPr>
          <a:xfrm>
            <a:off x="-1" y="-1"/>
            <a:ext cx="4305869" cy="523220"/>
          </a:xfrm>
          <a:prstGeom prst="rect">
            <a:avLst/>
          </a:prstGeom>
        </p:spPr>
        <p:txBody>
          <a:bodyPr wrap="square">
            <a:spAutoFit/>
          </a:bodyPr>
          <a:lstStyle/>
          <a:p>
            <a:r>
              <a:rPr lang="zh-CN" altLang="en-US" sz="2800" dirty="0"/>
              <a:t>带宽与相干时间</a:t>
            </a:r>
          </a:p>
        </p:txBody>
      </p:sp>
      <p:sp>
        <p:nvSpPr>
          <p:cNvPr id="2" name="矩形 1">
            <a:extLst>
              <a:ext uri="{FF2B5EF4-FFF2-40B4-BE49-F238E27FC236}">
                <a16:creationId xmlns:a16="http://schemas.microsoft.com/office/drawing/2014/main" id="{98F713EC-8EF4-417B-A456-A69CBCAFCB7B}"/>
              </a:ext>
            </a:extLst>
          </p:cNvPr>
          <p:cNvSpPr/>
          <p:nvPr/>
        </p:nvSpPr>
        <p:spPr>
          <a:xfrm>
            <a:off x="0" y="694654"/>
            <a:ext cx="8854011" cy="3416320"/>
          </a:xfrm>
          <a:prstGeom prst="rect">
            <a:avLst/>
          </a:prstGeom>
        </p:spPr>
        <p:txBody>
          <a:bodyPr wrap="square">
            <a:spAutoFit/>
          </a:bodyPr>
          <a:lstStyle/>
          <a:p>
            <a:r>
              <a:rPr lang="zh-CN" altLang="en-US" dirty="0"/>
              <a:t>在实际的拉曼存储器中，带宽是由强驱动脉冲动态产生的。实验中最短的Ein脉冲具有6ns的FWHM和170MHz的带宽。主要取决于R脉冲的上升时间的ER信号脉冲的FWHM是13ns，对应于77MHz的带宽。</a:t>
            </a:r>
            <a:endParaRPr lang="en-US" altLang="zh-CN" dirty="0"/>
          </a:p>
          <a:p>
            <a:endParaRPr lang="en-US" altLang="zh-CN" dirty="0"/>
          </a:p>
          <a:p>
            <a:r>
              <a:rPr lang="zh-CN" altLang="en-US" dirty="0"/>
              <a:t>退相干时间是良好量子存储器的另一个重要标准，测量值约为</a:t>
            </a:r>
            <a:r>
              <a:rPr lang="en-US" altLang="zh-CN" dirty="0"/>
              <a:t>1.1μs</a:t>
            </a:r>
            <a:r>
              <a:rPr lang="zh-CN" altLang="en-US" dirty="0"/>
              <a:t>。</a:t>
            </a:r>
          </a:p>
          <a:p>
            <a:r>
              <a:rPr lang="en-US" altLang="zh-CN" dirty="0"/>
              <a:t>50%</a:t>
            </a:r>
            <a:r>
              <a:rPr lang="zh-CN" altLang="en-US" dirty="0"/>
              <a:t>存储效率下的延迟带宽乘积为</a:t>
            </a:r>
            <a:r>
              <a:rPr lang="en-US" altLang="zh-CN" dirty="0"/>
              <a:t>86</a:t>
            </a:r>
            <a:r>
              <a:rPr lang="zh-CN" altLang="en-US" dirty="0"/>
              <a:t>。</a:t>
            </a:r>
            <a:r>
              <a:rPr lang="en-US" altLang="zh-CN" dirty="0"/>
              <a:t>(</a:t>
            </a:r>
            <a:r>
              <a:rPr lang="zh-CN" altLang="en-US" dirty="0"/>
              <a:t>定义为存储时间与信号脉冲持续时间之比</a:t>
            </a:r>
            <a:r>
              <a:rPr lang="en-US" altLang="zh-CN" dirty="0"/>
              <a:t>)</a:t>
            </a:r>
          </a:p>
          <a:p>
            <a:endParaRPr lang="en-US" altLang="zh-CN" dirty="0"/>
          </a:p>
          <a:p>
            <a:r>
              <a:rPr lang="zh-CN" altLang="en-US" dirty="0"/>
              <a:t>通过使用较短的信号脉冲和与激光束直径相同的毫米级抗弛豫涂层单元，可以将延迟带宽积增加到</a:t>
            </a:r>
            <a:r>
              <a:rPr lang="en-US" altLang="zh-CN" dirty="0"/>
              <a:t>10^3</a:t>
            </a:r>
            <a:r>
              <a:rPr lang="zh-CN" altLang="en-US" dirty="0"/>
              <a:t>与几微秒的典型退相干时间。</a:t>
            </a:r>
            <a:endParaRPr lang="en-US" altLang="zh-CN" dirty="0"/>
          </a:p>
          <a:p>
            <a:endParaRPr lang="en-US" altLang="zh-CN" dirty="0"/>
          </a:p>
          <a:p>
            <a:r>
              <a:rPr lang="en-US" altLang="zh-CN" dirty="0"/>
              <a:t>Sum</a:t>
            </a:r>
            <a:r>
              <a:rPr lang="zh-CN" altLang="en-US" dirty="0"/>
              <a:t>：此实验实现的远失谐拉曼存储</a:t>
            </a:r>
            <a:r>
              <a:rPr lang="en-US" altLang="zh-CN" dirty="0"/>
              <a:t>(</a:t>
            </a:r>
            <a:r>
              <a:rPr lang="zh-CN" altLang="en-US" dirty="0"/>
              <a:t>写光失谐为</a:t>
            </a:r>
            <a:r>
              <a:rPr lang="en-US" altLang="zh-CN" dirty="0"/>
              <a:t>3GHz)</a:t>
            </a:r>
          </a:p>
          <a:p>
            <a:r>
              <a:rPr lang="zh-CN" altLang="en-US" dirty="0"/>
              <a:t>存储效率为</a:t>
            </a:r>
            <a:r>
              <a:rPr lang="en-US" altLang="zh-CN" dirty="0"/>
              <a:t>82% </a:t>
            </a:r>
            <a:r>
              <a:rPr lang="zh-CN" altLang="en-US" dirty="0"/>
              <a:t>无条件保真度为</a:t>
            </a:r>
            <a:r>
              <a:rPr lang="en-US" altLang="zh-CN" dirty="0"/>
              <a:t>98% </a:t>
            </a:r>
            <a:r>
              <a:rPr lang="zh-CN" altLang="en-US" dirty="0"/>
              <a:t>带宽为</a:t>
            </a:r>
            <a:r>
              <a:rPr lang="en-US" altLang="zh-CN" dirty="0"/>
              <a:t>77MHz(</a:t>
            </a:r>
            <a:r>
              <a:rPr lang="zh-CN" altLang="en-US" dirty="0"/>
              <a:t>远高于</a:t>
            </a:r>
            <a:r>
              <a:rPr lang="en-US" altLang="zh-CN" dirty="0"/>
              <a:t>EIT</a:t>
            </a:r>
            <a:r>
              <a:rPr lang="zh-CN" altLang="en-US" dirty="0"/>
              <a:t>与</a:t>
            </a:r>
            <a:r>
              <a:rPr lang="en-US" altLang="zh-CN" dirty="0"/>
              <a:t>GEM</a:t>
            </a:r>
            <a:r>
              <a:rPr lang="zh-CN" altLang="en-US" dirty="0"/>
              <a:t>方案几十倍</a:t>
            </a:r>
            <a:r>
              <a:rPr lang="en-US" altLang="zh-CN" dirty="0"/>
              <a:t>)</a:t>
            </a:r>
            <a:endParaRPr lang="zh-CN" altLang="en-US" dirty="0"/>
          </a:p>
        </p:txBody>
      </p:sp>
    </p:spTree>
    <p:extLst>
      <p:ext uri="{BB962C8B-B14F-4D97-AF65-F5344CB8AC3E}">
        <p14:creationId xmlns:p14="http://schemas.microsoft.com/office/powerpoint/2010/main" val="1866830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8030B6-4605-4D3D-A656-4864FDB093E6}"/>
              </a:ext>
            </a:extLst>
          </p:cNvPr>
          <p:cNvSpPr>
            <a:spLocks noGrp="1"/>
          </p:cNvSpPr>
          <p:nvPr>
            <p:ph type="title"/>
          </p:nvPr>
        </p:nvSpPr>
        <p:spPr>
          <a:xfrm>
            <a:off x="35388" y="37779"/>
            <a:ext cx="7451262" cy="499362"/>
          </a:xfrm>
        </p:spPr>
        <p:txBody>
          <a:bodyPr>
            <a:normAutofit fontScale="90000"/>
          </a:bodyPr>
          <a:lstStyle/>
          <a:p>
            <a:r>
              <a:rPr lang="en-US" altLang="zh-CN" b="0" dirty="0"/>
              <a:t>Off-resonant cascaded absorption-Walmsley</a:t>
            </a:r>
            <a:r>
              <a:rPr lang="zh-CN" altLang="en-US" b="0" dirty="0"/>
              <a:t>组</a:t>
            </a:r>
            <a:endParaRPr lang="zh-CN" altLang="en-US" dirty="0"/>
          </a:p>
        </p:txBody>
      </p:sp>
      <p:sp>
        <p:nvSpPr>
          <p:cNvPr id="4" name="灯片编号占位符 3">
            <a:extLst>
              <a:ext uri="{FF2B5EF4-FFF2-40B4-BE49-F238E27FC236}">
                <a16:creationId xmlns:a16="http://schemas.microsoft.com/office/drawing/2014/main" id="{19E4FE73-7A96-4009-B7A7-2060BBCA5DBD}"/>
              </a:ext>
            </a:extLst>
          </p:cNvPr>
          <p:cNvSpPr>
            <a:spLocks noGrp="1"/>
          </p:cNvSpPr>
          <p:nvPr>
            <p:ph type="sldNum" sz="quarter" idx="12"/>
          </p:nvPr>
        </p:nvSpPr>
        <p:spPr/>
        <p:txBody>
          <a:bodyPr/>
          <a:lstStyle/>
          <a:p>
            <a:fld id="{27C45CD9-0508-4D1E-923D-4DFDAA610D19}" type="slidenum">
              <a:rPr lang="zh-CN" altLang="en-US" smtClean="0"/>
              <a:pPr/>
              <a:t>24</a:t>
            </a:fld>
            <a:endParaRPr lang="zh-CN" altLang="en-US" dirty="0"/>
          </a:p>
        </p:txBody>
      </p:sp>
      <p:pic>
        <p:nvPicPr>
          <p:cNvPr id="3" name="图片 2">
            <a:extLst>
              <a:ext uri="{FF2B5EF4-FFF2-40B4-BE49-F238E27FC236}">
                <a16:creationId xmlns:a16="http://schemas.microsoft.com/office/drawing/2014/main" id="{11298341-576A-4BA3-949E-699AC6ABB471}"/>
              </a:ext>
            </a:extLst>
          </p:cNvPr>
          <p:cNvPicPr>
            <a:picLocks noChangeAspect="1"/>
          </p:cNvPicPr>
          <p:nvPr/>
        </p:nvPicPr>
        <p:blipFill>
          <a:blip r:embed="rId2"/>
          <a:stretch>
            <a:fillRect/>
          </a:stretch>
        </p:blipFill>
        <p:spPr>
          <a:xfrm>
            <a:off x="709096" y="560965"/>
            <a:ext cx="5111848" cy="3178041"/>
          </a:xfrm>
          <a:prstGeom prst="rect">
            <a:avLst/>
          </a:prstGeom>
        </p:spPr>
      </p:pic>
      <mc:AlternateContent xmlns:mc="http://schemas.openxmlformats.org/markup-compatibility/2006">
        <mc:Choice xmlns:a14="http://schemas.microsoft.com/office/drawing/2010/main" Requires="a14">
          <p:sp>
            <p:nvSpPr>
              <p:cNvPr id="5" name="矩形 4">
                <a:extLst>
                  <a:ext uri="{FF2B5EF4-FFF2-40B4-BE49-F238E27FC236}">
                    <a16:creationId xmlns:a16="http://schemas.microsoft.com/office/drawing/2014/main" id="{58B60F18-F265-47C9-8968-CCEF3783C976}"/>
                  </a:ext>
                </a:extLst>
              </p:cNvPr>
              <p:cNvSpPr/>
              <p:nvPr/>
            </p:nvSpPr>
            <p:spPr>
              <a:xfrm>
                <a:off x="608799" y="3718088"/>
                <a:ext cx="7372349" cy="923330"/>
              </a:xfrm>
              <a:prstGeom prst="rect">
                <a:avLst/>
              </a:prstGeom>
            </p:spPr>
            <p:txBody>
              <a:bodyPr wrap="square">
                <a:spAutoFit/>
              </a:bodyPr>
              <a:lstStyle/>
              <a:p>
                <a:r>
                  <a:rPr lang="zh-CN" altLang="en-US" sz="1350" dirty="0"/>
                  <a:t>弱输入信号脉冲和强读入控制脉冲在铯蒸气中反向传播。</a:t>
                </a:r>
                <a:endParaRPr lang="en-US" altLang="zh-CN" sz="1350" dirty="0"/>
              </a:p>
              <a:p>
                <a:r>
                  <a:rPr lang="zh-CN" altLang="en-US" sz="1350" dirty="0"/>
                  <a:t>宽带场与双激发态</a:t>
                </a:r>
                <a14:m>
                  <m:oMath xmlns:m="http://schemas.openxmlformats.org/officeDocument/2006/math">
                    <m:d>
                      <m:dPr>
                        <m:begChr m:val=""/>
                        <m:endChr m:val="⟩"/>
                        <m:ctrlPr>
                          <a:rPr lang="zh-CN" altLang="en-US" sz="1350" i="1">
                            <a:latin typeface="Cambria Math" panose="02040503050406030204" pitchFamily="18" charset="0"/>
                          </a:rPr>
                        </m:ctrlPr>
                      </m:dPr>
                      <m:e>
                        <m:r>
                          <a:rPr lang="en-US" altLang="zh-CN" sz="1350" i="1">
                            <a:latin typeface="Cambria Math" panose="02040503050406030204" pitchFamily="18" charset="0"/>
                          </a:rPr>
                          <m:t>|</m:t>
                        </m:r>
                        <m:r>
                          <m:rPr>
                            <m:sty m:val="p"/>
                          </m:rPr>
                          <a:rPr lang="en-US" altLang="zh-CN" sz="1350" i="1">
                            <a:latin typeface="Cambria Math" panose="02040503050406030204" pitchFamily="18" charset="0"/>
                          </a:rPr>
                          <m:t>s</m:t>
                        </m:r>
                      </m:e>
                    </m:d>
                  </m:oMath>
                </a14:m>
                <a:r>
                  <a:rPr lang="zh-CN" altLang="en-US" sz="1350" dirty="0"/>
                  <a:t>发生双光子共振，同时与中间态</a:t>
                </a:r>
                <a14:m>
                  <m:oMath xmlns:m="http://schemas.openxmlformats.org/officeDocument/2006/math">
                    <m:d>
                      <m:dPr>
                        <m:begChr m:val=""/>
                        <m:endChr m:val="⟩"/>
                        <m:ctrlPr>
                          <a:rPr lang="zh-CN" altLang="en-US" sz="1350" i="1">
                            <a:latin typeface="Cambria Math" panose="02040503050406030204" pitchFamily="18" charset="0"/>
                          </a:rPr>
                        </m:ctrlPr>
                      </m:dPr>
                      <m:e>
                        <m:r>
                          <a:rPr lang="en-US" altLang="zh-CN" sz="1350" i="1">
                            <a:latin typeface="Cambria Math" panose="02040503050406030204" pitchFamily="18" charset="0"/>
                          </a:rPr>
                          <m:t>|</m:t>
                        </m:r>
                        <m:r>
                          <a:rPr lang="en-US" altLang="zh-CN" sz="1350" i="1">
                            <a:latin typeface="Cambria Math" panose="02040503050406030204" pitchFamily="18" charset="0"/>
                          </a:rPr>
                          <m:t>𝑒</m:t>
                        </m:r>
                      </m:e>
                    </m:d>
                  </m:oMath>
                </a14:m>
                <a:r>
                  <a:rPr lang="zh-CN" altLang="en-US" sz="1350" dirty="0"/>
                  <a:t>远失谐。</a:t>
                </a:r>
                <a:endParaRPr lang="en-US" altLang="zh-CN" sz="1350" dirty="0"/>
              </a:p>
              <a:p>
                <a:r>
                  <a:rPr lang="zh-CN" altLang="en-US" sz="1350" dirty="0"/>
                  <a:t>存储器将输入信号映射到基态</a:t>
                </a:r>
                <a14:m>
                  <m:oMath xmlns:m="http://schemas.openxmlformats.org/officeDocument/2006/math">
                    <m:d>
                      <m:dPr>
                        <m:begChr m:val=""/>
                        <m:endChr m:val="⟩"/>
                        <m:ctrlPr>
                          <a:rPr lang="zh-CN" altLang="en-US" sz="1350" i="1">
                            <a:latin typeface="Cambria Math" panose="02040503050406030204" pitchFamily="18" charset="0"/>
                          </a:rPr>
                        </m:ctrlPr>
                      </m:dPr>
                      <m:e>
                        <m:r>
                          <a:rPr lang="en-US" altLang="zh-CN" sz="1350" i="1">
                            <a:latin typeface="Cambria Math" panose="02040503050406030204" pitchFamily="18" charset="0"/>
                          </a:rPr>
                          <m:t>|</m:t>
                        </m:r>
                        <m:r>
                          <a:rPr lang="en-US" altLang="zh-CN" sz="1350" i="1">
                            <a:latin typeface="Cambria Math" panose="02040503050406030204" pitchFamily="18" charset="0"/>
                          </a:rPr>
                          <m:t>𝑔</m:t>
                        </m:r>
                      </m:e>
                    </m:d>
                  </m:oMath>
                </a14:m>
                <a:r>
                  <a:rPr lang="zh-CN" altLang="en-US" sz="1350" dirty="0"/>
                  <a:t>和</a:t>
                </a:r>
                <a14:m>
                  <m:oMath xmlns:m="http://schemas.openxmlformats.org/officeDocument/2006/math">
                    <m:r>
                      <a:rPr lang="zh-CN" altLang="en-US" sz="1350" i="1" dirty="0">
                        <a:latin typeface="Cambria Math" panose="02040503050406030204" pitchFamily="18" charset="0"/>
                      </a:rPr>
                      <m:t>存储态</m:t>
                    </m:r>
                    <m:d>
                      <m:dPr>
                        <m:begChr m:val=""/>
                        <m:endChr m:val="⟩"/>
                        <m:ctrlPr>
                          <a:rPr lang="zh-CN" altLang="en-US" sz="1350" i="1">
                            <a:latin typeface="Cambria Math" panose="02040503050406030204" pitchFamily="18" charset="0"/>
                          </a:rPr>
                        </m:ctrlPr>
                      </m:dPr>
                      <m:e>
                        <m:r>
                          <a:rPr lang="en-US" altLang="zh-CN" sz="1350" i="1">
                            <a:latin typeface="Cambria Math" panose="02040503050406030204" pitchFamily="18" charset="0"/>
                          </a:rPr>
                          <m:t>|</m:t>
                        </m:r>
                        <m:r>
                          <m:rPr>
                            <m:sty m:val="p"/>
                          </m:rPr>
                          <a:rPr lang="en-US" altLang="zh-CN" sz="1350" i="1">
                            <a:latin typeface="Cambria Math" panose="02040503050406030204" pitchFamily="18" charset="0"/>
                          </a:rPr>
                          <m:t>s</m:t>
                        </m:r>
                      </m:e>
                    </m:d>
                  </m:oMath>
                </a14:m>
                <a:r>
                  <a:rPr lang="zh-CN" altLang="en-US" sz="1350" dirty="0"/>
                  <a:t>之间的集体原子相干。</a:t>
                </a:r>
                <a:endParaRPr lang="en-US" altLang="zh-CN" sz="1350" dirty="0"/>
              </a:p>
              <a:p>
                <a:r>
                  <a:rPr lang="zh-CN" altLang="en-US" sz="1350" dirty="0"/>
                  <a:t>在所需的存储时间后施加读出控制脉冲会导致原子相干性重新映射回光场，从而重新发射信号。</a:t>
                </a:r>
              </a:p>
            </p:txBody>
          </p:sp>
        </mc:Choice>
        <mc:Fallback>
          <p:sp>
            <p:nvSpPr>
              <p:cNvPr id="5" name="矩形 4">
                <a:extLst>
                  <a:ext uri="{FF2B5EF4-FFF2-40B4-BE49-F238E27FC236}">
                    <a16:creationId xmlns:a16="http://schemas.microsoft.com/office/drawing/2014/main" id="{58B60F18-F265-47C9-8968-CCEF3783C976}"/>
                  </a:ext>
                </a:extLst>
              </p:cNvPr>
              <p:cNvSpPr>
                <a:spLocks noRot="1" noChangeAspect="1" noMove="1" noResize="1" noEditPoints="1" noAdjustHandles="1" noChangeArrowheads="1" noChangeShapeType="1" noTextEdit="1"/>
              </p:cNvSpPr>
              <p:nvPr/>
            </p:nvSpPr>
            <p:spPr>
              <a:xfrm>
                <a:off x="608799" y="3718088"/>
                <a:ext cx="7372349" cy="923330"/>
              </a:xfrm>
              <a:prstGeom prst="rect">
                <a:avLst/>
              </a:prstGeom>
              <a:blipFill>
                <a:blip r:embed="rId3"/>
                <a:stretch>
                  <a:fillRect l="-248" t="-12583" r="-331" b="-31126"/>
                </a:stretch>
              </a:blipFill>
            </p:spPr>
            <p:txBody>
              <a:bodyPr/>
              <a:lstStyle/>
              <a:p>
                <a:r>
                  <a:rPr lang="zh-CN" altLang="en-US">
                    <a:noFill/>
                  </a:rPr>
                  <a:t> </a:t>
                </a:r>
              </a:p>
            </p:txBody>
          </p:sp>
        </mc:Fallback>
      </mc:AlternateContent>
      <p:sp>
        <p:nvSpPr>
          <p:cNvPr id="6" name="矩形 5">
            <a:extLst>
              <a:ext uri="{FF2B5EF4-FFF2-40B4-BE49-F238E27FC236}">
                <a16:creationId xmlns:a16="http://schemas.microsoft.com/office/drawing/2014/main" id="{4C25C522-AE33-4A51-9364-A359C8D5CBA7}"/>
              </a:ext>
            </a:extLst>
          </p:cNvPr>
          <p:cNvSpPr/>
          <p:nvPr/>
        </p:nvSpPr>
        <p:spPr>
          <a:xfrm>
            <a:off x="5783944" y="448531"/>
            <a:ext cx="3165311" cy="3416320"/>
          </a:xfrm>
          <a:prstGeom prst="rect">
            <a:avLst/>
          </a:prstGeom>
        </p:spPr>
        <p:txBody>
          <a:bodyPr wrap="square">
            <a:spAutoFit/>
          </a:bodyPr>
          <a:lstStyle/>
          <a:p>
            <a:r>
              <a:rPr lang="zh-CN" altLang="en-US" sz="1350" dirty="0"/>
              <a:t>基于非共振梯形吸收的量子存储</a:t>
            </a:r>
            <a:endParaRPr lang="en-US" altLang="zh-CN" sz="1350" dirty="0"/>
          </a:p>
          <a:p>
            <a:endParaRPr lang="en-US" altLang="zh-CN" sz="1350" dirty="0"/>
          </a:p>
          <a:p>
            <a:r>
              <a:rPr lang="zh-CN" altLang="en-US" sz="1350" dirty="0"/>
              <a:t>这里的存储态是双激发电子态，即使在高温下也没有热激发</a:t>
            </a:r>
            <a:r>
              <a:rPr lang="en-US" altLang="zh-CN" sz="1350" dirty="0"/>
              <a:t>,</a:t>
            </a:r>
            <a:r>
              <a:rPr lang="zh-CN" altLang="en-US" sz="1350" dirty="0"/>
              <a:t>因此该协议原则上不需要在存储之前准备原子系综。强控制光没有耦合初态</a:t>
            </a:r>
            <a:r>
              <a:rPr lang="en-US" altLang="zh-CN" sz="1350" dirty="0"/>
              <a:t>, </a:t>
            </a:r>
            <a:r>
              <a:rPr lang="zh-CN" altLang="en-US" sz="1350" dirty="0"/>
              <a:t>因此荧光噪音较低，同时强控制光和待存光子的频率差距很远</a:t>
            </a:r>
            <a:r>
              <a:rPr lang="en-US" altLang="zh-CN" sz="1350" dirty="0"/>
              <a:t>, </a:t>
            </a:r>
            <a:r>
              <a:rPr lang="zh-CN" altLang="en-US" sz="1350" dirty="0"/>
              <a:t>因此仅仅使用滤波片就可以将强控制光滤除。</a:t>
            </a:r>
            <a:br>
              <a:rPr lang="zh-CN" altLang="en-US" sz="1350" dirty="0"/>
            </a:br>
            <a:endParaRPr lang="en-US" altLang="zh-CN" sz="1350" dirty="0"/>
          </a:p>
          <a:p>
            <a:r>
              <a:rPr lang="zh-CN" altLang="en-US" sz="1350" dirty="0"/>
              <a:t>由于级联配置，不存在可以填充存储状态的散射过程，因此消除了限制宽带量子存储器的四波混频噪声</a:t>
            </a:r>
            <a:r>
              <a:rPr lang="zh-CN" altLang="en-US" sz="1350" dirty="0">
                <a:latin typeface="+mn-ea"/>
              </a:rPr>
              <a:t>[</a:t>
            </a:r>
            <a:r>
              <a:rPr lang="en-US" altLang="zh-CN" sz="1350" dirty="0">
                <a:latin typeface="+mn-ea"/>
              </a:rPr>
              <a:t>1</a:t>
            </a:r>
            <a:r>
              <a:rPr lang="zh-CN" altLang="en-US" sz="1350" dirty="0">
                <a:latin typeface="+mn-ea"/>
              </a:rPr>
              <a:t>]</a:t>
            </a:r>
            <a:r>
              <a:rPr lang="zh-CN" altLang="en-US" sz="1350" dirty="0"/>
              <a:t>。使用低损耗干扰滤波器可以容易地实现对输出检测上的控制场泄漏的有效抑制，原则上使得外部设备效率接近内部存储器效率。</a:t>
            </a:r>
          </a:p>
        </p:txBody>
      </p:sp>
      <p:sp>
        <p:nvSpPr>
          <p:cNvPr id="7" name="矩形 6">
            <a:extLst>
              <a:ext uri="{FF2B5EF4-FFF2-40B4-BE49-F238E27FC236}">
                <a16:creationId xmlns:a16="http://schemas.microsoft.com/office/drawing/2014/main" id="{1BCC16B4-739C-4E41-9803-D561F981459B}"/>
              </a:ext>
            </a:extLst>
          </p:cNvPr>
          <p:cNvSpPr/>
          <p:nvPr/>
        </p:nvSpPr>
        <p:spPr>
          <a:xfrm>
            <a:off x="3051969" y="4779904"/>
            <a:ext cx="3429000" cy="300082"/>
          </a:xfrm>
          <a:prstGeom prst="rect">
            <a:avLst/>
          </a:prstGeom>
        </p:spPr>
        <p:txBody>
          <a:bodyPr>
            <a:spAutoFit/>
          </a:bodyPr>
          <a:lstStyle/>
          <a:p>
            <a:r>
              <a:rPr lang="en-US" altLang="zh-CN" sz="1350" i="1" dirty="0">
                <a:solidFill>
                  <a:srgbClr val="000000"/>
                </a:solidFill>
                <a:latin typeface="CMTI10"/>
              </a:rPr>
              <a:t>[1]</a:t>
            </a:r>
            <a:r>
              <a:rPr lang="en-US" altLang="zh-CN" sz="1350" i="1" dirty="0">
                <a:solidFill>
                  <a:srgbClr val="000000"/>
                </a:solidFill>
                <a:latin typeface="CMTI9"/>
              </a:rPr>
              <a:t>Physical Review A</a:t>
            </a:r>
            <a:r>
              <a:rPr lang="en-US" altLang="zh-CN" sz="1350" dirty="0">
                <a:solidFill>
                  <a:srgbClr val="000000"/>
                </a:solidFill>
                <a:latin typeface="CMR9"/>
              </a:rPr>
              <a:t>, 96(1):1-12, 2017.</a:t>
            </a:r>
            <a:r>
              <a:rPr lang="en-US" altLang="zh-CN" sz="1350" dirty="0"/>
              <a:t> </a:t>
            </a:r>
            <a:endParaRPr lang="zh-CN" altLang="en-US" sz="1350" dirty="0"/>
          </a:p>
        </p:txBody>
      </p:sp>
    </p:spTree>
    <p:extLst>
      <p:ext uri="{BB962C8B-B14F-4D97-AF65-F5344CB8AC3E}">
        <p14:creationId xmlns:p14="http://schemas.microsoft.com/office/powerpoint/2010/main" val="526664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449F6568-5DA2-425F-96A0-B0B1C35032D0}"/>
              </a:ext>
            </a:extLst>
          </p:cNvPr>
          <p:cNvSpPr>
            <a:spLocks noGrp="1"/>
          </p:cNvSpPr>
          <p:nvPr>
            <p:ph type="title"/>
          </p:nvPr>
        </p:nvSpPr>
        <p:spPr>
          <a:xfrm>
            <a:off x="0" y="203102"/>
            <a:ext cx="6043613" cy="499362"/>
          </a:xfrm>
        </p:spPr>
        <p:txBody>
          <a:bodyPr>
            <a:normAutofit fontScale="90000"/>
          </a:bodyPr>
          <a:lstStyle/>
          <a:p>
            <a:r>
              <a:rPr lang="zh-CN" altLang="en-US" b="0" dirty="0"/>
              <a:t>存储器性能测量结果</a:t>
            </a:r>
            <a:endParaRPr lang="zh-CN" altLang="en-US" dirty="0"/>
          </a:p>
        </p:txBody>
      </p:sp>
      <p:sp>
        <p:nvSpPr>
          <p:cNvPr id="4" name="灯片编号占位符 3">
            <a:extLst>
              <a:ext uri="{FF2B5EF4-FFF2-40B4-BE49-F238E27FC236}">
                <a16:creationId xmlns:a16="http://schemas.microsoft.com/office/drawing/2014/main" id="{1E2748B7-B31B-4C56-85CD-E48C65EEDB57}"/>
              </a:ext>
            </a:extLst>
          </p:cNvPr>
          <p:cNvSpPr>
            <a:spLocks noGrp="1"/>
          </p:cNvSpPr>
          <p:nvPr>
            <p:ph type="sldNum" sz="quarter" idx="12"/>
          </p:nvPr>
        </p:nvSpPr>
        <p:spPr/>
        <p:txBody>
          <a:bodyPr/>
          <a:lstStyle/>
          <a:p>
            <a:fld id="{27C45CD9-0508-4D1E-923D-4DFDAA610D19}" type="slidenum">
              <a:rPr lang="zh-CN" altLang="en-US" smtClean="0"/>
              <a:pPr/>
              <a:t>25</a:t>
            </a:fld>
            <a:endParaRPr lang="zh-CN" altLang="en-US" dirty="0"/>
          </a:p>
        </p:txBody>
      </p:sp>
      <p:pic>
        <p:nvPicPr>
          <p:cNvPr id="5" name="图片 4">
            <a:extLst>
              <a:ext uri="{FF2B5EF4-FFF2-40B4-BE49-F238E27FC236}">
                <a16:creationId xmlns:a16="http://schemas.microsoft.com/office/drawing/2014/main" id="{64FD7FDB-B261-4E7F-83B5-7FC2D333705F}"/>
              </a:ext>
            </a:extLst>
          </p:cNvPr>
          <p:cNvPicPr>
            <a:picLocks noChangeAspect="1"/>
          </p:cNvPicPr>
          <p:nvPr/>
        </p:nvPicPr>
        <p:blipFill>
          <a:blip r:embed="rId2"/>
          <a:stretch>
            <a:fillRect/>
          </a:stretch>
        </p:blipFill>
        <p:spPr>
          <a:xfrm>
            <a:off x="85299" y="613368"/>
            <a:ext cx="3783841" cy="3806703"/>
          </a:xfrm>
          <a:prstGeom prst="rect">
            <a:avLst/>
          </a:prstGeom>
        </p:spPr>
      </p:pic>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EB30633D-7B6B-45B2-B29C-99D9EF9F7055}"/>
                  </a:ext>
                </a:extLst>
              </p:cNvPr>
              <p:cNvSpPr txBox="1"/>
              <p:nvPr/>
            </p:nvSpPr>
            <p:spPr>
              <a:xfrm>
                <a:off x="3869140" y="922454"/>
                <a:ext cx="5189561" cy="2628733"/>
              </a:xfrm>
              <a:prstGeom prst="rect">
                <a:avLst/>
              </a:prstGeom>
              <a:noFill/>
            </p:spPr>
            <p:txBody>
              <a:bodyPr wrap="square" rtlCol="0">
                <a:spAutoFit/>
              </a:bodyPr>
              <a:lstStyle/>
              <a:p>
                <a:r>
                  <a:rPr lang="en-US" altLang="zh-CN" sz="1350" dirty="0">
                    <a:latin typeface="+mn-ea"/>
                  </a:rPr>
                  <a:t>SIG:</a:t>
                </a:r>
                <a:r>
                  <a:rPr lang="zh-CN" altLang="en-US" sz="1350" dirty="0">
                    <a:latin typeface="+mn-ea"/>
                  </a:rPr>
                  <a:t>打开信号光，关闭控制光</a:t>
                </a:r>
                <a:endParaRPr lang="en-US" altLang="zh-CN" sz="1350" dirty="0">
                  <a:latin typeface="+mn-ea"/>
                </a:endParaRPr>
              </a:p>
              <a:p>
                <a:r>
                  <a:rPr lang="en-US" altLang="zh-CN" sz="1350" dirty="0">
                    <a:latin typeface="+mn-ea"/>
                  </a:rPr>
                  <a:t>MEM:</a:t>
                </a:r>
                <a:r>
                  <a:rPr lang="zh-CN" altLang="en-US" sz="1350" dirty="0">
                    <a:latin typeface="+mn-ea"/>
                  </a:rPr>
                  <a:t>两个光均打开</a:t>
                </a:r>
                <a:endParaRPr lang="en-US" altLang="zh-CN" sz="1350" dirty="0">
                  <a:latin typeface="+mn-ea"/>
                </a:endParaRPr>
              </a:p>
              <a:p>
                <a:r>
                  <a:rPr lang="en-US" altLang="zh-CN" sz="1350" dirty="0">
                    <a:latin typeface="+mn-ea"/>
                  </a:rPr>
                  <a:t>CTRL:</a:t>
                </a:r>
                <a:r>
                  <a:rPr lang="zh-CN" altLang="en-US" sz="1350" dirty="0">
                    <a:latin typeface="+mn-ea"/>
                  </a:rPr>
                  <a:t>两个光均关闭</a:t>
                </a:r>
                <a:endParaRPr lang="en-US" altLang="zh-CN" sz="1350" dirty="0">
                  <a:latin typeface="+mn-ea"/>
                </a:endParaRPr>
              </a:p>
              <a:p>
                <a:r>
                  <a:rPr lang="zh-CN" altLang="en-US" sz="1350" dirty="0">
                    <a:latin typeface="+mn-ea"/>
                  </a:rPr>
                  <a:t>存储效率为</a:t>
                </a:r>
                <a:r>
                  <a:rPr lang="en-US" altLang="zh-CN" sz="1350" dirty="0">
                    <a:latin typeface="+mn-ea"/>
                  </a:rPr>
                  <a:t>SIG</a:t>
                </a:r>
                <a:r>
                  <a:rPr lang="zh-CN" altLang="en-US" sz="1350" dirty="0">
                    <a:latin typeface="+mn-ea"/>
                  </a:rPr>
                  <a:t>下的面积与</a:t>
                </a:r>
                <a:r>
                  <a:rPr lang="en-US" altLang="zh-CN" sz="1350" dirty="0">
                    <a:latin typeface="+mn-ea"/>
                  </a:rPr>
                  <a:t>MEM</a:t>
                </a:r>
                <a:r>
                  <a:rPr lang="zh-CN" altLang="en-US" sz="1350" dirty="0">
                    <a:latin typeface="+mn-ea"/>
                  </a:rPr>
                  <a:t>下的面积之比</a:t>
                </a:r>
                <a:r>
                  <a:rPr lang="en-US" altLang="zh-CN" sz="1350" dirty="0">
                    <a:latin typeface="+mn-ea"/>
                  </a:rPr>
                  <a:t>,</a:t>
                </a:r>
                <a:r>
                  <a:rPr lang="zh-CN" altLang="en-US" sz="1350" dirty="0">
                    <a:latin typeface="+mn-ea"/>
                  </a:rPr>
                  <a:t>测量得到存储效率</a:t>
                </a:r>
                <a14:m>
                  <m:oMath xmlns:m="http://schemas.openxmlformats.org/officeDocument/2006/math">
                    <m:sSub>
                      <m:sSubPr>
                        <m:ctrlPr>
                          <a:rPr lang="en-US" altLang="zh-CN" sz="1350" i="1">
                            <a:latin typeface="Cambria Math" panose="02040503050406030204" pitchFamily="18" charset="0"/>
                          </a:rPr>
                        </m:ctrlPr>
                      </m:sSubPr>
                      <m:e>
                        <m:r>
                          <a:rPr lang="zh-CN" altLang="en-US" sz="1350" i="1">
                            <a:latin typeface="Cambria Math" panose="02040503050406030204" pitchFamily="18" charset="0"/>
                          </a:rPr>
                          <m:t>𝜂</m:t>
                        </m:r>
                      </m:e>
                      <m:sub>
                        <m:r>
                          <a:rPr lang="en-US" altLang="zh-CN" sz="1350" i="1">
                            <a:latin typeface="Cambria Math" panose="02040503050406030204" pitchFamily="18" charset="0"/>
                          </a:rPr>
                          <m:t>𝑚𝑎𝑥</m:t>
                        </m:r>
                      </m:sub>
                    </m:sSub>
                    <m:r>
                      <a:rPr lang="en-US" altLang="zh-CN" sz="1350" i="1">
                        <a:latin typeface="Cambria Math" panose="02040503050406030204" pitchFamily="18" charset="0"/>
                      </a:rPr>
                      <m:t>=16.77</m:t>
                    </m:r>
                    <m:d>
                      <m:dPr>
                        <m:ctrlPr>
                          <a:rPr lang="en-US" altLang="zh-CN" sz="1350" i="1">
                            <a:latin typeface="Cambria Math" panose="02040503050406030204" pitchFamily="18" charset="0"/>
                          </a:rPr>
                        </m:ctrlPr>
                      </m:dPr>
                      <m:e>
                        <m:r>
                          <a:rPr lang="en-US" altLang="zh-CN" sz="1350" i="1">
                            <a:latin typeface="Cambria Math" panose="02040503050406030204" pitchFamily="18" charset="0"/>
                          </a:rPr>
                          <m:t>2</m:t>
                        </m:r>
                      </m:e>
                    </m:d>
                    <m:r>
                      <a:rPr lang="en-US" altLang="zh-CN" sz="1350" i="1">
                        <a:latin typeface="Cambria Math" panose="02040503050406030204" pitchFamily="18" charset="0"/>
                      </a:rPr>
                      <m:t>%</m:t>
                    </m:r>
                    <m:r>
                      <a:rPr lang="zh-CN" altLang="en-US" sz="1350" i="1">
                        <a:latin typeface="Cambria Math" panose="02040503050406030204" pitchFamily="18" charset="0"/>
                      </a:rPr>
                      <m:t>。</m:t>
                    </m:r>
                  </m:oMath>
                </a14:m>
                <a:r>
                  <a:rPr lang="zh-CN" altLang="en-US" sz="1350" dirty="0">
                    <a:latin typeface="+mn-ea"/>
                  </a:rPr>
                  <a:t>存储的信号脉冲带宽可达到</a:t>
                </a:r>
                <a:r>
                  <a:rPr lang="en-US" altLang="zh-CN" sz="1350" dirty="0">
                    <a:latin typeface="+mn-ea"/>
                  </a:rPr>
                  <a:t>GHz</a:t>
                </a:r>
                <a:r>
                  <a:rPr lang="zh-CN" altLang="en-US" sz="1350" dirty="0">
                    <a:latin typeface="+mn-ea"/>
                  </a:rPr>
                  <a:t>量级。</a:t>
                </a:r>
                <a:endParaRPr lang="en-US" altLang="zh-CN" sz="1350" dirty="0">
                  <a:latin typeface="+mn-ea"/>
                </a:endParaRPr>
              </a:p>
              <a:p>
                <a:endParaRPr lang="en-US" altLang="zh-CN" sz="1350" dirty="0">
                  <a:latin typeface="+mn-ea"/>
                </a:endParaRPr>
              </a:p>
              <a:p>
                <a:r>
                  <a:rPr lang="zh-CN" altLang="en-US" sz="1350" dirty="0">
                    <a:latin typeface="+mn-ea"/>
                  </a:rPr>
                  <a:t>测量得到寿命为</a:t>
                </a:r>
                <a:r>
                  <a:rPr lang="en-US" altLang="zh-CN" sz="1350" dirty="0">
                    <a:latin typeface="+mn-ea"/>
                  </a:rPr>
                  <a:t>5.4(1)ns,</a:t>
                </a:r>
                <a:r>
                  <a:rPr lang="zh-CN" altLang="en-US" sz="1350" dirty="0">
                    <a:latin typeface="+mn-ea"/>
                  </a:rPr>
                  <a:t> </a:t>
                </a:r>
                <a:r>
                  <a:rPr lang="en-US" altLang="zh-CN" sz="1350" dirty="0">
                    <a:latin typeface="+mn-ea"/>
                  </a:rPr>
                  <a:t>Cs</a:t>
                </a:r>
                <a:r>
                  <a:rPr lang="zh-CN" altLang="en-US" sz="1350" dirty="0">
                    <a:latin typeface="+mn-ea"/>
                  </a:rPr>
                  <a:t>中的记忆时间受到多普勒增宽导致的退相干和存储态</a:t>
                </a:r>
                <a14:m>
                  <m:oMath xmlns:m="http://schemas.openxmlformats.org/officeDocument/2006/math">
                    <m:sSub>
                      <m:sSubPr>
                        <m:ctrlPr>
                          <a:rPr lang="en-US" altLang="zh-CN" sz="1350" i="1">
                            <a:latin typeface="Cambria Math" panose="02040503050406030204" pitchFamily="18" charset="0"/>
                          </a:rPr>
                        </m:ctrlPr>
                      </m:sSubPr>
                      <m:e>
                        <m:r>
                          <a:rPr lang="en-US" altLang="zh-CN" sz="1350" i="1">
                            <a:latin typeface="Cambria Math" panose="02040503050406030204" pitchFamily="18" charset="0"/>
                          </a:rPr>
                          <m:t>6</m:t>
                        </m:r>
                        <m:r>
                          <a:rPr lang="en-US" altLang="zh-CN" sz="1350" i="1">
                            <a:latin typeface="Cambria Math" panose="02040503050406030204" pitchFamily="18" charset="0"/>
                          </a:rPr>
                          <m:t>𝐷</m:t>
                        </m:r>
                      </m:e>
                      <m:sub>
                        <m:r>
                          <a:rPr lang="en-US" altLang="zh-CN" sz="1350" i="1">
                            <a:latin typeface="Cambria Math" panose="02040503050406030204" pitchFamily="18" charset="0"/>
                          </a:rPr>
                          <m:t>3/2</m:t>
                        </m:r>
                      </m:sub>
                    </m:sSub>
                  </m:oMath>
                </a14:m>
                <a:r>
                  <a:rPr lang="zh-CN" altLang="en-US" sz="1350" dirty="0">
                    <a:latin typeface="+mn-ea"/>
                  </a:rPr>
                  <a:t>中不同超精细态之间的量子干涉的限制。</a:t>
                </a:r>
                <a:endParaRPr lang="en-US" altLang="zh-CN" sz="1350" dirty="0">
                  <a:latin typeface="+mn-ea"/>
                </a:endParaRPr>
              </a:p>
              <a:p>
                <a:r>
                  <a:rPr lang="zh-CN" altLang="en-US" sz="1350" dirty="0">
                    <a:latin typeface="+mn-ea"/>
                  </a:rPr>
                  <a:t>可以通过移动到不同的原子介质延长时间</a:t>
                </a:r>
                <a:r>
                  <a:rPr lang="en-US" altLang="zh-CN" sz="1350" dirty="0">
                    <a:latin typeface="+mn-ea"/>
                  </a:rPr>
                  <a:t>(</a:t>
                </a:r>
                <a:r>
                  <a:rPr lang="zh-CN" altLang="en-US" sz="1350" dirty="0">
                    <a:latin typeface="+mn-ea"/>
                  </a:rPr>
                  <a:t>如热</a:t>
                </a:r>
                <a:r>
                  <a:rPr lang="en-US" altLang="zh-CN" sz="1350" dirty="0" err="1">
                    <a:latin typeface="+mn-ea"/>
                  </a:rPr>
                  <a:t>Rb</a:t>
                </a:r>
                <a:r>
                  <a:rPr lang="zh-CN" altLang="en-US" sz="1350" dirty="0">
                    <a:latin typeface="+mn-ea"/>
                  </a:rPr>
                  <a:t>蒸气中约</a:t>
                </a:r>
                <a:r>
                  <a:rPr lang="en-US" altLang="zh-CN" sz="1350" dirty="0">
                    <a:latin typeface="+mn-ea"/>
                  </a:rPr>
                  <a:t>100ns)[1]</a:t>
                </a:r>
              </a:p>
              <a:p>
                <a:endParaRPr lang="en-US" altLang="zh-CN" sz="1350" dirty="0">
                  <a:latin typeface="+mn-ea"/>
                </a:endParaRPr>
              </a:p>
              <a:p>
                <a:r>
                  <a:rPr lang="zh-CN" altLang="en-US" sz="1350" dirty="0">
                    <a:latin typeface="+mn-ea"/>
                  </a:rPr>
                  <a:t>噪声方面，在最大效率的情况下，测量得到每个控制脉冲的噪声光子平均数量与效率的比值</a:t>
                </a:r>
                <a14:m>
                  <m:oMath xmlns:m="http://schemas.openxmlformats.org/officeDocument/2006/math">
                    <m:sSub>
                      <m:sSubPr>
                        <m:ctrlPr>
                          <a:rPr lang="en-US" altLang="zh-CN" sz="1350" i="1">
                            <a:latin typeface="Cambria Math" panose="02040503050406030204" pitchFamily="18" charset="0"/>
                          </a:rPr>
                        </m:ctrlPr>
                      </m:sSubPr>
                      <m:e>
                        <m:r>
                          <a:rPr lang="zh-CN" altLang="en-US" sz="1350" i="1">
                            <a:latin typeface="Cambria Math" panose="02040503050406030204" pitchFamily="18" charset="0"/>
                          </a:rPr>
                          <m:t>𝜇</m:t>
                        </m:r>
                      </m:e>
                      <m:sub>
                        <m:r>
                          <a:rPr lang="en-US" altLang="zh-CN" sz="1350" i="1">
                            <a:latin typeface="Cambria Math" panose="02040503050406030204" pitchFamily="18" charset="0"/>
                          </a:rPr>
                          <m:t>1</m:t>
                        </m:r>
                      </m:sub>
                    </m:sSub>
                    <m:r>
                      <a:rPr lang="en-US" altLang="zh-CN" sz="1350" i="1">
                        <a:latin typeface="Cambria Math" panose="02040503050406030204" pitchFamily="18" charset="0"/>
                      </a:rPr>
                      <m:t>=</m:t>
                    </m:r>
                    <m:d>
                      <m:dPr>
                        <m:begChr m:val="⟨"/>
                        <m:endChr m:val="⟩"/>
                        <m:ctrlPr>
                          <a:rPr lang="en-US" altLang="zh-CN" sz="1350" i="1">
                            <a:latin typeface="Cambria Math" panose="02040503050406030204" pitchFamily="18" charset="0"/>
                          </a:rPr>
                        </m:ctrlPr>
                      </m:dPr>
                      <m:e>
                        <m:sSup>
                          <m:sSupPr>
                            <m:ctrlPr>
                              <a:rPr lang="en-US" altLang="zh-CN" sz="1350" i="1">
                                <a:latin typeface="Cambria Math" panose="02040503050406030204" pitchFamily="18" charset="0"/>
                              </a:rPr>
                            </m:ctrlPr>
                          </m:sSupPr>
                          <m:e>
                            <m:r>
                              <m:rPr>
                                <m:sty m:val="p"/>
                              </m:rPr>
                              <a:rPr lang="en-US" altLang="zh-CN" sz="1350" i="1">
                                <a:latin typeface="Cambria Math" panose="02040503050406030204" pitchFamily="18" charset="0"/>
                              </a:rPr>
                              <m:t>n</m:t>
                            </m:r>
                          </m:e>
                          <m:sup>
                            <m:r>
                              <m:rPr>
                                <m:sty m:val="p"/>
                              </m:rPr>
                              <a:rPr lang="en-US" altLang="zh-CN" sz="1350" i="1">
                                <a:latin typeface="Cambria Math" panose="02040503050406030204" pitchFamily="18" charset="0"/>
                              </a:rPr>
                              <m:t>noise</m:t>
                            </m:r>
                          </m:sup>
                        </m:sSup>
                      </m:e>
                    </m:d>
                    <m:r>
                      <a:rPr lang="en-US" altLang="zh-CN" sz="1350" i="1">
                        <a:latin typeface="Cambria Math" panose="02040503050406030204" pitchFamily="18" charset="0"/>
                      </a:rPr>
                      <m:t>/</m:t>
                    </m:r>
                    <m:sSub>
                      <m:sSubPr>
                        <m:ctrlPr>
                          <a:rPr lang="en-US" altLang="zh-CN" sz="1350" i="1">
                            <a:latin typeface="Cambria Math" panose="02040503050406030204" pitchFamily="18" charset="0"/>
                          </a:rPr>
                        </m:ctrlPr>
                      </m:sSubPr>
                      <m:e>
                        <m:r>
                          <a:rPr lang="zh-CN" altLang="en-US" sz="1350" i="1">
                            <a:latin typeface="Cambria Math" panose="02040503050406030204" pitchFamily="18" charset="0"/>
                          </a:rPr>
                          <m:t>𝜂</m:t>
                        </m:r>
                      </m:e>
                      <m:sub>
                        <m:r>
                          <a:rPr lang="en-US" altLang="zh-CN" sz="1350" i="1">
                            <a:latin typeface="Cambria Math" panose="02040503050406030204" pitchFamily="18" charset="0"/>
                          </a:rPr>
                          <m:t>𝑚𝑎𝑥</m:t>
                        </m:r>
                      </m:sub>
                    </m:sSub>
                  </m:oMath>
                </a14:m>
                <a:r>
                  <a:rPr lang="en-US" altLang="zh-CN" sz="1350" dirty="0">
                    <a:latin typeface="+mn-ea"/>
                  </a:rPr>
                  <a:t>=</a:t>
                </a:r>
                <a:r>
                  <a:rPr lang="en-US" altLang="zh-CN" sz="1350" dirty="0"/>
                  <a:t> </a:t>
                </a:r>
                <a14:m>
                  <m:oMath xmlns:m="http://schemas.openxmlformats.org/officeDocument/2006/math">
                    <m:r>
                      <a:rPr lang="en-US" altLang="zh-CN" sz="1350" i="1" dirty="0">
                        <a:latin typeface="Cambria Math" panose="02040503050406030204" pitchFamily="18" charset="0"/>
                      </a:rPr>
                      <m:t>3.8(9)</m:t>
                    </m:r>
                    <m:r>
                      <a:rPr lang="en-US" altLang="zh-CN" sz="1350" i="1" dirty="0">
                        <a:latin typeface="Cambria Math" panose="02040503050406030204" pitchFamily="18" charset="0"/>
                        <a:ea typeface="Cambria Math" panose="02040503050406030204" pitchFamily="18" charset="0"/>
                      </a:rPr>
                      <m:t>×</m:t>
                    </m:r>
                    <m:sSup>
                      <m:sSupPr>
                        <m:ctrlPr>
                          <a:rPr lang="en-US" altLang="zh-CN" sz="1350" i="1" dirty="0">
                            <a:latin typeface="Cambria Math" panose="02040503050406030204" pitchFamily="18" charset="0"/>
                            <a:ea typeface="Cambria Math" panose="02040503050406030204" pitchFamily="18" charset="0"/>
                          </a:rPr>
                        </m:ctrlPr>
                      </m:sSupPr>
                      <m:e>
                        <m:r>
                          <a:rPr lang="en-US" altLang="zh-CN" sz="1350" i="1" dirty="0">
                            <a:latin typeface="Cambria Math" panose="02040503050406030204" pitchFamily="18" charset="0"/>
                            <a:ea typeface="Cambria Math" panose="02040503050406030204" pitchFamily="18" charset="0"/>
                          </a:rPr>
                          <m:t>10</m:t>
                        </m:r>
                      </m:e>
                      <m:sup>
                        <m:r>
                          <a:rPr lang="en-US" altLang="zh-CN" sz="1350" i="1" dirty="0">
                            <a:latin typeface="Cambria Math" panose="02040503050406030204" pitchFamily="18" charset="0"/>
                            <a:ea typeface="Cambria Math" panose="02040503050406030204" pitchFamily="18" charset="0"/>
                          </a:rPr>
                          <m:t>−5</m:t>
                        </m:r>
                      </m:sup>
                    </m:sSup>
                  </m:oMath>
                </a14:m>
                <a:endParaRPr lang="zh-CN" altLang="en-US" sz="1350" dirty="0">
                  <a:latin typeface="+mn-ea"/>
                </a:endParaRPr>
              </a:p>
            </p:txBody>
          </p:sp>
        </mc:Choice>
        <mc:Fallback>
          <p:sp>
            <p:nvSpPr>
              <p:cNvPr id="6" name="文本框 5">
                <a:extLst>
                  <a:ext uri="{FF2B5EF4-FFF2-40B4-BE49-F238E27FC236}">
                    <a16:creationId xmlns:a16="http://schemas.microsoft.com/office/drawing/2014/main" id="{EB30633D-7B6B-45B2-B29C-99D9EF9F7055}"/>
                  </a:ext>
                </a:extLst>
              </p:cNvPr>
              <p:cNvSpPr txBox="1">
                <a:spLocks noRot="1" noChangeAspect="1" noMove="1" noResize="1" noEditPoints="1" noAdjustHandles="1" noChangeArrowheads="1" noChangeShapeType="1" noTextEdit="1"/>
              </p:cNvSpPr>
              <p:nvPr/>
            </p:nvSpPr>
            <p:spPr>
              <a:xfrm>
                <a:off x="3869140" y="922454"/>
                <a:ext cx="5189561" cy="2628733"/>
              </a:xfrm>
              <a:prstGeom prst="rect">
                <a:avLst/>
              </a:prstGeom>
              <a:blipFill>
                <a:blip r:embed="rId3"/>
                <a:stretch>
                  <a:fillRect l="-353" t="-463" r="-940" b="-694"/>
                </a:stretch>
              </a:blipFill>
            </p:spPr>
            <p:txBody>
              <a:bodyPr/>
              <a:lstStyle/>
              <a:p>
                <a:r>
                  <a:rPr lang="zh-CN" altLang="en-US">
                    <a:noFill/>
                  </a:rPr>
                  <a:t> </a:t>
                </a:r>
              </a:p>
            </p:txBody>
          </p:sp>
        </mc:Fallback>
      </mc:AlternateContent>
      <p:sp>
        <p:nvSpPr>
          <p:cNvPr id="7" name="矩形 6">
            <a:extLst>
              <a:ext uri="{FF2B5EF4-FFF2-40B4-BE49-F238E27FC236}">
                <a16:creationId xmlns:a16="http://schemas.microsoft.com/office/drawing/2014/main" id="{5D9F08B9-EDAE-4925-98F0-327F265EE90D}"/>
              </a:ext>
            </a:extLst>
          </p:cNvPr>
          <p:cNvSpPr/>
          <p:nvPr/>
        </p:nvSpPr>
        <p:spPr>
          <a:xfrm>
            <a:off x="4029718" y="4843418"/>
            <a:ext cx="3429000" cy="300082"/>
          </a:xfrm>
          <a:prstGeom prst="rect">
            <a:avLst/>
          </a:prstGeom>
        </p:spPr>
        <p:txBody>
          <a:bodyPr>
            <a:spAutoFit/>
          </a:bodyPr>
          <a:lstStyle/>
          <a:p>
            <a:r>
              <a:rPr lang="en-US" altLang="zh-CN" sz="1350" i="1" dirty="0">
                <a:solidFill>
                  <a:srgbClr val="000000"/>
                </a:solidFill>
                <a:latin typeface="CMTI9"/>
              </a:rPr>
              <a:t>[1]Science Advances 4(1), eaap8598, 2017 </a:t>
            </a:r>
            <a:endParaRPr lang="zh-CN" altLang="en-US" sz="1350" i="1" dirty="0">
              <a:solidFill>
                <a:srgbClr val="000000"/>
              </a:solidFill>
              <a:latin typeface="CMTI9"/>
            </a:endParaRPr>
          </a:p>
        </p:txBody>
      </p:sp>
      <p:sp>
        <p:nvSpPr>
          <p:cNvPr id="9" name="矩形 8">
            <a:extLst>
              <a:ext uri="{FF2B5EF4-FFF2-40B4-BE49-F238E27FC236}">
                <a16:creationId xmlns:a16="http://schemas.microsoft.com/office/drawing/2014/main" id="{9029A058-F3A4-49A6-9566-E018B6ABB6DD}"/>
              </a:ext>
            </a:extLst>
          </p:cNvPr>
          <p:cNvSpPr/>
          <p:nvPr/>
        </p:nvSpPr>
        <p:spPr>
          <a:xfrm>
            <a:off x="529629" y="4380090"/>
            <a:ext cx="3014663" cy="300082"/>
          </a:xfrm>
          <a:prstGeom prst="rect">
            <a:avLst/>
          </a:prstGeom>
        </p:spPr>
        <p:txBody>
          <a:bodyPr wrap="square">
            <a:spAutoFit/>
          </a:bodyPr>
          <a:lstStyle/>
          <a:p>
            <a:r>
              <a:rPr lang="fr-FR" altLang="zh-CN" sz="1350" dirty="0">
                <a:latin typeface="+mn-ea"/>
              </a:rPr>
              <a:t>1704.00013v3 [quant-ph]11 2018 </a:t>
            </a:r>
            <a:endParaRPr lang="zh-CN" altLang="en-US" sz="1350" dirty="0"/>
          </a:p>
        </p:txBody>
      </p:sp>
    </p:spTree>
    <p:extLst>
      <p:ext uri="{BB962C8B-B14F-4D97-AF65-F5344CB8AC3E}">
        <p14:creationId xmlns:p14="http://schemas.microsoft.com/office/powerpoint/2010/main" val="727108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B9C26711-6C98-4BFA-9C81-28961FB636B3}"/>
                  </a:ext>
                </a:extLst>
              </p:cNvPr>
              <p:cNvSpPr>
                <a:spLocks noGrp="1"/>
              </p:cNvSpPr>
              <p:nvPr>
                <p:ph idx="1"/>
              </p:nvPr>
            </p:nvSpPr>
            <p:spPr>
              <a:xfrm>
                <a:off x="585306" y="2594974"/>
                <a:ext cx="7831985" cy="4173538"/>
              </a:xfrm>
            </p:spPr>
            <p:txBody>
              <a:bodyPr>
                <a:normAutofit/>
              </a:bodyPr>
              <a:lstStyle/>
              <a:p>
                <a:pPr marL="0" indent="0">
                  <a:buNone/>
                </a:pPr>
                <a:r>
                  <a:rPr lang="zh-CN" altLang="en-US" sz="1350" dirty="0">
                    <a:latin typeface="+mn-ea"/>
                  </a:rPr>
                  <a:t>利用速度分布的傅里叶变换关系，可以估计运动引起的退相干的时间尺度：</a:t>
                </a:r>
                <a:endParaRPr lang="en-US" altLang="zh-CN" sz="1350" dirty="0">
                  <a:latin typeface="+mn-ea"/>
                </a:endParaRPr>
              </a:p>
              <a:p>
                <a:pPr marL="0" indent="0">
                  <a:buNone/>
                </a:pPr>
                <a14:m>
                  <m:oMathPara xmlns:m="http://schemas.openxmlformats.org/officeDocument/2006/math">
                    <m:oMathParaPr>
                      <m:jc m:val="centerGroup"/>
                    </m:oMathParaPr>
                    <m:oMath xmlns:m="http://schemas.openxmlformats.org/officeDocument/2006/math">
                      <m:sSub>
                        <m:sSubPr>
                          <m:ctrlPr>
                            <a:rPr lang="en-US" altLang="zh-CN" sz="1350" i="1">
                              <a:latin typeface="Cambria Math" panose="02040503050406030204" pitchFamily="18" charset="0"/>
                            </a:rPr>
                          </m:ctrlPr>
                        </m:sSubPr>
                        <m:e>
                          <m:r>
                            <a:rPr lang="zh-CN" altLang="en-US" sz="1350" i="1">
                              <a:latin typeface="Cambria Math" panose="02040503050406030204" pitchFamily="18" charset="0"/>
                            </a:rPr>
                            <m:t>𝜏</m:t>
                          </m:r>
                        </m:e>
                        <m:sub>
                          <m:r>
                            <a:rPr lang="en-US" altLang="zh-CN" sz="1350" i="1">
                              <a:latin typeface="Cambria Math" panose="02040503050406030204" pitchFamily="18" charset="0"/>
                            </a:rPr>
                            <m:t>𝐷</m:t>
                          </m:r>
                        </m:sub>
                      </m:sSub>
                      <m:r>
                        <a:rPr lang="en-US" altLang="zh-CN" sz="1350" i="1">
                          <a:latin typeface="Cambria Math" panose="02040503050406030204" pitchFamily="18" charset="0"/>
                        </a:rPr>
                        <m:t>=</m:t>
                      </m:r>
                      <m:f>
                        <m:fPr>
                          <m:ctrlPr>
                            <a:rPr lang="en-US" altLang="zh-CN" sz="1350" i="1">
                              <a:latin typeface="Cambria Math" panose="02040503050406030204" pitchFamily="18" charset="0"/>
                            </a:rPr>
                          </m:ctrlPr>
                        </m:fPr>
                        <m:num>
                          <m:r>
                            <a:rPr lang="en-US" altLang="zh-CN" sz="1350" i="1">
                              <a:latin typeface="Cambria Math" panose="02040503050406030204" pitchFamily="18" charset="0"/>
                            </a:rPr>
                            <m:t>1</m:t>
                          </m:r>
                        </m:num>
                        <m:den>
                          <m:r>
                            <a:rPr lang="en-US" altLang="zh-CN" sz="1350" i="1">
                              <a:latin typeface="Cambria Math" panose="02040503050406030204" pitchFamily="18" charset="0"/>
                            </a:rPr>
                            <m:t>(</m:t>
                          </m:r>
                          <m:r>
                            <a:rPr lang="zh-CN" altLang="en-US" sz="1350" i="1">
                              <a:latin typeface="Cambria Math" panose="02040503050406030204" pitchFamily="18" charset="0"/>
                            </a:rPr>
                            <m:t>𝛿</m:t>
                          </m:r>
                          <m:sSub>
                            <m:sSubPr>
                              <m:ctrlPr>
                                <a:rPr lang="en-US" altLang="zh-CN" sz="1350" i="1">
                                  <a:latin typeface="Cambria Math" panose="02040503050406030204" pitchFamily="18" charset="0"/>
                                </a:rPr>
                              </m:ctrlPr>
                            </m:sSubPr>
                            <m:e>
                              <m:r>
                                <a:rPr lang="en-US" altLang="zh-CN" sz="1350" i="1">
                                  <a:latin typeface="Cambria Math" panose="02040503050406030204" pitchFamily="18" charset="0"/>
                                </a:rPr>
                                <m:t>𝑘</m:t>
                              </m:r>
                            </m:e>
                            <m:sub>
                              <m:r>
                                <a:rPr lang="en-US" altLang="zh-CN" sz="1350" i="1">
                                  <a:latin typeface="Cambria Math" panose="02040503050406030204" pitchFamily="18" charset="0"/>
                                </a:rPr>
                                <m:t>𝑟</m:t>
                              </m:r>
                            </m:sub>
                          </m:sSub>
                          <m:r>
                            <a:rPr lang="en-US" altLang="zh-CN" sz="1350" i="1">
                              <a:latin typeface="Cambria Math" panose="02040503050406030204" pitchFamily="18" charset="0"/>
                            </a:rPr>
                            <m:t>)(</m:t>
                          </m:r>
                          <m:r>
                            <a:rPr lang="zh-CN" altLang="en-US" sz="1350" i="1">
                              <a:latin typeface="Cambria Math" panose="02040503050406030204" pitchFamily="18" charset="0"/>
                            </a:rPr>
                            <m:t>𝛿</m:t>
                          </m:r>
                          <m:r>
                            <a:rPr lang="en-US" altLang="zh-CN" sz="1350" i="1">
                              <a:latin typeface="Cambria Math" panose="02040503050406030204" pitchFamily="18" charset="0"/>
                            </a:rPr>
                            <m:t>𝑣</m:t>
                          </m:r>
                          <m:r>
                            <a:rPr lang="en-US" altLang="zh-CN" sz="1350" i="1">
                              <a:latin typeface="Cambria Math" panose="02040503050406030204" pitchFamily="18" charset="0"/>
                            </a:rPr>
                            <m:t>)</m:t>
                          </m:r>
                        </m:den>
                      </m:f>
                    </m:oMath>
                  </m:oMathPara>
                </a14:m>
                <a:endParaRPr lang="en-US" altLang="zh-CN" sz="1350" dirty="0">
                  <a:latin typeface="+mn-ea"/>
                </a:endParaRPr>
              </a:p>
              <a:p>
                <a:pPr marL="0" indent="0">
                  <a:buNone/>
                </a:pPr>
                <a:r>
                  <a:rPr lang="zh-CN" altLang="en-US" sz="1350" dirty="0">
                    <a:latin typeface="+mn-ea"/>
                  </a:rPr>
                  <a:t>将</a:t>
                </a:r>
                <a14:m>
                  <m:oMath xmlns:m="http://schemas.openxmlformats.org/officeDocument/2006/math">
                    <m:r>
                      <a:rPr lang="zh-CN" altLang="en-US" sz="1350" i="1">
                        <a:latin typeface="Cambria Math" panose="02040503050406030204" pitchFamily="18" charset="0"/>
                      </a:rPr>
                      <m:t>𝛿</m:t>
                    </m:r>
                    <m:sSub>
                      <m:sSubPr>
                        <m:ctrlPr>
                          <a:rPr lang="en-US" altLang="zh-CN" sz="1350" i="1">
                            <a:latin typeface="Cambria Math" panose="02040503050406030204" pitchFamily="18" charset="0"/>
                          </a:rPr>
                        </m:ctrlPr>
                      </m:sSubPr>
                      <m:e>
                        <m:r>
                          <a:rPr lang="en-US" altLang="zh-CN" sz="1350" i="1">
                            <a:latin typeface="Cambria Math" panose="02040503050406030204" pitchFamily="18" charset="0"/>
                          </a:rPr>
                          <m:t>𝑘</m:t>
                        </m:r>
                      </m:e>
                      <m:sub>
                        <m:r>
                          <a:rPr lang="en-US" altLang="zh-CN" sz="1350" i="1">
                            <a:latin typeface="Cambria Math" panose="02040503050406030204" pitchFamily="18" charset="0"/>
                          </a:rPr>
                          <m:t>𝑟</m:t>
                        </m:r>
                      </m:sub>
                    </m:sSub>
                  </m:oMath>
                </a14:m>
                <a:r>
                  <a:rPr lang="zh-CN" altLang="en-US" sz="1350" dirty="0">
                    <a:latin typeface="+mn-ea"/>
                  </a:rPr>
                  <a:t>降至零将涉及在具有相同频率的信号和控制的简并性下操作。这与协议不兼容，因为除了期望的存储激励之外，控制还会引入其他的激励。</a:t>
                </a:r>
                <a:endParaRPr lang="en-US" altLang="zh-CN" sz="1350" dirty="0">
                  <a:latin typeface="+mn-ea"/>
                </a:endParaRPr>
              </a:p>
              <a:p>
                <a:pPr marL="0" indent="0">
                  <a:buNone/>
                </a:pPr>
                <a:r>
                  <a:rPr lang="zh-CN" altLang="en-US" sz="1350" dirty="0">
                    <a:latin typeface="+mn-ea"/>
                  </a:rPr>
                  <a:t>减小</a:t>
                </a:r>
                <a14:m>
                  <m:oMath xmlns:m="http://schemas.openxmlformats.org/officeDocument/2006/math">
                    <m:r>
                      <a:rPr lang="zh-CN" altLang="en-US" sz="1350" i="1">
                        <a:latin typeface="Cambria Math" panose="02040503050406030204" pitchFamily="18" charset="0"/>
                      </a:rPr>
                      <m:t>𝛿</m:t>
                    </m:r>
                    <m:r>
                      <a:rPr lang="en-US" altLang="zh-CN" sz="1350" i="1">
                        <a:latin typeface="Cambria Math" panose="02040503050406030204" pitchFamily="18" charset="0"/>
                      </a:rPr>
                      <m:t>𝑣</m:t>
                    </m:r>
                  </m:oMath>
                </a14:m>
                <a:r>
                  <a:rPr lang="zh-CN" altLang="en-US" sz="1350" dirty="0">
                    <a:latin typeface="+mn-ea"/>
                  </a:rPr>
                  <a:t>需要原子捕获技术，这大大增加了实验复杂性。</a:t>
                </a:r>
                <a:r>
                  <a:rPr lang="en-US" altLang="zh-CN" sz="1350" dirty="0">
                    <a:latin typeface="+mn-ea"/>
                  </a:rPr>
                  <a:t>(Finkelstein</a:t>
                </a:r>
                <a:r>
                  <a:rPr lang="zh-CN" altLang="en-US" sz="1350" dirty="0">
                    <a:latin typeface="+mn-ea"/>
                  </a:rPr>
                  <a:t>组通过此种方法消除了</a:t>
                </a:r>
                <a:r>
                  <a:rPr lang="en-US" altLang="zh-CN" sz="1350" dirty="0">
                    <a:latin typeface="+mn-ea"/>
                  </a:rPr>
                  <a:t>FLAME</a:t>
                </a:r>
                <a:r>
                  <a:rPr lang="zh-CN" altLang="en-US" sz="1350" dirty="0">
                    <a:latin typeface="+mn-ea"/>
                  </a:rPr>
                  <a:t>协议中的多普勒退相干</a:t>
                </a:r>
                <a:r>
                  <a:rPr lang="en-US" altLang="zh-CN" sz="1350" dirty="0">
                    <a:latin typeface="+mn-ea"/>
                  </a:rPr>
                  <a:t>[1])</a:t>
                </a:r>
              </a:p>
              <a:p>
                <a:pPr marL="0" indent="0">
                  <a:buNone/>
                </a:pPr>
                <a:r>
                  <a:rPr lang="en-US" altLang="zh-CN" sz="1350" dirty="0">
                    <a:latin typeface="+mn-ea"/>
                  </a:rPr>
                  <a:t>Walmsley</a:t>
                </a:r>
                <a:r>
                  <a:rPr lang="zh-CN" altLang="en-US" sz="1350" dirty="0">
                    <a:latin typeface="+mn-ea"/>
                  </a:rPr>
                  <a:t>组采用了速度选择性的泵浦，将所有原子从基态泵浦到不参与量子存储器的辅助状态；然后使用窄带激光器将单个速度的原子抽回量子存储器使用的基态。理论上，这将使</a:t>
                </a:r>
                <a14:m>
                  <m:oMath xmlns:m="http://schemas.openxmlformats.org/officeDocument/2006/math">
                    <m:r>
                      <a:rPr lang="zh-CN" altLang="en-US" sz="1350" i="1">
                        <a:latin typeface="Cambria Math" panose="02040503050406030204" pitchFamily="18" charset="0"/>
                      </a:rPr>
                      <m:t>𝛿</m:t>
                    </m:r>
                    <m:r>
                      <a:rPr lang="en-US" altLang="zh-CN" sz="1350" i="1">
                        <a:latin typeface="Cambria Math" panose="02040503050406030204" pitchFamily="18" charset="0"/>
                      </a:rPr>
                      <m:t>𝑣</m:t>
                    </m:r>
                  </m:oMath>
                </a14:m>
                <a:r>
                  <a:rPr lang="zh-CN" altLang="en-US" sz="1350" dirty="0">
                    <a:latin typeface="+mn-ea"/>
                  </a:rPr>
                  <a:t>降至零，但在实践中，速度分布的宽度受到泵浦激光器的自然线宽的限制。</a:t>
                </a:r>
              </a:p>
            </p:txBody>
          </p:sp>
        </mc:Choice>
        <mc:Fallback>
          <p:sp>
            <p:nvSpPr>
              <p:cNvPr id="3" name="内容占位符 2">
                <a:extLst>
                  <a:ext uri="{FF2B5EF4-FFF2-40B4-BE49-F238E27FC236}">
                    <a16:creationId xmlns:a16="http://schemas.microsoft.com/office/drawing/2014/main" id="{B9C26711-6C98-4BFA-9C81-28961FB636B3}"/>
                  </a:ext>
                </a:extLst>
              </p:cNvPr>
              <p:cNvSpPr>
                <a:spLocks noGrp="1" noRot="1" noChangeAspect="1" noMove="1" noResize="1" noEditPoints="1" noAdjustHandles="1" noChangeArrowheads="1" noChangeShapeType="1" noTextEdit="1"/>
              </p:cNvSpPr>
              <p:nvPr>
                <p:ph idx="1"/>
              </p:nvPr>
            </p:nvSpPr>
            <p:spPr>
              <a:xfrm>
                <a:off x="585306" y="2594974"/>
                <a:ext cx="7831985" cy="4173538"/>
              </a:xfrm>
              <a:blipFill>
                <a:blip r:embed="rId2"/>
                <a:stretch>
                  <a:fillRect l="-156" t="-877"/>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01A12AD1-EB11-46B1-A56C-339871DE1C26}"/>
              </a:ext>
            </a:extLst>
          </p:cNvPr>
          <p:cNvSpPr>
            <a:spLocks noGrp="1"/>
          </p:cNvSpPr>
          <p:nvPr>
            <p:ph type="sldNum" sz="quarter" idx="12"/>
          </p:nvPr>
        </p:nvSpPr>
        <p:spPr/>
        <p:txBody>
          <a:bodyPr/>
          <a:lstStyle/>
          <a:p>
            <a:fld id="{27C45CD9-0508-4D1E-923D-4DFDAA610D19}" type="slidenum">
              <a:rPr lang="zh-CN" altLang="en-US" smtClean="0"/>
              <a:pPr/>
              <a:t>26</a:t>
            </a:fld>
            <a:endParaRPr lang="zh-CN" altLang="en-US" dirty="0"/>
          </a:p>
        </p:txBody>
      </p:sp>
      <p:sp>
        <p:nvSpPr>
          <p:cNvPr id="5" name="矩形 4">
            <a:extLst>
              <a:ext uri="{FF2B5EF4-FFF2-40B4-BE49-F238E27FC236}">
                <a16:creationId xmlns:a16="http://schemas.microsoft.com/office/drawing/2014/main" id="{9002EDF7-36F6-4225-AB7C-995D53878C8A}"/>
              </a:ext>
            </a:extLst>
          </p:cNvPr>
          <p:cNvSpPr/>
          <p:nvPr/>
        </p:nvSpPr>
        <p:spPr>
          <a:xfrm>
            <a:off x="5267665" y="4845373"/>
            <a:ext cx="3429000" cy="300082"/>
          </a:xfrm>
          <a:prstGeom prst="rect">
            <a:avLst/>
          </a:prstGeom>
        </p:spPr>
        <p:txBody>
          <a:bodyPr>
            <a:spAutoFit/>
          </a:bodyPr>
          <a:lstStyle/>
          <a:p>
            <a:r>
              <a:rPr lang="en-US" altLang="zh-CN" sz="1350" i="1" dirty="0">
                <a:solidFill>
                  <a:srgbClr val="000000"/>
                </a:solidFill>
                <a:latin typeface="CMTI10"/>
              </a:rPr>
              <a:t>[1]arXiv preprint arXiv:2004.02295</a:t>
            </a:r>
            <a:r>
              <a:rPr lang="en-US" altLang="zh-CN" sz="1350" dirty="0">
                <a:solidFill>
                  <a:srgbClr val="000000"/>
                </a:solidFill>
                <a:latin typeface="CMR10"/>
              </a:rPr>
              <a:t>, 2020</a:t>
            </a:r>
            <a:r>
              <a:rPr lang="en-US" altLang="zh-CN" sz="1350" dirty="0"/>
              <a:t> </a:t>
            </a:r>
            <a:endParaRPr lang="zh-CN" altLang="en-US" sz="1350" dirty="0"/>
          </a:p>
        </p:txBody>
      </p:sp>
      <p:pic>
        <p:nvPicPr>
          <p:cNvPr id="6" name="图片 5">
            <a:extLst>
              <a:ext uri="{FF2B5EF4-FFF2-40B4-BE49-F238E27FC236}">
                <a16:creationId xmlns:a16="http://schemas.microsoft.com/office/drawing/2014/main" id="{E786066B-67C0-4162-9E55-B5315D14294F}"/>
              </a:ext>
            </a:extLst>
          </p:cNvPr>
          <p:cNvPicPr>
            <a:picLocks noChangeAspect="1"/>
          </p:cNvPicPr>
          <p:nvPr/>
        </p:nvPicPr>
        <p:blipFill>
          <a:blip r:embed="rId3"/>
          <a:stretch>
            <a:fillRect/>
          </a:stretch>
        </p:blipFill>
        <p:spPr>
          <a:xfrm>
            <a:off x="1732855" y="367798"/>
            <a:ext cx="4219088" cy="2227176"/>
          </a:xfrm>
          <a:prstGeom prst="rect">
            <a:avLst/>
          </a:prstGeom>
        </p:spPr>
      </p:pic>
      <p:sp>
        <p:nvSpPr>
          <p:cNvPr id="7" name="文本框 6">
            <a:extLst>
              <a:ext uri="{FF2B5EF4-FFF2-40B4-BE49-F238E27FC236}">
                <a16:creationId xmlns:a16="http://schemas.microsoft.com/office/drawing/2014/main" id="{3AF392D8-5339-426A-ABBA-B634F5C50E84}"/>
              </a:ext>
            </a:extLst>
          </p:cNvPr>
          <p:cNvSpPr txBox="1"/>
          <p:nvPr/>
        </p:nvSpPr>
        <p:spPr>
          <a:xfrm>
            <a:off x="6457950" y="1131316"/>
            <a:ext cx="2181224" cy="1131079"/>
          </a:xfrm>
          <a:prstGeom prst="rect">
            <a:avLst/>
          </a:prstGeom>
          <a:noFill/>
        </p:spPr>
        <p:txBody>
          <a:bodyPr wrap="square" rtlCol="0">
            <a:spAutoFit/>
          </a:bodyPr>
          <a:lstStyle/>
          <a:p>
            <a:r>
              <a:rPr lang="en-US" altLang="zh-CN" sz="1350" dirty="0">
                <a:latin typeface="+mn-ea"/>
              </a:rPr>
              <a:t>BF:</a:t>
            </a:r>
            <a:r>
              <a:rPr lang="zh-CN" altLang="en-US" sz="1350" dirty="0">
                <a:latin typeface="+mn-ea"/>
              </a:rPr>
              <a:t>窄带滤波器</a:t>
            </a:r>
            <a:endParaRPr lang="en-US" altLang="zh-CN" sz="1350" dirty="0">
              <a:latin typeface="+mn-ea"/>
            </a:endParaRPr>
          </a:p>
          <a:p>
            <a:r>
              <a:rPr lang="en-US" altLang="zh-CN" sz="1350" dirty="0">
                <a:latin typeface="+mn-ea"/>
              </a:rPr>
              <a:t>DM:</a:t>
            </a:r>
            <a:r>
              <a:rPr lang="zh-CN" altLang="en-US" sz="1350" dirty="0">
                <a:latin typeface="+mn-ea"/>
              </a:rPr>
              <a:t>二向色镜</a:t>
            </a:r>
            <a:endParaRPr lang="en-US" altLang="zh-CN" sz="1350" dirty="0">
              <a:latin typeface="+mn-ea"/>
            </a:endParaRPr>
          </a:p>
          <a:p>
            <a:endParaRPr lang="en-US" altLang="zh-CN" sz="1350" dirty="0">
              <a:latin typeface="+mn-ea"/>
            </a:endParaRPr>
          </a:p>
          <a:p>
            <a:r>
              <a:rPr lang="en-US" altLang="zh-CN" sz="1350" dirty="0">
                <a:latin typeface="+mn-ea"/>
              </a:rPr>
              <a:t>VSP</a:t>
            </a:r>
            <a:r>
              <a:rPr lang="zh-CN" altLang="en-US" sz="1350" dirty="0">
                <a:latin typeface="+mn-ea"/>
              </a:rPr>
              <a:t>的</a:t>
            </a:r>
            <a:r>
              <a:rPr lang="en-US" altLang="zh-CN" sz="1350" dirty="0">
                <a:latin typeface="+mn-ea"/>
              </a:rPr>
              <a:t>pump</a:t>
            </a:r>
            <a:r>
              <a:rPr lang="zh-CN" altLang="en-US" sz="1350" dirty="0">
                <a:latin typeface="+mn-ea"/>
              </a:rPr>
              <a:t>束腰为</a:t>
            </a:r>
            <a:r>
              <a:rPr lang="en-US" altLang="zh-CN" sz="1350" dirty="0">
                <a:latin typeface="+mn-ea"/>
              </a:rPr>
              <a:t>4mm</a:t>
            </a:r>
          </a:p>
          <a:p>
            <a:r>
              <a:rPr lang="en-US" altLang="zh-CN" sz="1350" dirty="0">
                <a:latin typeface="+mn-ea"/>
              </a:rPr>
              <a:t>Probe</a:t>
            </a:r>
            <a:r>
              <a:rPr lang="zh-CN" altLang="en-US" sz="1350" dirty="0">
                <a:latin typeface="+mn-ea"/>
              </a:rPr>
              <a:t>束腰为</a:t>
            </a:r>
            <a:r>
              <a:rPr lang="en-US" altLang="zh-CN" sz="1350" dirty="0">
                <a:latin typeface="+mn-ea"/>
              </a:rPr>
              <a:t>0.3mm</a:t>
            </a:r>
            <a:endParaRPr lang="zh-CN" altLang="en-US" sz="1350" dirty="0">
              <a:latin typeface="+mn-ea"/>
            </a:endParaRPr>
          </a:p>
        </p:txBody>
      </p:sp>
      <p:sp>
        <p:nvSpPr>
          <p:cNvPr id="2" name="矩形 1">
            <a:extLst>
              <a:ext uri="{FF2B5EF4-FFF2-40B4-BE49-F238E27FC236}">
                <a16:creationId xmlns:a16="http://schemas.microsoft.com/office/drawing/2014/main" id="{DE3C6D23-E0F4-4082-97C4-9AF605A6B03F}"/>
              </a:ext>
            </a:extLst>
          </p:cNvPr>
          <p:cNvSpPr/>
          <p:nvPr/>
        </p:nvSpPr>
        <p:spPr>
          <a:xfrm>
            <a:off x="0" y="0"/>
            <a:ext cx="3842399" cy="492443"/>
          </a:xfrm>
          <a:prstGeom prst="rect">
            <a:avLst/>
          </a:prstGeom>
        </p:spPr>
        <p:txBody>
          <a:bodyPr wrap="none">
            <a:spAutoFit/>
          </a:bodyPr>
          <a:lstStyle/>
          <a:p>
            <a:r>
              <a:rPr lang="en-US" altLang="zh-CN" sz="2600" dirty="0">
                <a:latin typeface="+mj-lt"/>
                <a:ea typeface="+mj-ea"/>
                <a:cs typeface="+mj-cs"/>
              </a:rPr>
              <a:t>Velocity-selective pumping </a:t>
            </a:r>
            <a:endParaRPr lang="zh-CN" altLang="en-US" sz="2600" dirty="0">
              <a:latin typeface="+mj-lt"/>
              <a:ea typeface="+mj-ea"/>
              <a:cs typeface="+mj-cs"/>
            </a:endParaRPr>
          </a:p>
        </p:txBody>
      </p:sp>
    </p:spTree>
    <p:extLst>
      <p:ext uri="{BB962C8B-B14F-4D97-AF65-F5344CB8AC3E}">
        <p14:creationId xmlns:p14="http://schemas.microsoft.com/office/powerpoint/2010/main" val="225447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6A8092E-35D4-4A7C-BF6C-5743BF2C0261}"/>
              </a:ext>
            </a:extLst>
          </p:cNvPr>
          <p:cNvSpPr>
            <a:spLocks noGrp="1"/>
          </p:cNvSpPr>
          <p:nvPr>
            <p:ph idx="1"/>
          </p:nvPr>
        </p:nvSpPr>
        <p:spPr>
          <a:xfrm>
            <a:off x="-57571" y="6905"/>
            <a:ext cx="6041900" cy="516308"/>
          </a:xfrm>
        </p:spPr>
        <p:txBody>
          <a:bodyPr>
            <a:normAutofit fontScale="85000" lnSpcReduction="10000"/>
          </a:bodyPr>
          <a:lstStyle/>
          <a:p>
            <a:pPr marL="0" indent="0">
              <a:buNone/>
            </a:pPr>
            <a:r>
              <a:rPr lang="zh-CN" altLang="en-US" sz="3000" dirty="0">
                <a:latin typeface="+mj-lt"/>
                <a:ea typeface="+mj-ea"/>
                <a:cs typeface="+mj-cs"/>
              </a:rPr>
              <a:t>室温</a:t>
            </a:r>
            <a:r>
              <a:rPr lang="en-US" altLang="zh-CN" sz="3000" dirty="0">
                <a:latin typeface="+mj-lt"/>
                <a:ea typeface="+mj-ea"/>
                <a:cs typeface="+mj-cs"/>
              </a:rPr>
              <a:t>AFC—</a:t>
            </a:r>
            <a:r>
              <a:rPr lang="zh-CN" altLang="en-US" sz="3000" dirty="0">
                <a:latin typeface="+mj-lt"/>
                <a:ea typeface="+mj-ea"/>
                <a:cs typeface="+mj-cs"/>
              </a:rPr>
              <a:t>利用</a:t>
            </a:r>
            <a:r>
              <a:rPr lang="en-US" altLang="zh-CN" sz="3000" dirty="0">
                <a:latin typeface="+mj-lt"/>
                <a:ea typeface="+mj-ea"/>
                <a:cs typeface="+mj-cs"/>
              </a:rPr>
              <a:t>Velocity-selective pumping </a:t>
            </a:r>
            <a:endParaRPr lang="zh-CN" altLang="en-US" sz="3000" dirty="0">
              <a:latin typeface="+mj-lt"/>
              <a:ea typeface="+mj-ea"/>
              <a:cs typeface="+mj-cs"/>
            </a:endParaRPr>
          </a:p>
        </p:txBody>
      </p:sp>
      <p:sp>
        <p:nvSpPr>
          <p:cNvPr id="4" name="灯片编号占位符 3">
            <a:extLst>
              <a:ext uri="{FF2B5EF4-FFF2-40B4-BE49-F238E27FC236}">
                <a16:creationId xmlns:a16="http://schemas.microsoft.com/office/drawing/2014/main" id="{B25EEC42-025C-49A0-8CE8-699912392178}"/>
              </a:ext>
            </a:extLst>
          </p:cNvPr>
          <p:cNvSpPr>
            <a:spLocks noGrp="1"/>
          </p:cNvSpPr>
          <p:nvPr>
            <p:ph type="sldNum" sz="quarter" idx="12"/>
          </p:nvPr>
        </p:nvSpPr>
        <p:spPr/>
        <p:txBody>
          <a:bodyPr/>
          <a:lstStyle/>
          <a:p>
            <a:fld id="{27C45CD9-0508-4D1E-923D-4DFDAA610D19}" type="slidenum">
              <a:rPr lang="zh-CN" altLang="en-US" smtClean="0"/>
              <a:pPr/>
              <a:t>27</a:t>
            </a:fld>
            <a:endParaRPr lang="zh-CN" altLang="en-US" dirty="0"/>
          </a:p>
        </p:txBody>
      </p:sp>
      <p:pic>
        <p:nvPicPr>
          <p:cNvPr id="5" name="图片 4">
            <a:extLst>
              <a:ext uri="{FF2B5EF4-FFF2-40B4-BE49-F238E27FC236}">
                <a16:creationId xmlns:a16="http://schemas.microsoft.com/office/drawing/2014/main" id="{5D7BAFAB-3093-4759-99E2-0E73CFBFAE24}"/>
              </a:ext>
            </a:extLst>
          </p:cNvPr>
          <p:cNvPicPr>
            <a:picLocks noChangeAspect="1"/>
          </p:cNvPicPr>
          <p:nvPr/>
        </p:nvPicPr>
        <p:blipFill>
          <a:blip r:embed="rId2"/>
          <a:stretch>
            <a:fillRect/>
          </a:stretch>
        </p:blipFill>
        <p:spPr>
          <a:xfrm>
            <a:off x="106154" y="340511"/>
            <a:ext cx="3249394" cy="2823566"/>
          </a:xfrm>
          <a:prstGeom prst="rect">
            <a:avLst/>
          </a:prstGeom>
        </p:spPr>
      </p:pic>
      <p:sp>
        <p:nvSpPr>
          <p:cNvPr id="11" name="文本框 10">
            <a:extLst>
              <a:ext uri="{FF2B5EF4-FFF2-40B4-BE49-F238E27FC236}">
                <a16:creationId xmlns:a16="http://schemas.microsoft.com/office/drawing/2014/main" id="{7892DC38-5495-44D5-896D-E406B67C8E20}"/>
              </a:ext>
            </a:extLst>
          </p:cNvPr>
          <p:cNvSpPr txBox="1"/>
          <p:nvPr/>
        </p:nvSpPr>
        <p:spPr>
          <a:xfrm>
            <a:off x="106153" y="3067282"/>
            <a:ext cx="4664099" cy="715581"/>
          </a:xfrm>
          <a:prstGeom prst="rect">
            <a:avLst/>
          </a:prstGeom>
          <a:noFill/>
        </p:spPr>
        <p:txBody>
          <a:bodyPr wrap="square" rtlCol="0">
            <a:spAutoFit/>
          </a:bodyPr>
          <a:lstStyle/>
          <a:p>
            <a:r>
              <a:rPr lang="zh-CN" altLang="en-US" sz="1350" dirty="0">
                <a:latin typeface="+mn-ea"/>
              </a:rPr>
              <a:t>在铯的</a:t>
            </a:r>
            <a:r>
              <a:rPr lang="en-US" altLang="zh-CN" sz="1350" dirty="0">
                <a:latin typeface="+mn-ea"/>
              </a:rPr>
              <a:t>F=4</a:t>
            </a:r>
            <a:r>
              <a:rPr lang="zh-CN" altLang="en-US" sz="1350" dirty="0">
                <a:latin typeface="+mn-ea"/>
              </a:rPr>
              <a:t>超精细基态中制备多个速度类别的原子</a:t>
            </a:r>
            <a:endParaRPr lang="en-US" altLang="zh-CN" sz="1350" dirty="0">
              <a:latin typeface="+mn-ea"/>
            </a:endParaRPr>
          </a:p>
          <a:p>
            <a:r>
              <a:rPr lang="en-US" altLang="zh-CN" sz="1350" dirty="0">
                <a:latin typeface="+mn-ea"/>
              </a:rPr>
              <a:t>Prep</a:t>
            </a:r>
            <a:r>
              <a:rPr lang="zh-CN" altLang="en-US" sz="1350" dirty="0"/>
              <a:t>初始化基态到</a:t>
            </a:r>
            <a:r>
              <a:rPr lang="en-US" altLang="zh-CN" sz="1350" dirty="0">
                <a:latin typeface="+mn-ea"/>
              </a:rPr>
              <a:t>F=3</a:t>
            </a:r>
            <a:r>
              <a:rPr lang="zh-CN" altLang="en-US" sz="1350" dirty="0"/>
              <a:t>，</a:t>
            </a:r>
            <a:r>
              <a:rPr lang="en-US" altLang="zh-CN" sz="1350" dirty="0">
                <a:latin typeface="+mn-ea"/>
              </a:rPr>
              <a:t>VSP</a:t>
            </a:r>
            <a:r>
              <a:rPr lang="zh-CN" altLang="en-US" sz="1350" dirty="0"/>
              <a:t>准备速度选择的总体，</a:t>
            </a:r>
            <a:r>
              <a:rPr lang="en-US" altLang="zh-CN" sz="1350" dirty="0">
                <a:latin typeface="+mn-ea"/>
              </a:rPr>
              <a:t>Probe</a:t>
            </a:r>
            <a:r>
              <a:rPr lang="zh-CN" altLang="en-US" sz="1350" dirty="0"/>
              <a:t>探测制备特征的光谱与时间响应。</a:t>
            </a:r>
            <a:endParaRPr lang="en-US" altLang="zh-CN" sz="1350" dirty="0"/>
          </a:p>
        </p:txBody>
      </p:sp>
      <p:sp>
        <p:nvSpPr>
          <p:cNvPr id="14" name="矩形 13">
            <a:extLst>
              <a:ext uri="{FF2B5EF4-FFF2-40B4-BE49-F238E27FC236}">
                <a16:creationId xmlns:a16="http://schemas.microsoft.com/office/drawing/2014/main" id="{51DB3EF9-6A19-4933-8A94-78AC54649E51}"/>
              </a:ext>
            </a:extLst>
          </p:cNvPr>
          <p:cNvSpPr/>
          <p:nvPr/>
        </p:nvSpPr>
        <p:spPr>
          <a:xfrm>
            <a:off x="106154" y="3804672"/>
            <a:ext cx="4085397" cy="1338828"/>
          </a:xfrm>
          <a:prstGeom prst="rect">
            <a:avLst/>
          </a:prstGeom>
        </p:spPr>
        <p:txBody>
          <a:bodyPr wrap="square">
            <a:spAutoFit/>
          </a:bodyPr>
          <a:lstStyle/>
          <a:p>
            <a:r>
              <a:rPr lang="zh-CN" altLang="en-US" sz="1350" dirty="0"/>
              <a:t>在速度选择性泵浦后的某个时间，原子离开泵浦区，与腔壁碰撞保持其自旋极化，并以不同的速度重新进入</a:t>
            </a:r>
            <a:r>
              <a:rPr lang="en-US" altLang="zh-CN" sz="1350" dirty="0">
                <a:latin typeface="+mn-ea"/>
              </a:rPr>
              <a:t>Probe</a:t>
            </a:r>
            <a:r>
              <a:rPr lang="zh-CN" altLang="en-US" sz="1350" dirty="0"/>
              <a:t>区域。</a:t>
            </a:r>
            <a:endParaRPr lang="en-US" altLang="zh-CN" sz="1350" dirty="0"/>
          </a:p>
          <a:p>
            <a:r>
              <a:rPr lang="zh-CN" altLang="en-US" sz="1350" dirty="0"/>
              <a:t>这个过程比正常</a:t>
            </a:r>
            <a:r>
              <a:rPr lang="en-US" altLang="zh-CN" sz="1350" dirty="0">
                <a:latin typeface="+mn-ea"/>
              </a:rPr>
              <a:t>Probe</a:t>
            </a:r>
            <a:r>
              <a:rPr lang="zh-CN" altLang="en-US" sz="1350" dirty="0"/>
              <a:t>响应的时间要快，所以为了避免探测长光谱时出现错误，选择将脉冲序列在不同区域与时间上重复，拼凑以得到完整的光谱。</a:t>
            </a:r>
          </a:p>
        </p:txBody>
      </p:sp>
      <p:pic>
        <p:nvPicPr>
          <p:cNvPr id="15" name="图片 14">
            <a:extLst>
              <a:ext uri="{FF2B5EF4-FFF2-40B4-BE49-F238E27FC236}">
                <a16:creationId xmlns:a16="http://schemas.microsoft.com/office/drawing/2014/main" id="{9CE2622C-5928-41AC-8EF5-330B065D0B84}"/>
              </a:ext>
            </a:extLst>
          </p:cNvPr>
          <p:cNvPicPr>
            <a:picLocks noChangeAspect="1"/>
          </p:cNvPicPr>
          <p:nvPr/>
        </p:nvPicPr>
        <p:blipFill>
          <a:blip r:embed="rId3"/>
          <a:stretch>
            <a:fillRect/>
          </a:stretch>
        </p:blipFill>
        <p:spPr>
          <a:xfrm>
            <a:off x="4770253" y="523213"/>
            <a:ext cx="4373747" cy="3542512"/>
          </a:xfrm>
          <a:prstGeom prst="rect">
            <a:avLst/>
          </a:prstGeom>
        </p:spPr>
      </p:pic>
      <p:sp>
        <p:nvSpPr>
          <p:cNvPr id="16" name="矩形 15">
            <a:extLst>
              <a:ext uri="{FF2B5EF4-FFF2-40B4-BE49-F238E27FC236}">
                <a16:creationId xmlns:a16="http://schemas.microsoft.com/office/drawing/2014/main" id="{1D4343B0-B79A-4B21-8904-6F334E5031DB}"/>
              </a:ext>
            </a:extLst>
          </p:cNvPr>
          <p:cNvSpPr/>
          <p:nvPr/>
        </p:nvSpPr>
        <p:spPr>
          <a:xfrm>
            <a:off x="4945695" y="4116295"/>
            <a:ext cx="4198305" cy="715581"/>
          </a:xfrm>
          <a:prstGeom prst="rect">
            <a:avLst/>
          </a:prstGeom>
        </p:spPr>
        <p:txBody>
          <a:bodyPr wrap="square">
            <a:spAutoFit/>
          </a:bodyPr>
          <a:lstStyle/>
          <a:p>
            <a:r>
              <a:rPr lang="zh-CN" altLang="en-US" sz="1350" dirty="0"/>
              <a:t>蓝线为</a:t>
            </a:r>
            <a:r>
              <a:rPr lang="en-US" altLang="zh-CN" sz="1350" dirty="0">
                <a:latin typeface="+mn-ea"/>
              </a:rPr>
              <a:t>23</a:t>
            </a:r>
            <a:r>
              <a:rPr lang="en-US" altLang="zh-CN" sz="1350" dirty="0"/>
              <a:t>℃</a:t>
            </a:r>
            <a:r>
              <a:rPr lang="zh-CN" altLang="en-US" sz="1350" dirty="0"/>
              <a:t>下改变</a:t>
            </a:r>
            <a:r>
              <a:rPr lang="en-US" altLang="zh-CN" sz="1350" dirty="0">
                <a:latin typeface="+mn-ea"/>
              </a:rPr>
              <a:t>VSP</a:t>
            </a:r>
            <a:r>
              <a:rPr lang="zh-CN" altLang="en-US" sz="1350" dirty="0"/>
              <a:t>时间与功率后，</a:t>
            </a:r>
            <a:r>
              <a:rPr lang="en-US" altLang="zh-CN" sz="1350" dirty="0">
                <a:latin typeface="+mn-ea"/>
              </a:rPr>
              <a:t>Probe</a:t>
            </a:r>
            <a:r>
              <a:rPr lang="zh-CN" altLang="en-US" sz="1350" dirty="0"/>
              <a:t>光探测得到的光学深度。</a:t>
            </a:r>
            <a:br>
              <a:rPr lang="en-US" altLang="zh-CN" sz="1350" dirty="0"/>
            </a:br>
            <a:r>
              <a:rPr lang="zh-CN" altLang="en-US" sz="1350" dirty="0"/>
              <a:t>红线是模拟的光谱。绿线是未泵浦的多普勒增宽频谱。</a:t>
            </a:r>
          </a:p>
        </p:txBody>
      </p:sp>
      <p:sp>
        <p:nvSpPr>
          <p:cNvPr id="2" name="矩形 1">
            <a:extLst>
              <a:ext uri="{FF2B5EF4-FFF2-40B4-BE49-F238E27FC236}">
                <a16:creationId xmlns:a16="http://schemas.microsoft.com/office/drawing/2014/main" id="{D3581BE7-44D6-4473-8A72-47BAD41605EB}"/>
              </a:ext>
            </a:extLst>
          </p:cNvPr>
          <p:cNvSpPr/>
          <p:nvPr/>
        </p:nvSpPr>
        <p:spPr>
          <a:xfrm>
            <a:off x="4198306" y="4802168"/>
            <a:ext cx="2420919" cy="369332"/>
          </a:xfrm>
          <a:prstGeom prst="rect">
            <a:avLst/>
          </a:prstGeom>
        </p:spPr>
        <p:txBody>
          <a:bodyPr wrap="none">
            <a:spAutoFit/>
          </a:bodyPr>
          <a:lstStyle/>
          <a:p>
            <a:r>
              <a:rPr lang="en-US" altLang="zh-CN" sz="1350" i="1" dirty="0">
                <a:solidFill>
                  <a:srgbClr val="000000"/>
                </a:solidFill>
                <a:latin typeface="CMTI10"/>
              </a:rPr>
              <a:t>Opt</a:t>
            </a:r>
            <a:r>
              <a:rPr lang="en-US" altLang="zh-CN" dirty="0">
                <a:solidFill>
                  <a:srgbClr val="333333"/>
                </a:solidFill>
                <a:latin typeface="Open Sans"/>
              </a:rPr>
              <a:t>. </a:t>
            </a:r>
            <a:r>
              <a:rPr lang="en-US" altLang="zh-CN" sz="1350" i="1" dirty="0">
                <a:solidFill>
                  <a:srgbClr val="000000"/>
                </a:solidFill>
                <a:latin typeface="CMTI10"/>
              </a:rPr>
              <a:t>Lett. 46, 2960-2963 (2021)</a:t>
            </a:r>
            <a:endParaRPr lang="zh-CN" altLang="en-US" sz="1350" i="1" dirty="0">
              <a:solidFill>
                <a:srgbClr val="000000"/>
              </a:solidFill>
              <a:latin typeface="CMTI10"/>
            </a:endParaRPr>
          </a:p>
        </p:txBody>
      </p:sp>
    </p:spTree>
    <p:extLst>
      <p:ext uri="{BB962C8B-B14F-4D97-AF65-F5344CB8AC3E}">
        <p14:creationId xmlns:p14="http://schemas.microsoft.com/office/powerpoint/2010/main" val="910902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EDD860A-48B7-4F9F-B972-59C5BAA44089}"/>
              </a:ext>
            </a:extLst>
          </p:cNvPr>
          <p:cNvSpPr>
            <a:spLocks noGrp="1"/>
          </p:cNvSpPr>
          <p:nvPr>
            <p:ph type="sldNum" sz="quarter" idx="12"/>
          </p:nvPr>
        </p:nvSpPr>
        <p:spPr/>
        <p:txBody>
          <a:bodyPr/>
          <a:lstStyle/>
          <a:p>
            <a:fld id="{27C45CD9-0508-4D1E-923D-4DFDAA610D19}" type="slidenum">
              <a:rPr lang="zh-CN" altLang="en-US" smtClean="0"/>
              <a:pPr/>
              <a:t>28</a:t>
            </a:fld>
            <a:endParaRPr lang="zh-CN" altLang="en-US" dirty="0"/>
          </a:p>
        </p:txBody>
      </p:sp>
      <p:pic>
        <p:nvPicPr>
          <p:cNvPr id="5" name="图片 4">
            <a:extLst>
              <a:ext uri="{FF2B5EF4-FFF2-40B4-BE49-F238E27FC236}">
                <a16:creationId xmlns:a16="http://schemas.microsoft.com/office/drawing/2014/main" id="{428AA760-5CA8-45A7-A30F-9A1893AD7317}"/>
              </a:ext>
            </a:extLst>
          </p:cNvPr>
          <p:cNvPicPr>
            <a:picLocks noChangeAspect="1"/>
          </p:cNvPicPr>
          <p:nvPr/>
        </p:nvPicPr>
        <p:blipFill>
          <a:blip r:embed="rId2"/>
          <a:stretch>
            <a:fillRect/>
          </a:stretch>
        </p:blipFill>
        <p:spPr>
          <a:xfrm>
            <a:off x="411500" y="0"/>
            <a:ext cx="3669347" cy="3444081"/>
          </a:xfrm>
          <a:prstGeom prst="rect">
            <a:avLst/>
          </a:prstGeom>
        </p:spPr>
      </p:pic>
      <p:sp>
        <p:nvSpPr>
          <p:cNvPr id="6" name="文本框 5">
            <a:extLst>
              <a:ext uri="{FF2B5EF4-FFF2-40B4-BE49-F238E27FC236}">
                <a16:creationId xmlns:a16="http://schemas.microsoft.com/office/drawing/2014/main" id="{ED287D44-C0ED-46F0-9312-4C4417F7BC86}"/>
              </a:ext>
            </a:extLst>
          </p:cNvPr>
          <p:cNvSpPr txBox="1"/>
          <p:nvPr/>
        </p:nvSpPr>
        <p:spPr>
          <a:xfrm>
            <a:off x="4080847" y="652166"/>
            <a:ext cx="3669347" cy="1338828"/>
          </a:xfrm>
          <a:prstGeom prst="rect">
            <a:avLst/>
          </a:prstGeom>
          <a:noFill/>
        </p:spPr>
        <p:txBody>
          <a:bodyPr wrap="square" rtlCol="0">
            <a:spAutoFit/>
          </a:bodyPr>
          <a:lstStyle/>
          <a:p>
            <a:r>
              <a:rPr lang="zh-CN" altLang="en-US" sz="1350" dirty="0"/>
              <a:t>左图展示了对于</a:t>
            </a:r>
            <a:r>
              <a:rPr lang="en-US" altLang="zh-CN" sz="1350" dirty="0"/>
              <a:t>ORCA</a:t>
            </a:r>
            <a:r>
              <a:rPr lang="zh-CN" altLang="en-US" sz="1350" dirty="0"/>
              <a:t>协议，光学深度（耦合强度）与多普勒退相干时间对</a:t>
            </a:r>
            <a:r>
              <a:rPr lang="en-US" altLang="zh-CN" sz="1350" dirty="0"/>
              <a:t>VSP</a:t>
            </a:r>
            <a:r>
              <a:rPr lang="zh-CN" altLang="en-US" sz="1350" dirty="0"/>
              <a:t>阶段的泵浦时间和功率的相应情况。</a:t>
            </a:r>
            <a:r>
              <a:rPr lang="en-US" altLang="zh-CN" sz="1350" dirty="0"/>
              <a:t>(</a:t>
            </a:r>
            <a:r>
              <a:rPr lang="en-US" altLang="zh-CN" sz="1350" dirty="0">
                <a:latin typeface="+mn-ea"/>
              </a:rPr>
              <a:t>23</a:t>
            </a:r>
            <a:r>
              <a:rPr lang="en-US" altLang="zh-CN" sz="1350" dirty="0">
                <a:latin typeface="微软雅黑" panose="020B0503020204020204" pitchFamily="34" charset="-122"/>
                <a:ea typeface="微软雅黑" panose="020B0503020204020204" pitchFamily="34" charset="-122"/>
              </a:rPr>
              <a:t>℃</a:t>
            </a:r>
            <a:r>
              <a:rPr lang="en-US" altLang="zh-CN" sz="1350" dirty="0"/>
              <a:t>)</a:t>
            </a:r>
          </a:p>
          <a:p>
            <a:r>
              <a:rPr lang="zh-CN" altLang="en-US" sz="1350" dirty="0"/>
              <a:t>其中退相干时间是通过将探针测量的频谱拟合到速度分布来提取的，该速度分布是从速率方程的数值模拟中导出的。</a:t>
            </a:r>
          </a:p>
        </p:txBody>
      </p:sp>
      <p:pic>
        <p:nvPicPr>
          <p:cNvPr id="7" name="图片 6">
            <a:extLst>
              <a:ext uri="{FF2B5EF4-FFF2-40B4-BE49-F238E27FC236}">
                <a16:creationId xmlns:a16="http://schemas.microsoft.com/office/drawing/2014/main" id="{0BB36B7D-92F9-4BEB-841F-DDB3DD9799F1}"/>
              </a:ext>
            </a:extLst>
          </p:cNvPr>
          <p:cNvPicPr>
            <a:picLocks noChangeAspect="1"/>
          </p:cNvPicPr>
          <p:nvPr/>
        </p:nvPicPr>
        <p:blipFill>
          <a:blip r:embed="rId3"/>
          <a:stretch>
            <a:fillRect/>
          </a:stretch>
        </p:blipFill>
        <p:spPr>
          <a:xfrm>
            <a:off x="278787" y="3339873"/>
            <a:ext cx="3949202" cy="1338827"/>
          </a:xfrm>
          <a:prstGeom prst="rect">
            <a:avLst/>
          </a:prstGeom>
        </p:spPr>
      </p:pic>
      <p:sp>
        <p:nvSpPr>
          <p:cNvPr id="8" name="文本框 7">
            <a:extLst>
              <a:ext uri="{FF2B5EF4-FFF2-40B4-BE49-F238E27FC236}">
                <a16:creationId xmlns:a16="http://schemas.microsoft.com/office/drawing/2014/main" id="{66BF2159-0A8B-4FE9-B055-9B420C856F89}"/>
              </a:ext>
            </a:extLst>
          </p:cNvPr>
          <p:cNvSpPr txBox="1"/>
          <p:nvPr/>
        </p:nvSpPr>
        <p:spPr>
          <a:xfrm>
            <a:off x="4213560" y="3443746"/>
            <a:ext cx="3669347" cy="1131079"/>
          </a:xfrm>
          <a:prstGeom prst="rect">
            <a:avLst/>
          </a:prstGeom>
          <a:noFill/>
        </p:spPr>
        <p:txBody>
          <a:bodyPr wrap="square" rtlCol="0">
            <a:spAutoFit/>
          </a:bodyPr>
          <a:lstStyle/>
          <a:p>
            <a:r>
              <a:rPr lang="zh-CN" altLang="en-US" sz="1350" dirty="0"/>
              <a:t>表中显示在上述情况下可以对多普勒退相干时间产生的增强因子</a:t>
            </a:r>
            <a:r>
              <a:rPr lang="en-US" altLang="zh-CN" sz="1350" dirty="0">
                <a:latin typeface="+mn-ea"/>
              </a:rPr>
              <a:t>β</a:t>
            </a:r>
            <a:r>
              <a:rPr lang="zh-CN" altLang="en-US" sz="1350" dirty="0"/>
              <a:t>。</a:t>
            </a:r>
            <a:r>
              <a:rPr lang="en-US" altLang="zh-CN" sz="1350" dirty="0">
                <a:latin typeface="+mn-ea"/>
              </a:rPr>
              <a:t>VSP</a:t>
            </a:r>
            <a:r>
              <a:rPr lang="zh-CN" altLang="en-US" sz="1350" dirty="0"/>
              <a:t>功率和时间设定为</a:t>
            </a:r>
            <a:r>
              <a:rPr lang="en-US" altLang="zh-CN" sz="1350" dirty="0">
                <a:latin typeface="+mn-ea"/>
              </a:rPr>
              <a:t>1mW</a:t>
            </a:r>
            <a:r>
              <a:rPr lang="zh-CN" altLang="en-US" sz="1350" dirty="0"/>
              <a:t>和</a:t>
            </a:r>
            <a:r>
              <a:rPr lang="en-US" altLang="zh-CN" sz="1350" dirty="0">
                <a:latin typeface="+mn-ea"/>
              </a:rPr>
              <a:t>0.1µs</a:t>
            </a:r>
            <a:r>
              <a:rPr lang="zh-CN" altLang="en-US" sz="1350" dirty="0">
                <a:latin typeface="+mn-ea"/>
              </a:rPr>
              <a:t>，</a:t>
            </a:r>
            <a:r>
              <a:rPr lang="zh-CN" altLang="en-US" sz="1350" dirty="0"/>
              <a:t>并将速度选择激光器的线宽设为</a:t>
            </a:r>
            <a:r>
              <a:rPr lang="en-US" altLang="zh-CN" sz="1350" dirty="0">
                <a:latin typeface="+mn-ea"/>
              </a:rPr>
              <a:t>6MHz</a:t>
            </a:r>
            <a:r>
              <a:rPr lang="zh-CN" altLang="en-US" sz="1350" dirty="0">
                <a:latin typeface="+mn-ea"/>
              </a:rPr>
              <a:t>。在抑制了多普勒退相干后，主导的退相干机制变为</a:t>
            </a:r>
            <a:r>
              <a:rPr lang="zh-CN" altLang="en-US" sz="1350" dirty="0"/>
              <a:t>超精细激励振荡与原子的漂移。</a:t>
            </a:r>
          </a:p>
        </p:txBody>
      </p:sp>
    </p:spTree>
    <p:extLst>
      <p:ext uri="{BB962C8B-B14F-4D97-AF65-F5344CB8AC3E}">
        <p14:creationId xmlns:p14="http://schemas.microsoft.com/office/powerpoint/2010/main" val="2608199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9FE93ADE-7AB9-4404-976B-1DC6122E65EC}"/>
              </a:ext>
            </a:extLst>
          </p:cNvPr>
          <p:cNvPicPr>
            <a:picLocks noGrp="1" noChangeAspect="1"/>
          </p:cNvPicPr>
          <p:nvPr>
            <p:ph idx="1"/>
          </p:nvPr>
        </p:nvPicPr>
        <p:blipFill>
          <a:blip r:embed="rId2"/>
          <a:stretch>
            <a:fillRect/>
          </a:stretch>
        </p:blipFill>
        <p:spPr>
          <a:xfrm>
            <a:off x="-36366" y="2"/>
            <a:ext cx="4423379" cy="2288332"/>
          </a:xfrm>
          <a:prstGeom prst="rect">
            <a:avLst/>
          </a:prstGeom>
        </p:spPr>
      </p:pic>
      <p:sp>
        <p:nvSpPr>
          <p:cNvPr id="4" name="灯片编号占位符 3">
            <a:extLst>
              <a:ext uri="{FF2B5EF4-FFF2-40B4-BE49-F238E27FC236}">
                <a16:creationId xmlns:a16="http://schemas.microsoft.com/office/drawing/2014/main" id="{C9E87E7A-E235-4A4D-9B9B-F6913AAFFFF2}"/>
              </a:ext>
            </a:extLst>
          </p:cNvPr>
          <p:cNvSpPr>
            <a:spLocks noGrp="1"/>
          </p:cNvSpPr>
          <p:nvPr>
            <p:ph type="sldNum" sz="quarter" idx="12"/>
          </p:nvPr>
        </p:nvSpPr>
        <p:spPr/>
        <p:txBody>
          <a:bodyPr/>
          <a:lstStyle/>
          <a:p>
            <a:fld id="{27C45CD9-0508-4D1E-923D-4DFDAA610D19}" type="slidenum">
              <a:rPr lang="zh-CN" altLang="en-US" smtClean="0"/>
              <a:pPr/>
              <a:t>29</a:t>
            </a:fld>
            <a:endParaRPr lang="zh-CN" altLang="en-US" dirty="0"/>
          </a:p>
        </p:txBody>
      </p:sp>
      <p:pic>
        <p:nvPicPr>
          <p:cNvPr id="6" name="图片 5">
            <a:extLst>
              <a:ext uri="{FF2B5EF4-FFF2-40B4-BE49-F238E27FC236}">
                <a16:creationId xmlns:a16="http://schemas.microsoft.com/office/drawing/2014/main" id="{F1B00875-A6A5-4046-976F-68E30720C965}"/>
              </a:ext>
            </a:extLst>
          </p:cNvPr>
          <p:cNvPicPr>
            <a:picLocks noChangeAspect="1"/>
          </p:cNvPicPr>
          <p:nvPr/>
        </p:nvPicPr>
        <p:blipFill>
          <a:blip r:embed="rId3"/>
          <a:stretch>
            <a:fillRect/>
          </a:stretch>
        </p:blipFill>
        <p:spPr>
          <a:xfrm>
            <a:off x="-35573" y="2387274"/>
            <a:ext cx="4212937" cy="2756226"/>
          </a:xfrm>
          <a:prstGeom prst="rect">
            <a:avLst/>
          </a:prstGeom>
        </p:spPr>
      </p:pic>
      <mc:AlternateContent xmlns:mc="http://schemas.openxmlformats.org/markup-compatibility/2006">
        <mc:Choice xmlns:a14="http://schemas.microsoft.com/office/drawing/2010/main" Requires="a14">
          <p:sp>
            <p:nvSpPr>
              <p:cNvPr id="7" name="矩形 6">
                <a:extLst>
                  <a:ext uri="{FF2B5EF4-FFF2-40B4-BE49-F238E27FC236}">
                    <a16:creationId xmlns:a16="http://schemas.microsoft.com/office/drawing/2014/main" id="{AF8094BA-839A-4A85-B40B-9C6C8909A62C}"/>
                  </a:ext>
                </a:extLst>
              </p:cNvPr>
              <p:cNvSpPr/>
              <p:nvPr/>
            </p:nvSpPr>
            <p:spPr>
              <a:xfrm>
                <a:off x="4354035" y="190501"/>
                <a:ext cx="4506019" cy="715581"/>
              </a:xfrm>
              <a:prstGeom prst="rect">
                <a:avLst/>
              </a:prstGeom>
            </p:spPr>
            <p:txBody>
              <a:bodyPr wrap="square">
                <a:spAutoFit/>
              </a:bodyPr>
              <a:lstStyle/>
              <a:p>
                <a:r>
                  <a:rPr lang="zh-CN" altLang="en-US" sz="1350" dirty="0"/>
                  <a:t>图为具有梳间距∆、光学深度d、齿宽γ和总宽度Γ的</a:t>
                </a:r>
                <a:r>
                  <a:rPr lang="en-US" altLang="zh-CN" sz="1350" dirty="0"/>
                  <a:t>AFC</a:t>
                </a:r>
                <a:r>
                  <a:rPr lang="zh-CN" altLang="en-US" sz="1350" dirty="0"/>
                  <a:t>。虚线是指原始的不均匀加宽线，</a:t>
                </a:r>
                <a14:m>
                  <m:oMath xmlns:m="http://schemas.openxmlformats.org/officeDocument/2006/math">
                    <m:sSub>
                      <m:sSubPr>
                        <m:ctrlPr>
                          <a:rPr lang="en-US" altLang="zh-CN" sz="1350" i="1" dirty="0">
                            <a:latin typeface="Cambria Math" panose="02040503050406030204" pitchFamily="18" charset="0"/>
                          </a:rPr>
                        </m:ctrlPr>
                      </m:sSubPr>
                      <m:e>
                        <m:r>
                          <a:rPr lang="en-US" altLang="zh-CN" sz="1350" i="1" dirty="0">
                            <a:latin typeface="Cambria Math" panose="02040503050406030204" pitchFamily="18" charset="0"/>
                          </a:rPr>
                          <m:t>𝑑</m:t>
                        </m:r>
                      </m:e>
                      <m:sub>
                        <m:r>
                          <a:rPr lang="en-US" altLang="zh-CN" sz="1350" i="1" dirty="0">
                            <a:latin typeface="Cambria Math" panose="02040503050406030204" pitchFamily="18" charset="0"/>
                          </a:rPr>
                          <m:t>0</m:t>
                        </m:r>
                      </m:sub>
                    </m:sSub>
                  </m:oMath>
                </a14:m>
                <a:r>
                  <a:rPr lang="zh-CN" altLang="en-US" sz="1350" dirty="0"/>
                  <a:t>为吸收背景。</a:t>
                </a:r>
                <a:r>
                  <a:rPr lang="en-US" altLang="zh-CN" sz="1350" dirty="0"/>
                  <a:t>AFC</a:t>
                </a:r>
                <a:r>
                  <a:rPr lang="zh-CN" altLang="en-US" sz="1350" dirty="0"/>
                  <a:t>的效率可由以下公式确定</a:t>
                </a:r>
              </a:p>
            </p:txBody>
          </p:sp>
        </mc:Choice>
        <mc:Fallback>
          <p:sp>
            <p:nvSpPr>
              <p:cNvPr id="7" name="矩形 6">
                <a:extLst>
                  <a:ext uri="{FF2B5EF4-FFF2-40B4-BE49-F238E27FC236}">
                    <a16:creationId xmlns:a16="http://schemas.microsoft.com/office/drawing/2014/main" id="{AF8094BA-839A-4A85-B40B-9C6C8909A62C}"/>
                  </a:ext>
                </a:extLst>
              </p:cNvPr>
              <p:cNvSpPr>
                <a:spLocks noRot="1" noChangeAspect="1" noMove="1" noResize="1" noEditPoints="1" noAdjustHandles="1" noChangeArrowheads="1" noChangeShapeType="1" noTextEdit="1"/>
              </p:cNvSpPr>
              <p:nvPr/>
            </p:nvSpPr>
            <p:spPr>
              <a:xfrm>
                <a:off x="4354035" y="190501"/>
                <a:ext cx="4506019" cy="715581"/>
              </a:xfrm>
              <a:prstGeom prst="rect">
                <a:avLst/>
              </a:prstGeom>
              <a:blipFill>
                <a:blip r:embed="rId4"/>
                <a:stretch>
                  <a:fillRect l="-271" t="-1695" b="-678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4443208C-2B89-42BC-99EC-236431C1B50C}"/>
                  </a:ext>
                </a:extLst>
              </p:cNvPr>
              <p:cNvSpPr txBox="1"/>
              <p:nvPr/>
            </p:nvSpPr>
            <p:spPr>
              <a:xfrm>
                <a:off x="4328593" y="2478833"/>
                <a:ext cx="4531461" cy="1546577"/>
              </a:xfrm>
              <a:prstGeom prst="rect">
                <a:avLst/>
              </a:prstGeom>
              <a:noFill/>
            </p:spPr>
            <p:txBody>
              <a:bodyPr wrap="square" rtlCol="0">
                <a:spAutoFit/>
              </a:bodyPr>
              <a:lstStyle/>
              <a:p>
                <a:r>
                  <a:rPr lang="zh-CN" altLang="en-US" sz="1350" dirty="0"/>
                  <a:t>图为</a:t>
                </a:r>
                <a:r>
                  <a:rPr lang="en-US" altLang="zh-CN" sz="1350" dirty="0"/>
                  <a:t>VSP</a:t>
                </a:r>
                <a:r>
                  <a:rPr lang="zh-CN" altLang="en-US" sz="1350" dirty="0"/>
                  <a:t>之后得到的频率谱</a:t>
                </a:r>
                <a:r>
                  <a:rPr lang="en-US" altLang="zh-CN" sz="1350" dirty="0"/>
                  <a:t>,</a:t>
                </a:r>
                <a:r>
                  <a:rPr lang="zh-CN" altLang="en-US" sz="1350" dirty="0"/>
                  <a:t>为了达到</a:t>
                </a:r>
                <a:r>
                  <a:rPr lang="en-US" altLang="zh-CN" sz="1350" dirty="0"/>
                  <a:t>AFC</a:t>
                </a:r>
                <a:r>
                  <a:rPr lang="zh-CN" altLang="en-US" sz="1350" dirty="0"/>
                  <a:t>效果，可以将射频通过</a:t>
                </a:r>
                <a:r>
                  <a:rPr lang="en-US" altLang="zh-CN" sz="1350" dirty="0"/>
                  <a:t>bias-T</a:t>
                </a:r>
                <a:r>
                  <a:rPr lang="zh-CN" altLang="en-US" sz="1350" dirty="0"/>
                  <a:t>施加到</a:t>
                </a:r>
                <a:r>
                  <a:rPr lang="en-US" altLang="zh-CN" sz="1350" dirty="0"/>
                  <a:t>VSP</a:t>
                </a:r>
                <a:r>
                  <a:rPr lang="zh-CN" altLang="en-US" sz="1350" dirty="0"/>
                  <a:t>激光器上以产生中心频率附近的边带。此时边带不同的速度类都可以被</a:t>
                </a:r>
                <a:r>
                  <a:rPr lang="en-US" altLang="zh-CN" sz="1350" dirty="0"/>
                  <a:t>pump</a:t>
                </a:r>
                <a:r>
                  <a:rPr lang="zh-CN" altLang="en-US" sz="1350" dirty="0"/>
                  <a:t>到</a:t>
                </a:r>
                <a:r>
                  <a:rPr lang="en-US" altLang="zh-CN" sz="1350" dirty="0"/>
                  <a:t>F=4</a:t>
                </a:r>
                <a:r>
                  <a:rPr lang="zh-CN" altLang="en-US" sz="1350" dirty="0"/>
                  <a:t>态。</a:t>
                </a:r>
                <a:endParaRPr lang="en-US" altLang="zh-CN" sz="1350" dirty="0"/>
              </a:p>
              <a:p>
                <a:endParaRPr lang="en-US" altLang="zh-CN" sz="1350" dirty="0"/>
              </a:p>
              <a:p>
                <a:r>
                  <a:rPr lang="zh-CN" altLang="en-US" sz="1350" dirty="0"/>
                  <a:t>实验探测了</a:t>
                </a:r>
                <a14:m>
                  <m:oMath xmlns:m="http://schemas.openxmlformats.org/officeDocument/2006/math">
                    <m:r>
                      <m:rPr>
                        <m:sty m:val="p"/>
                      </m:rPr>
                      <a:rPr lang="el-GR" altLang="zh-CN" sz="1350" i="1">
                        <a:latin typeface="Cambria Math" panose="02040503050406030204" pitchFamily="18" charset="0"/>
                        <a:ea typeface="Cambria Math" panose="02040503050406030204" pitchFamily="18" charset="0"/>
                      </a:rPr>
                      <m:t>Δ</m:t>
                    </m:r>
                    <m:r>
                      <a:rPr lang="en-US" altLang="zh-CN" sz="1350" i="1">
                        <a:latin typeface="Cambria Math" panose="02040503050406030204" pitchFamily="18" charset="0"/>
                        <a:ea typeface="Cambria Math" panose="02040503050406030204" pitchFamily="18" charset="0"/>
                      </a:rPr>
                      <m:t>=</m:t>
                    </m:r>
                  </m:oMath>
                </a14:m>
                <a:r>
                  <a:rPr lang="en-US" altLang="zh-CN" sz="1350" dirty="0"/>
                  <a:t>83.7MHz</a:t>
                </a:r>
                <a:r>
                  <a:rPr lang="zh-CN" altLang="en-US" sz="1350" dirty="0"/>
                  <a:t>齿宽的频谱，测量得到齿宽为</a:t>
                </a:r>
                <a:r>
                  <a:rPr lang="en-US" altLang="zh-CN" sz="1350" dirty="0"/>
                  <a:t>45MHz</a:t>
                </a:r>
                <a:r>
                  <a:rPr lang="zh-CN" altLang="en-US" sz="1350" dirty="0"/>
                  <a:t>，齿深</a:t>
                </a:r>
                <a14:m>
                  <m:oMath xmlns:m="http://schemas.openxmlformats.org/officeDocument/2006/math">
                    <m:r>
                      <a:rPr lang="en-US" altLang="zh-CN" sz="1350" i="1" dirty="0">
                        <a:latin typeface="Cambria Math" panose="02040503050406030204" pitchFamily="18" charset="0"/>
                      </a:rPr>
                      <m:t>𝑑</m:t>
                    </m:r>
                    <m:r>
                      <a:rPr lang="en-US" altLang="zh-CN" sz="1350" i="1" dirty="0">
                        <a:latin typeface="Cambria Math" panose="02040503050406030204" pitchFamily="18" charset="0"/>
                      </a:rPr>
                      <m:t>=0.55</m:t>
                    </m:r>
                  </m:oMath>
                </a14:m>
                <a:r>
                  <a:rPr lang="zh-CN" altLang="en-US" sz="1350" dirty="0"/>
                  <a:t>，本底</a:t>
                </a:r>
                <a14:m>
                  <m:oMath xmlns:m="http://schemas.openxmlformats.org/officeDocument/2006/math">
                    <m:sSub>
                      <m:sSubPr>
                        <m:ctrlPr>
                          <a:rPr lang="en-US" altLang="zh-CN" sz="1350" i="1" dirty="0">
                            <a:latin typeface="Cambria Math" panose="02040503050406030204" pitchFamily="18" charset="0"/>
                          </a:rPr>
                        </m:ctrlPr>
                      </m:sSubPr>
                      <m:e>
                        <m:r>
                          <a:rPr lang="en-US" altLang="zh-CN" sz="1350" i="1" dirty="0">
                            <a:latin typeface="Cambria Math" panose="02040503050406030204" pitchFamily="18" charset="0"/>
                          </a:rPr>
                          <m:t>𝑑</m:t>
                        </m:r>
                      </m:e>
                      <m:sub>
                        <m:r>
                          <a:rPr lang="en-US" altLang="zh-CN" sz="1350" i="1" dirty="0">
                            <a:latin typeface="Cambria Math" panose="02040503050406030204" pitchFamily="18" charset="0"/>
                          </a:rPr>
                          <m:t>0</m:t>
                        </m:r>
                      </m:sub>
                    </m:sSub>
                    <m:r>
                      <a:rPr lang="en-US" altLang="zh-CN" sz="1350" i="1" dirty="0">
                        <a:latin typeface="Cambria Math" panose="02040503050406030204" pitchFamily="18" charset="0"/>
                      </a:rPr>
                      <m:t>=0.2</m:t>
                    </m:r>
                  </m:oMath>
                </a14:m>
                <a:endParaRPr lang="en-US" altLang="zh-CN" sz="1350" dirty="0"/>
              </a:p>
              <a:p>
                <a:r>
                  <a:rPr lang="zh-CN" altLang="en-US" sz="1350" dirty="0"/>
                  <a:t>计算得到预期的效率为</a:t>
                </a:r>
                <a:r>
                  <a:rPr lang="en-US" altLang="zh-CN" sz="1350" dirty="0"/>
                  <a:t>0.7%</a:t>
                </a:r>
              </a:p>
            </p:txBody>
          </p:sp>
        </mc:Choice>
        <mc:Fallback>
          <p:sp>
            <p:nvSpPr>
              <p:cNvPr id="8" name="文本框 7">
                <a:extLst>
                  <a:ext uri="{FF2B5EF4-FFF2-40B4-BE49-F238E27FC236}">
                    <a16:creationId xmlns:a16="http://schemas.microsoft.com/office/drawing/2014/main" id="{4443208C-2B89-42BC-99EC-236431C1B50C}"/>
                  </a:ext>
                </a:extLst>
              </p:cNvPr>
              <p:cNvSpPr txBox="1">
                <a:spLocks noRot="1" noChangeAspect="1" noMove="1" noResize="1" noEditPoints="1" noAdjustHandles="1" noChangeArrowheads="1" noChangeShapeType="1" noTextEdit="1"/>
              </p:cNvSpPr>
              <p:nvPr/>
            </p:nvSpPr>
            <p:spPr>
              <a:xfrm>
                <a:off x="4328593" y="2478833"/>
                <a:ext cx="4531461" cy="1546577"/>
              </a:xfrm>
              <a:prstGeom prst="rect">
                <a:avLst/>
              </a:prstGeom>
              <a:blipFill>
                <a:blip r:embed="rId5"/>
                <a:stretch>
                  <a:fillRect l="-269" t="-1186" r="-2692" b="-35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67FFC28F-8663-4A0D-ABAF-CBC5850B62B9}"/>
                  </a:ext>
                </a:extLst>
              </p:cNvPr>
              <p:cNvSpPr txBox="1"/>
              <p:nvPr/>
            </p:nvSpPr>
            <p:spPr>
              <a:xfrm>
                <a:off x="4746950" y="973931"/>
                <a:ext cx="2381036" cy="2362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350" i="1">
                              <a:latin typeface="Cambria Math" panose="02040503050406030204" pitchFamily="18" charset="0"/>
                            </a:rPr>
                          </m:ctrlPr>
                        </m:sSubPr>
                        <m:e>
                          <m:r>
                            <a:rPr lang="zh-CN" altLang="en-US" sz="1350" i="1">
                              <a:latin typeface="Cambria Math" panose="02040503050406030204" pitchFamily="18" charset="0"/>
                            </a:rPr>
                            <m:t>𝜂</m:t>
                          </m:r>
                        </m:e>
                        <m:sub>
                          <m:r>
                            <a:rPr lang="en-US" altLang="zh-CN" sz="1350" i="1">
                              <a:latin typeface="Cambria Math" panose="02040503050406030204" pitchFamily="18" charset="0"/>
                            </a:rPr>
                            <m:t>𝐴𝐹𝐶</m:t>
                          </m:r>
                        </m:sub>
                      </m:sSub>
                      <m:r>
                        <a:rPr lang="en-US" altLang="zh-CN" sz="1350" i="1">
                          <a:latin typeface="Cambria Math" panose="02040503050406030204" pitchFamily="18" charset="0"/>
                        </a:rPr>
                        <m:t>=</m:t>
                      </m:r>
                      <m:sSup>
                        <m:sSupPr>
                          <m:ctrlPr>
                            <a:rPr lang="en-US" altLang="zh-CN" sz="1350" i="1">
                              <a:latin typeface="Cambria Math" panose="02040503050406030204" pitchFamily="18" charset="0"/>
                            </a:rPr>
                          </m:ctrlPr>
                        </m:sSupPr>
                        <m:e>
                          <m:r>
                            <a:rPr lang="en-US" altLang="zh-CN" sz="1350" i="1">
                              <a:latin typeface="Cambria Math" panose="02040503050406030204" pitchFamily="18" charset="0"/>
                            </a:rPr>
                            <m:t>(</m:t>
                          </m:r>
                          <m:r>
                            <a:rPr lang="en-US" altLang="zh-CN" sz="1350" i="1">
                              <a:latin typeface="Cambria Math" panose="02040503050406030204" pitchFamily="18" charset="0"/>
                            </a:rPr>
                            <m:t>𝑑</m:t>
                          </m:r>
                          <m:r>
                            <a:rPr lang="en-US" altLang="zh-CN" sz="1350" i="1">
                              <a:latin typeface="Cambria Math" panose="02040503050406030204" pitchFamily="18" charset="0"/>
                            </a:rPr>
                            <m:t>/</m:t>
                          </m:r>
                          <m:r>
                            <a:rPr lang="en-US" altLang="zh-CN" sz="1350" i="1">
                              <a:latin typeface="Cambria Math" panose="02040503050406030204" pitchFamily="18" charset="0"/>
                            </a:rPr>
                            <m:t>𝐹</m:t>
                          </m:r>
                          <m:r>
                            <a:rPr lang="en-US" altLang="zh-CN" sz="1350" i="1">
                              <a:latin typeface="Cambria Math" panose="02040503050406030204" pitchFamily="18" charset="0"/>
                            </a:rPr>
                            <m:t>)</m:t>
                          </m:r>
                        </m:e>
                        <m:sup>
                          <m:r>
                            <a:rPr lang="en-US" altLang="zh-CN" sz="1350" i="1">
                              <a:latin typeface="Cambria Math" panose="02040503050406030204" pitchFamily="18" charset="0"/>
                            </a:rPr>
                            <m:t>2</m:t>
                          </m:r>
                        </m:sup>
                      </m:sSup>
                      <m:sSup>
                        <m:sSupPr>
                          <m:ctrlPr>
                            <a:rPr lang="en-US" altLang="zh-CN" sz="1350" i="1">
                              <a:latin typeface="Cambria Math" panose="02040503050406030204" pitchFamily="18" charset="0"/>
                            </a:rPr>
                          </m:ctrlPr>
                        </m:sSupPr>
                        <m:e>
                          <m:r>
                            <a:rPr lang="en-US" altLang="zh-CN" sz="1350" i="1">
                              <a:latin typeface="Cambria Math" panose="02040503050406030204" pitchFamily="18" charset="0"/>
                            </a:rPr>
                            <m:t>𝑒</m:t>
                          </m:r>
                        </m:e>
                        <m:sup>
                          <m:r>
                            <a:rPr lang="en-US" altLang="zh-CN" sz="1350" i="1">
                              <a:latin typeface="Cambria Math" panose="02040503050406030204" pitchFamily="18" charset="0"/>
                            </a:rPr>
                            <m:t>−</m:t>
                          </m:r>
                          <m:r>
                            <a:rPr lang="en-US" altLang="zh-CN" sz="1350" i="1">
                              <a:latin typeface="Cambria Math" panose="02040503050406030204" pitchFamily="18" charset="0"/>
                            </a:rPr>
                            <m:t>𝑑</m:t>
                          </m:r>
                          <m:r>
                            <a:rPr lang="en-US" altLang="zh-CN" sz="1350" i="1">
                              <a:latin typeface="Cambria Math" panose="02040503050406030204" pitchFamily="18" charset="0"/>
                            </a:rPr>
                            <m:t>/</m:t>
                          </m:r>
                          <m:r>
                            <a:rPr lang="en-US" altLang="zh-CN" sz="1350" i="1">
                              <a:latin typeface="Cambria Math" panose="02040503050406030204" pitchFamily="18" charset="0"/>
                            </a:rPr>
                            <m:t>𝐹</m:t>
                          </m:r>
                        </m:sup>
                      </m:sSup>
                      <m:sSup>
                        <m:sSupPr>
                          <m:ctrlPr>
                            <a:rPr lang="en-US" altLang="zh-CN" sz="1350" i="1">
                              <a:latin typeface="Cambria Math" panose="02040503050406030204" pitchFamily="18" charset="0"/>
                            </a:rPr>
                          </m:ctrlPr>
                        </m:sSupPr>
                        <m:e>
                          <m:r>
                            <a:rPr lang="en-US" altLang="zh-CN" sz="1350" i="1">
                              <a:latin typeface="Cambria Math" panose="02040503050406030204" pitchFamily="18" charset="0"/>
                            </a:rPr>
                            <m:t>𝑒</m:t>
                          </m:r>
                        </m:e>
                        <m:sup>
                          <m:r>
                            <a:rPr lang="en-US" altLang="zh-CN" sz="1350" i="1">
                              <a:latin typeface="Cambria Math" panose="02040503050406030204" pitchFamily="18" charset="0"/>
                            </a:rPr>
                            <m:t>−7/</m:t>
                          </m:r>
                          <m:sSup>
                            <m:sSupPr>
                              <m:ctrlPr>
                                <a:rPr lang="en-US" altLang="zh-CN" sz="1350" i="1">
                                  <a:latin typeface="Cambria Math" panose="02040503050406030204" pitchFamily="18" charset="0"/>
                                </a:rPr>
                              </m:ctrlPr>
                            </m:sSupPr>
                            <m:e>
                              <m:r>
                                <a:rPr lang="en-US" altLang="zh-CN" sz="1350" i="1">
                                  <a:latin typeface="Cambria Math" panose="02040503050406030204" pitchFamily="18" charset="0"/>
                                </a:rPr>
                                <m:t>𝐹</m:t>
                              </m:r>
                            </m:e>
                            <m:sup>
                              <m:r>
                                <a:rPr lang="en-US" altLang="zh-CN" sz="1350" i="1">
                                  <a:latin typeface="Cambria Math" panose="02040503050406030204" pitchFamily="18" charset="0"/>
                                </a:rPr>
                                <m:t>2</m:t>
                              </m:r>
                            </m:sup>
                          </m:sSup>
                        </m:sup>
                      </m:sSup>
                      <m:sSup>
                        <m:sSupPr>
                          <m:ctrlPr>
                            <a:rPr lang="en-US" altLang="zh-CN" sz="1350" i="1">
                              <a:latin typeface="Cambria Math" panose="02040503050406030204" pitchFamily="18" charset="0"/>
                            </a:rPr>
                          </m:ctrlPr>
                        </m:sSupPr>
                        <m:e>
                          <m:r>
                            <a:rPr lang="en-US" altLang="zh-CN" sz="1350" i="1">
                              <a:latin typeface="Cambria Math" panose="02040503050406030204" pitchFamily="18" charset="0"/>
                            </a:rPr>
                            <m:t>𝑒</m:t>
                          </m:r>
                        </m:e>
                        <m:sup>
                          <m:r>
                            <a:rPr lang="en-US" altLang="zh-CN" sz="1350" i="1">
                              <a:latin typeface="Cambria Math" panose="02040503050406030204" pitchFamily="18" charset="0"/>
                            </a:rPr>
                            <m:t>−</m:t>
                          </m:r>
                          <m:sSub>
                            <m:sSubPr>
                              <m:ctrlPr>
                                <a:rPr lang="en-US" altLang="zh-CN" sz="1350" i="1">
                                  <a:latin typeface="Cambria Math" panose="02040503050406030204" pitchFamily="18" charset="0"/>
                                </a:rPr>
                              </m:ctrlPr>
                            </m:sSubPr>
                            <m:e>
                              <m:r>
                                <a:rPr lang="en-US" altLang="zh-CN" sz="1350" i="1">
                                  <a:latin typeface="Cambria Math" panose="02040503050406030204" pitchFamily="18" charset="0"/>
                                </a:rPr>
                                <m:t>𝑑</m:t>
                              </m:r>
                            </m:e>
                            <m:sub>
                              <m:r>
                                <a:rPr lang="en-US" altLang="zh-CN" sz="1350" i="1">
                                  <a:latin typeface="Cambria Math" panose="02040503050406030204" pitchFamily="18" charset="0"/>
                                </a:rPr>
                                <m:t>0</m:t>
                              </m:r>
                            </m:sub>
                          </m:sSub>
                        </m:sup>
                      </m:sSup>
                    </m:oMath>
                  </m:oMathPara>
                </a14:m>
                <a:endParaRPr lang="zh-CN" altLang="en-US" sz="1350" i="1" dirty="0"/>
              </a:p>
            </p:txBody>
          </p:sp>
        </mc:Choice>
        <mc:Fallback xmlns="">
          <p:sp>
            <p:nvSpPr>
              <p:cNvPr id="14" name="文本框 13">
                <a:extLst>
                  <a:ext uri="{FF2B5EF4-FFF2-40B4-BE49-F238E27FC236}">
                    <a16:creationId xmlns:a16="http://schemas.microsoft.com/office/drawing/2014/main" id="{67FFC28F-8663-4A0D-ABAF-CBC5850B62B9}"/>
                  </a:ext>
                </a:extLst>
              </p:cNvPr>
              <p:cNvSpPr txBox="1">
                <a:spLocks noRot="1" noChangeAspect="1" noMove="1" noResize="1" noEditPoints="1" noAdjustHandles="1" noChangeArrowheads="1" noChangeShapeType="1" noTextEdit="1"/>
              </p:cNvSpPr>
              <p:nvPr/>
            </p:nvSpPr>
            <p:spPr>
              <a:xfrm>
                <a:off x="4746950" y="973931"/>
                <a:ext cx="2381036" cy="236283"/>
              </a:xfrm>
              <a:prstGeom prst="rect">
                <a:avLst/>
              </a:prstGeom>
              <a:blipFill>
                <a:blip r:embed="rId6"/>
                <a:stretch>
                  <a:fillRect l="-1282" b="-2820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文本框 14">
                <a:extLst>
                  <a:ext uri="{FF2B5EF4-FFF2-40B4-BE49-F238E27FC236}">
                    <a16:creationId xmlns:a16="http://schemas.microsoft.com/office/drawing/2014/main" id="{3362BA89-D25E-42A8-BD8A-ACFFB0C28371}"/>
                  </a:ext>
                </a:extLst>
              </p:cNvPr>
              <p:cNvSpPr txBox="1"/>
              <p:nvPr/>
            </p:nvSpPr>
            <p:spPr>
              <a:xfrm>
                <a:off x="4397054" y="1301623"/>
                <a:ext cx="4423378" cy="507831"/>
              </a:xfrm>
              <a:prstGeom prst="rect">
                <a:avLst/>
              </a:prstGeom>
              <a:noFill/>
            </p:spPr>
            <p:txBody>
              <a:bodyPr wrap="square" rtlCol="0">
                <a:spAutoFit/>
              </a:bodyPr>
              <a:lstStyle/>
              <a:p>
                <a:r>
                  <a:rPr lang="zh-CN" altLang="en-US" sz="1350" dirty="0"/>
                  <a:t>其中</a:t>
                </a:r>
                <a14:m>
                  <m:oMath xmlns:m="http://schemas.openxmlformats.org/officeDocument/2006/math">
                    <m:r>
                      <a:rPr lang="en-US" altLang="zh-CN" sz="1350" i="1">
                        <a:latin typeface="Cambria Math" panose="02040503050406030204" pitchFamily="18" charset="0"/>
                      </a:rPr>
                      <m:t>𝐹</m:t>
                    </m:r>
                    <m:r>
                      <a:rPr lang="en-US" altLang="zh-CN" sz="1350" i="1">
                        <a:latin typeface="Cambria Math" panose="02040503050406030204" pitchFamily="18" charset="0"/>
                      </a:rPr>
                      <m:t>=</m:t>
                    </m:r>
                    <m:r>
                      <m:rPr>
                        <m:sty m:val="p"/>
                      </m:rPr>
                      <a:rPr lang="el-GR" altLang="zh-CN" sz="1350" i="1">
                        <a:latin typeface="Cambria Math" panose="02040503050406030204" pitchFamily="18" charset="0"/>
                        <a:ea typeface="Cambria Math" panose="02040503050406030204" pitchFamily="18" charset="0"/>
                      </a:rPr>
                      <m:t>Δ</m:t>
                    </m:r>
                    <m:r>
                      <a:rPr lang="en-US" altLang="zh-CN" sz="1350" i="1">
                        <a:latin typeface="Cambria Math" panose="02040503050406030204" pitchFamily="18" charset="0"/>
                        <a:ea typeface="Cambria Math" panose="02040503050406030204" pitchFamily="18" charset="0"/>
                      </a:rPr>
                      <m:t>/</m:t>
                    </m:r>
                    <m:r>
                      <a:rPr lang="zh-CN" altLang="en-US" sz="1350" i="1">
                        <a:latin typeface="Cambria Math" panose="02040503050406030204" pitchFamily="18" charset="0"/>
                        <a:ea typeface="Cambria Math" panose="02040503050406030204" pitchFamily="18" charset="0"/>
                      </a:rPr>
                      <m:t>𝛾</m:t>
                    </m:r>
                  </m:oMath>
                </a14:m>
                <a:r>
                  <a:rPr lang="zh-CN" altLang="en-US" sz="1350" dirty="0"/>
                  <a:t>为</a:t>
                </a:r>
                <a:r>
                  <a:rPr lang="en-US" altLang="zh-CN" sz="1350" dirty="0"/>
                  <a:t>AFC</a:t>
                </a:r>
                <a:r>
                  <a:rPr lang="zh-CN" altLang="en-US" sz="1350" dirty="0"/>
                  <a:t>的精细度，</a:t>
                </a:r>
                <a14:m>
                  <m:oMath xmlns:m="http://schemas.openxmlformats.org/officeDocument/2006/math">
                    <m:r>
                      <a:rPr lang="en-US" altLang="zh-CN" sz="1350" i="1" dirty="0">
                        <a:latin typeface="Cambria Math" panose="02040503050406030204" pitchFamily="18" charset="0"/>
                      </a:rPr>
                      <m:t>𝑑</m:t>
                    </m:r>
                  </m:oMath>
                </a14:m>
                <a:r>
                  <a:rPr lang="zh-CN" altLang="en-US" sz="1350" dirty="0"/>
                  <a:t>为脉冲经历的光学深度</a:t>
                </a:r>
                <a:r>
                  <a:rPr lang="en-US" altLang="zh-CN" sz="1350" dirty="0"/>
                  <a:t>(</a:t>
                </a:r>
                <a:r>
                  <a:rPr lang="zh-CN" altLang="en-US" sz="1350" dirty="0"/>
                  <a:t>齿深</a:t>
                </a:r>
                <a:r>
                  <a:rPr lang="en-US" altLang="zh-CN" sz="1350" dirty="0"/>
                  <a:t>)</a:t>
                </a:r>
                <a:r>
                  <a:rPr lang="zh-CN" altLang="en-US" sz="1350" dirty="0"/>
                  <a:t>，</a:t>
                </a:r>
                <a:r>
                  <a:rPr lang="en-US" altLang="zh-CN" sz="1350" dirty="0"/>
                  <a:t> </a:t>
                </a:r>
                <a14:m>
                  <m:oMath xmlns:m="http://schemas.openxmlformats.org/officeDocument/2006/math">
                    <m:sSub>
                      <m:sSubPr>
                        <m:ctrlPr>
                          <a:rPr lang="en-US" altLang="zh-CN" sz="1350" i="1" dirty="0">
                            <a:latin typeface="Cambria Math" panose="02040503050406030204" pitchFamily="18" charset="0"/>
                          </a:rPr>
                        </m:ctrlPr>
                      </m:sSubPr>
                      <m:e>
                        <m:r>
                          <a:rPr lang="en-US" altLang="zh-CN" sz="1350" i="1" dirty="0">
                            <a:latin typeface="Cambria Math" panose="02040503050406030204" pitchFamily="18" charset="0"/>
                          </a:rPr>
                          <m:t>𝑑</m:t>
                        </m:r>
                      </m:e>
                      <m:sub>
                        <m:r>
                          <a:rPr lang="en-US" altLang="zh-CN" sz="1350" i="1" dirty="0">
                            <a:latin typeface="Cambria Math" panose="02040503050406030204" pitchFamily="18" charset="0"/>
                          </a:rPr>
                          <m:t>0</m:t>
                        </m:r>
                      </m:sub>
                    </m:sSub>
                  </m:oMath>
                </a14:m>
                <a:r>
                  <a:rPr lang="zh-CN" altLang="en-US" sz="1350" dirty="0"/>
                  <a:t>为吸收本底</a:t>
                </a:r>
                <a:r>
                  <a:rPr lang="en-US" altLang="zh-CN" sz="1350" dirty="0"/>
                  <a:t>(</a:t>
                </a:r>
                <a:r>
                  <a:rPr lang="zh-CN" altLang="en-US" sz="1350" dirty="0"/>
                  <a:t>凹槽深度</a:t>
                </a:r>
                <a:r>
                  <a:rPr lang="en-US" altLang="zh-CN" sz="1350" dirty="0"/>
                  <a:t>)</a:t>
                </a:r>
                <a:endParaRPr lang="zh-CN" altLang="en-US" sz="1350" dirty="0"/>
              </a:p>
            </p:txBody>
          </p:sp>
        </mc:Choice>
        <mc:Fallback>
          <p:sp>
            <p:nvSpPr>
              <p:cNvPr id="15" name="文本框 14">
                <a:extLst>
                  <a:ext uri="{FF2B5EF4-FFF2-40B4-BE49-F238E27FC236}">
                    <a16:creationId xmlns:a16="http://schemas.microsoft.com/office/drawing/2014/main" id="{3362BA89-D25E-42A8-BD8A-ACFFB0C28371}"/>
                  </a:ext>
                </a:extLst>
              </p:cNvPr>
              <p:cNvSpPr txBox="1">
                <a:spLocks noRot="1" noChangeAspect="1" noMove="1" noResize="1" noEditPoints="1" noAdjustHandles="1" noChangeArrowheads="1" noChangeShapeType="1" noTextEdit="1"/>
              </p:cNvSpPr>
              <p:nvPr/>
            </p:nvSpPr>
            <p:spPr>
              <a:xfrm>
                <a:off x="4397054" y="1301623"/>
                <a:ext cx="4423378" cy="507831"/>
              </a:xfrm>
              <a:prstGeom prst="rect">
                <a:avLst/>
              </a:prstGeom>
              <a:blipFill>
                <a:blip r:embed="rId7"/>
                <a:stretch>
                  <a:fillRect l="-275" t="-3614" b="-1204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24021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内容</a:t>
            </a:r>
          </a:p>
        </p:txBody>
      </p:sp>
      <p:sp>
        <p:nvSpPr>
          <p:cNvPr id="4" name="内容占位符 3"/>
          <p:cNvSpPr>
            <a:spLocks noGrp="1"/>
          </p:cNvSpPr>
          <p:nvPr>
            <p:ph sz="quarter" idx="13"/>
          </p:nvPr>
        </p:nvSpPr>
        <p:spPr>
          <a:xfrm>
            <a:off x="3558876" y="1115561"/>
            <a:ext cx="4954190" cy="2243656"/>
          </a:xfrm>
        </p:spPr>
        <p:txBody>
          <a:bodyPr/>
          <a:lstStyle/>
          <a:p>
            <a:r>
              <a:rPr lang="zh-CN" altLang="en-US" dirty="0"/>
              <a:t>量子存储介绍</a:t>
            </a:r>
            <a:endParaRPr lang="en-US" altLang="zh-CN" dirty="0"/>
          </a:p>
          <a:p>
            <a:r>
              <a:rPr lang="zh-CN" altLang="en-US" dirty="0"/>
              <a:t>室温量子存储方案</a:t>
            </a:r>
            <a:endParaRPr lang="en-US" altLang="zh-CN" dirty="0"/>
          </a:p>
          <a:p>
            <a:r>
              <a:rPr lang="zh-CN" altLang="en-US" dirty="0"/>
              <a:t>代表性工作与应用</a:t>
            </a:r>
            <a:endParaRPr lang="en-US" altLang="zh-CN" dirty="0"/>
          </a:p>
          <a:p>
            <a:r>
              <a:rPr lang="zh-CN" altLang="en-US" dirty="0"/>
              <a:t>总结与展望</a:t>
            </a:r>
          </a:p>
        </p:txBody>
      </p:sp>
      <p:sp>
        <p:nvSpPr>
          <p:cNvPr id="5" name="灯片编号占位符 4"/>
          <p:cNvSpPr>
            <a:spLocks noGrp="1"/>
          </p:cNvSpPr>
          <p:nvPr>
            <p:ph type="sldNum" sz="quarter" idx="14"/>
          </p:nvPr>
        </p:nvSpPr>
        <p:spPr/>
        <p:txBody>
          <a:bodyPr/>
          <a:lstStyle/>
          <a:p>
            <a:fld id="{27C45CD9-0508-4D1E-923D-4DFDAA610D19}" type="slidenum">
              <a:rPr lang="zh-CN" altLang="en-US" smtClean="0"/>
              <a:pPr/>
              <a:t>3</a:t>
            </a:fld>
            <a:endParaRPr lang="zh-CN" altLang="en-US" dirty="0"/>
          </a:p>
        </p:txBody>
      </p:sp>
    </p:spTree>
    <p:extLst>
      <p:ext uri="{BB962C8B-B14F-4D97-AF65-F5344CB8AC3E}">
        <p14:creationId xmlns:p14="http://schemas.microsoft.com/office/powerpoint/2010/main" val="2798963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1D0A4F9-DBEE-4E91-AFD1-55FD51BDFB4E}"/>
              </a:ext>
            </a:extLst>
          </p:cNvPr>
          <p:cNvSpPr>
            <a:spLocks noGrp="1"/>
          </p:cNvSpPr>
          <p:nvPr>
            <p:ph type="sldNum" sz="quarter" idx="12"/>
          </p:nvPr>
        </p:nvSpPr>
        <p:spPr/>
        <p:txBody>
          <a:bodyPr/>
          <a:lstStyle/>
          <a:p>
            <a:fld id="{27C45CD9-0508-4D1E-923D-4DFDAA610D19}" type="slidenum">
              <a:rPr lang="zh-CN" altLang="en-US" smtClean="0"/>
              <a:pPr/>
              <a:t>30</a:t>
            </a:fld>
            <a:endParaRPr lang="zh-CN" altLang="en-US" dirty="0"/>
          </a:p>
        </p:txBody>
      </p:sp>
      <p:pic>
        <p:nvPicPr>
          <p:cNvPr id="5" name="图片 4">
            <a:extLst>
              <a:ext uri="{FF2B5EF4-FFF2-40B4-BE49-F238E27FC236}">
                <a16:creationId xmlns:a16="http://schemas.microsoft.com/office/drawing/2014/main" id="{294509F4-CE87-4F3F-B9EF-0F6ED1483D5B}"/>
              </a:ext>
            </a:extLst>
          </p:cNvPr>
          <p:cNvPicPr>
            <a:picLocks noChangeAspect="1"/>
          </p:cNvPicPr>
          <p:nvPr/>
        </p:nvPicPr>
        <p:blipFill>
          <a:blip r:embed="rId2"/>
          <a:stretch>
            <a:fillRect/>
          </a:stretch>
        </p:blipFill>
        <p:spPr>
          <a:xfrm>
            <a:off x="85044" y="2220047"/>
            <a:ext cx="4863418" cy="2547215"/>
          </a:xfrm>
          <a:prstGeom prst="rect">
            <a:avLst/>
          </a:prstGeom>
        </p:spPr>
      </p:pic>
      <p:sp>
        <p:nvSpPr>
          <p:cNvPr id="6" name="矩形 5">
            <a:extLst>
              <a:ext uri="{FF2B5EF4-FFF2-40B4-BE49-F238E27FC236}">
                <a16:creationId xmlns:a16="http://schemas.microsoft.com/office/drawing/2014/main" id="{718F3760-9807-416B-B029-62E2B376F941}"/>
              </a:ext>
            </a:extLst>
          </p:cNvPr>
          <p:cNvSpPr/>
          <p:nvPr/>
        </p:nvSpPr>
        <p:spPr>
          <a:xfrm>
            <a:off x="1548884" y="155756"/>
            <a:ext cx="6406715" cy="507831"/>
          </a:xfrm>
          <a:prstGeom prst="rect">
            <a:avLst/>
          </a:prstGeom>
        </p:spPr>
        <p:txBody>
          <a:bodyPr wrap="square">
            <a:spAutoFit/>
          </a:bodyPr>
          <a:lstStyle/>
          <a:p>
            <a:r>
              <a:rPr lang="zh-CN" altLang="en-US" sz="1350" dirty="0"/>
              <a:t>选择调制频率可以在跃迁的吸收峰中创建梳状特征并使其区域具有等距齿。</a:t>
            </a:r>
            <a:endParaRPr lang="en-US" altLang="zh-CN" sz="1350" dirty="0"/>
          </a:p>
          <a:p>
            <a:r>
              <a:rPr lang="zh-CN" altLang="en-US" sz="1350" dirty="0"/>
              <a:t>以</a:t>
            </a:r>
            <a:r>
              <a:rPr lang="en-US" altLang="zh-CN" sz="1350" dirty="0">
                <a:latin typeface="+mn-ea"/>
              </a:rPr>
              <a:t>125.5MHz,83.7Hz</a:t>
            </a:r>
            <a:r>
              <a:rPr lang="zh-CN" altLang="en-US" sz="1350" dirty="0">
                <a:latin typeface="+mn-ea"/>
              </a:rPr>
              <a:t>与</a:t>
            </a:r>
            <a:r>
              <a:rPr lang="en-US" altLang="zh-CN" sz="1350" dirty="0">
                <a:latin typeface="+mn-ea"/>
              </a:rPr>
              <a:t>167.4Hz</a:t>
            </a:r>
            <a:r>
              <a:rPr lang="zh-CN" altLang="en-US" sz="1350" dirty="0"/>
              <a:t>调制会产生以下的等距吸收峰值：</a:t>
            </a:r>
          </a:p>
        </p:txBody>
      </p:sp>
      <p:pic>
        <p:nvPicPr>
          <p:cNvPr id="7" name="图片 6">
            <a:extLst>
              <a:ext uri="{FF2B5EF4-FFF2-40B4-BE49-F238E27FC236}">
                <a16:creationId xmlns:a16="http://schemas.microsoft.com/office/drawing/2014/main" id="{02491D0F-6175-4964-93A2-D29BAA8CFAF9}"/>
              </a:ext>
            </a:extLst>
          </p:cNvPr>
          <p:cNvPicPr>
            <a:picLocks noChangeAspect="1"/>
          </p:cNvPicPr>
          <p:nvPr/>
        </p:nvPicPr>
        <p:blipFill>
          <a:blip r:embed="rId3"/>
          <a:stretch>
            <a:fillRect/>
          </a:stretch>
        </p:blipFill>
        <p:spPr>
          <a:xfrm>
            <a:off x="1985075" y="640502"/>
            <a:ext cx="2458641" cy="1101329"/>
          </a:xfrm>
          <a:prstGeom prst="rect">
            <a:avLst/>
          </a:prstGeom>
        </p:spPr>
      </p:pic>
      <p:pic>
        <p:nvPicPr>
          <p:cNvPr id="8" name="图片 7">
            <a:extLst>
              <a:ext uri="{FF2B5EF4-FFF2-40B4-BE49-F238E27FC236}">
                <a16:creationId xmlns:a16="http://schemas.microsoft.com/office/drawing/2014/main" id="{23369CFA-CF92-4DBB-8F67-05045553FF13}"/>
              </a:ext>
            </a:extLst>
          </p:cNvPr>
          <p:cNvPicPr>
            <a:picLocks noChangeAspect="1"/>
          </p:cNvPicPr>
          <p:nvPr/>
        </p:nvPicPr>
        <p:blipFill>
          <a:blip r:embed="rId4"/>
          <a:stretch>
            <a:fillRect/>
          </a:stretch>
        </p:blipFill>
        <p:spPr>
          <a:xfrm>
            <a:off x="4752241" y="684340"/>
            <a:ext cx="3156829" cy="1021742"/>
          </a:xfrm>
          <a:prstGeom prst="rect">
            <a:avLst/>
          </a:prstGeom>
        </p:spPr>
      </p:pic>
      <p:sp>
        <p:nvSpPr>
          <p:cNvPr id="10" name="文本框 9">
            <a:extLst>
              <a:ext uri="{FF2B5EF4-FFF2-40B4-BE49-F238E27FC236}">
                <a16:creationId xmlns:a16="http://schemas.microsoft.com/office/drawing/2014/main" id="{FDA50349-B10F-4C21-84E6-6C458D8F31BB}"/>
              </a:ext>
            </a:extLst>
          </p:cNvPr>
          <p:cNvSpPr txBox="1"/>
          <p:nvPr/>
        </p:nvSpPr>
        <p:spPr>
          <a:xfrm>
            <a:off x="1548883" y="1735303"/>
            <a:ext cx="6452119" cy="507831"/>
          </a:xfrm>
          <a:prstGeom prst="rect">
            <a:avLst/>
          </a:prstGeom>
          <a:noFill/>
        </p:spPr>
        <p:txBody>
          <a:bodyPr wrap="square" rtlCol="0">
            <a:spAutoFit/>
          </a:bodyPr>
          <a:lstStyle/>
          <a:p>
            <a:r>
              <a:rPr lang="zh-CN" altLang="en-US" sz="1350" dirty="0"/>
              <a:t>较大的带宽意味着当将其作为</a:t>
            </a:r>
            <a:r>
              <a:rPr lang="en-US" altLang="zh-CN" sz="1350" dirty="0"/>
              <a:t>AFC</a:t>
            </a:r>
            <a:r>
              <a:rPr lang="zh-CN" altLang="en-US" sz="1350" dirty="0"/>
              <a:t>存储时，对广泛的单光子源都适用。</a:t>
            </a:r>
            <a:endParaRPr lang="en-US" altLang="zh-CN" sz="1350" dirty="0"/>
          </a:p>
          <a:p>
            <a:r>
              <a:rPr lang="zh-CN" altLang="en-US" sz="1350" dirty="0"/>
              <a:t>减轻了为基于稀土元素的较窄超精细分裂</a:t>
            </a:r>
            <a:r>
              <a:rPr lang="en-US" altLang="zh-CN" sz="1350" dirty="0"/>
              <a:t>AFC</a:t>
            </a:r>
            <a:r>
              <a:rPr lang="zh-CN" altLang="en-US" sz="1350" dirty="0"/>
              <a:t>开发</a:t>
            </a:r>
            <a:r>
              <a:rPr lang="en-US" altLang="zh-CN" sz="1350" dirty="0"/>
              <a:t>MHz</a:t>
            </a:r>
            <a:r>
              <a:rPr lang="zh-CN" altLang="en-US" sz="1350" dirty="0"/>
              <a:t>级单光子源的要求。</a:t>
            </a:r>
            <a:r>
              <a:rPr lang="en-US" altLang="zh-CN" sz="1350" dirty="0"/>
              <a:t>[1]</a:t>
            </a:r>
            <a:endParaRPr lang="zh-CN" altLang="en-US" sz="1350" dirty="0"/>
          </a:p>
        </p:txBody>
      </p:sp>
      <p:sp>
        <p:nvSpPr>
          <p:cNvPr id="11" name="矩形 10">
            <a:extLst>
              <a:ext uri="{FF2B5EF4-FFF2-40B4-BE49-F238E27FC236}">
                <a16:creationId xmlns:a16="http://schemas.microsoft.com/office/drawing/2014/main" id="{4577B6B6-2D1D-4A86-AC1C-0C71366EFC45}"/>
              </a:ext>
            </a:extLst>
          </p:cNvPr>
          <p:cNvSpPr/>
          <p:nvPr/>
        </p:nvSpPr>
        <p:spPr>
          <a:xfrm>
            <a:off x="3011456" y="4814500"/>
            <a:ext cx="3659933" cy="300082"/>
          </a:xfrm>
          <a:prstGeom prst="rect">
            <a:avLst/>
          </a:prstGeom>
        </p:spPr>
        <p:txBody>
          <a:bodyPr wrap="square">
            <a:spAutoFit/>
          </a:bodyPr>
          <a:lstStyle/>
          <a:p>
            <a:r>
              <a:rPr lang="en-US" altLang="zh-CN" sz="1350" i="1" dirty="0">
                <a:solidFill>
                  <a:srgbClr val="000000"/>
                </a:solidFill>
                <a:latin typeface="CMTI10"/>
              </a:rPr>
              <a:t>[1]Physical review letters</a:t>
            </a:r>
            <a:r>
              <a:rPr lang="en-US" altLang="zh-CN" sz="1350" dirty="0">
                <a:solidFill>
                  <a:srgbClr val="000000"/>
                </a:solidFill>
                <a:latin typeface="CMR10"/>
              </a:rPr>
              <a:t>, 110(22):220502, 2013</a:t>
            </a:r>
            <a:r>
              <a:rPr lang="en-US" altLang="zh-CN" sz="1350" dirty="0"/>
              <a:t> </a:t>
            </a:r>
            <a:endParaRPr lang="zh-CN" altLang="en-US" sz="1350" dirty="0"/>
          </a:p>
        </p:txBody>
      </p:sp>
      <p:sp>
        <p:nvSpPr>
          <p:cNvPr id="12" name="文本框 11">
            <a:extLst>
              <a:ext uri="{FF2B5EF4-FFF2-40B4-BE49-F238E27FC236}">
                <a16:creationId xmlns:a16="http://schemas.microsoft.com/office/drawing/2014/main" id="{711EBAC1-1035-42E6-BD9B-26453493C2DB}"/>
              </a:ext>
            </a:extLst>
          </p:cNvPr>
          <p:cNvSpPr txBox="1"/>
          <p:nvPr/>
        </p:nvSpPr>
        <p:spPr>
          <a:xfrm>
            <a:off x="4950264" y="2506745"/>
            <a:ext cx="3871290" cy="1131079"/>
          </a:xfrm>
          <a:prstGeom prst="rect">
            <a:avLst/>
          </a:prstGeom>
          <a:noFill/>
        </p:spPr>
        <p:txBody>
          <a:bodyPr wrap="square" rtlCol="0">
            <a:spAutoFit/>
          </a:bodyPr>
          <a:lstStyle/>
          <a:p>
            <a:r>
              <a:rPr lang="zh-CN" altLang="en-US" sz="1350" dirty="0"/>
              <a:t>左侧为</a:t>
            </a:r>
            <a:r>
              <a:rPr lang="en-US" altLang="zh-CN" sz="1350" dirty="0">
                <a:latin typeface="+mn-ea"/>
              </a:rPr>
              <a:t>125.5MHz</a:t>
            </a:r>
          </a:p>
          <a:p>
            <a:r>
              <a:rPr lang="zh-CN" altLang="en-US" sz="1350" dirty="0"/>
              <a:t>右侧为</a:t>
            </a:r>
            <a:r>
              <a:rPr lang="en-US" altLang="zh-CN" sz="1350" dirty="0">
                <a:latin typeface="+mn-ea"/>
              </a:rPr>
              <a:t>83.7MHz</a:t>
            </a:r>
          </a:p>
          <a:p>
            <a:r>
              <a:rPr lang="zh-CN" altLang="en-US" sz="1350" dirty="0"/>
              <a:t>这两种情况下的带宽都在</a:t>
            </a:r>
            <a:r>
              <a:rPr lang="en-US" altLang="zh-CN" sz="1350" dirty="0">
                <a:latin typeface="+mn-ea"/>
              </a:rPr>
              <a:t>0.6GHz</a:t>
            </a:r>
            <a:r>
              <a:rPr lang="zh-CN" altLang="en-US" sz="1350" dirty="0">
                <a:latin typeface="+mn-ea"/>
              </a:rPr>
              <a:t>左右</a:t>
            </a:r>
            <a:endParaRPr lang="en-US" altLang="zh-CN" sz="1350" dirty="0">
              <a:latin typeface="+mn-ea"/>
            </a:endParaRPr>
          </a:p>
          <a:p>
            <a:endParaRPr lang="en-US" altLang="zh-CN" sz="1350" dirty="0">
              <a:latin typeface="+mn-ea"/>
            </a:endParaRPr>
          </a:p>
          <a:p>
            <a:r>
              <a:rPr lang="en-US" altLang="zh-CN" sz="1350" dirty="0">
                <a:latin typeface="+mn-ea"/>
              </a:rPr>
              <a:t>VSP</a:t>
            </a:r>
            <a:r>
              <a:rPr lang="zh-CN" altLang="en-US" sz="1350" dirty="0">
                <a:latin typeface="+mn-ea"/>
              </a:rPr>
              <a:t>时间与功率优化后可达到</a:t>
            </a:r>
            <a:r>
              <a:rPr lang="en-US" altLang="zh-CN" sz="1350" dirty="0">
                <a:latin typeface="+mn-ea"/>
              </a:rPr>
              <a:t>45MHz</a:t>
            </a:r>
            <a:r>
              <a:rPr lang="zh-CN" altLang="en-US" sz="1350" dirty="0">
                <a:latin typeface="+mn-ea"/>
              </a:rPr>
              <a:t>的齿距</a:t>
            </a:r>
          </a:p>
        </p:txBody>
      </p:sp>
    </p:spTree>
    <p:extLst>
      <p:ext uri="{BB962C8B-B14F-4D97-AF65-F5344CB8AC3E}">
        <p14:creationId xmlns:p14="http://schemas.microsoft.com/office/powerpoint/2010/main" val="2748462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621F6818-59EA-4B67-8F1B-9FC8A7BF938C}"/>
              </a:ext>
            </a:extLst>
          </p:cNvPr>
          <p:cNvSpPr>
            <a:spLocks noGrp="1"/>
          </p:cNvSpPr>
          <p:nvPr>
            <p:ph type="sldNum" sz="quarter" idx="12"/>
          </p:nvPr>
        </p:nvSpPr>
        <p:spPr/>
        <p:txBody>
          <a:bodyPr/>
          <a:lstStyle/>
          <a:p>
            <a:fld id="{27C45CD9-0508-4D1E-923D-4DFDAA610D19}" type="slidenum">
              <a:rPr lang="zh-CN" altLang="en-US" smtClean="0"/>
              <a:pPr/>
              <a:t>31</a:t>
            </a:fld>
            <a:endParaRPr lang="zh-CN" altLang="en-US" dirty="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FA840B77-2ED7-42B9-BF2C-D69EA487D990}"/>
                  </a:ext>
                </a:extLst>
              </p:cNvPr>
              <p:cNvSpPr txBox="1"/>
              <p:nvPr/>
            </p:nvSpPr>
            <p:spPr>
              <a:xfrm>
                <a:off x="3201762" y="314911"/>
                <a:ext cx="4408714" cy="1131079"/>
              </a:xfrm>
              <a:prstGeom prst="rect">
                <a:avLst/>
              </a:prstGeom>
              <a:noFill/>
            </p:spPr>
            <p:txBody>
              <a:bodyPr wrap="square" rtlCol="0">
                <a:spAutoFit/>
              </a:bodyPr>
              <a:lstStyle/>
              <a:p>
                <a:r>
                  <a:rPr lang="zh-CN" altLang="en-US" sz="1350" dirty="0"/>
                  <a:t>准备好</a:t>
                </a:r>
                <a:r>
                  <a:rPr lang="en-US" altLang="zh-CN" sz="1350" dirty="0"/>
                  <a:t>AFC</a:t>
                </a:r>
                <a:r>
                  <a:rPr lang="zh-CN" altLang="en-US" sz="1350" dirty="0"/>
                  <a:t>后向系统打入</a:t>
                </a:r>
                <a:r>
                  <a:rPr lang="en-US" altLang="zh-CN" sz="1350" dirty="0"/>
                  <a:t>2ns</a:t>
                </a:r>
                <a:r>
                  <a:rPr lang="zh-CN" altLang="en-US" sz="1350" dirty="0"/>
                  <a:t>的脉冲</a:t>
                </a:r>
                <a:r>
                  <a:rPr lang="en-US" altLang="zh-CN" sz="1350" dirty="0"/>
                  <a:t>(</a:t>
                </a:r>
                <a14:m>
                  <m:oMath xmlns:m="http://schemas.openxmlformats.org/officeDocument/2006/math">
                    <m:r>
                      <a:rPr lang="en-US" altLang="zh-CN" sz="1350" i="1">
                        <a:latin typeface="Cambria Math" panose="02040503050406030204" pitchFamily="18" charset="0"/>
                      </a:rPr>
                      <m:t>𝑂</m:t>
                    </m:r>
                    <m:d>
                      <m:dPr>
                        <m:ctrlPr>
                          <a:rPr lang="en-US" altLang="zh-CN" sz="1350" i="1">
                            <a:latin typeface="Cambria Math" panose="02040503050406030204" pitchFamily="18" charset="0"/>
                          </a:rPr>
                        </m:ctrlPr>
                      </m:dPr>
                      <m:e>
                        <m:sSup>
                          <m:sSupPr>
                            <m:ctrlPr>
                              <a:rPr lang="en-US" altLang="zh-CN" sz="1350" i="1">
                                <a:latin typeface="Cambria Math" panose="02040503050406030204" pitchFamily="18" charset="0"/>
                              </a:rPr>
                            </m:ctrlPr>
                          </m:sSupPr>
                          <m:e>
                            <m:r>
                              <a:rPr lang="en-US" altLang="zh-CN" sz="1350" i="1">
                                <a:latin typeface="Cambria Math" panose="02040503050406030204" pitchFamily="18" charset="0"/>
                              </a:rPr>
                              <m:t>10</m:t>
                            </m:r>
                          </m:e>
                          <m:sup>
                            <m:r>
                              <a:rPr lang="en-US" altLang="zh-CN" sz="1350" i="1">
                                <a:latin typeface="Cambria Math" panose="02040503050406030204" pitchFamily="18" charset="0"/>
                              </a:rPr>
                              <m:t>3</m:t>
                            </m:r>
                          </m:sup>
                        </m:sSup>
                      </m:e>
                    </m:d>
                  </m:oMath>
                </a14:m>
                <a:r>
                  <a:rPr lang="zh-CN" altLang="en-US" sz="1350" dirty="0"/>
                  <a:t>个光子</a:t>
                </a:r>
                <a:r>
                  <a:rPr lang="en-US" altLang="zh-CN" sz="1350" dirty="0"/>
                  <a:t>)</a:t>
                </a:r>
                <a:r>
                  <a:rPr lang="zh-CN" altLang="en-US" sz="1350" dirty="0"/>
                  <a:t>，得到如图的时间轨迹，</a:t>
                </a:r>
                <a:r>
                  <a:rPr lang="en-US" altLang="zh-CN" sz="1350" dirty="0"/>
                  <a:t>echo</a:t>
                </a:r>
                <a:r>
                  <a:rPr lang="zh-CN" altLang="en-US" sz="1350" dirty="0"/>
                  <a:t>在</a:t>
                </a:r>
                <a:r>
                  <a:rPr lang="en-US" altLang="zh-CN" sz="1350" dirty="0"/>
                  <a:t>11.95ns</a:t>
                </a:r>
                <a:r>
                  <a:rPr lang="zh-CN" altLang="en-US" sz="1350" dirty="0"/>
                  <a:t>后被检测到。</a:t>
                </a:r>
                <a:endParaRPr lang="en-US" altLang="zh-CN" sz="1350" dirty="0"/>
              </a:p>
              <a:p>
                <a:endParaRPr lang="en-US" altLang="zh-CN" sz="1350" dirty="0"/>
              </a:p>
              <a:p>
                <a:r>
                  <a:rPr lang="zh-CN" altLang="en-US" sz="1350" dirty="0"/>
                  <a:t>存储效率通过</a:t>
                </a:r>
                <a:r>
                  <a:rPr lang="en-US" altLang="zh-CN" sz="1350" dirty="0"/>
                  <a:t>5ns</a:t>
                </a:r>
                <a:r>
                  <a:rPr lang="zh-CN" altLang="en-US" sz="1350" dirty="0"/>
                  <a:t>积分窗口内的写入与读出面积比值计算，</a:t>
                </a:r>
                <a:r>
                  <a:rPr lang="en-US" altLang="zh-CN" sz="1350" dirty="0"/>
                  <a:t>Input</a:t>
                </a:r>
                <a:r>
                  <a:rPr lang="zh-CN" altLang="en-US" sz="1350" dirty="0"/>
                  <a:t>在</a:t>
                </a:r>
                <a:r>
                  <a:rPr lang="en-US" altLang="zh-CN" sz="1350" dirty="0"/>
                  <a:t>VSP</a:t>
                </a:r>
                <a:r>
                  <a:rPr lang="zh-CN" altLang="en-US" sz="1350" dirty="0"/>
                  <a:t>的</a:t>
                </a:r>
                <a:r>
                  <a:rPr lang="en-US" altLang="zh-CN" sz="1350" dirty="0"/>
                  <a:t>Preb</a:t>
                </a:r>
                <a:r>
                  <a:rPr lang="zh-CN" altLang="en-US" sz="1350" dirty="0"/>
                  <a:t>阶段测量，忽略了选择性的</a:t>
                </a:r>
                <a:r>
                  <a:rPr lang="en-US" altLang="zh-CN" sz="1350" dirty="0"/>
                  <a:t>pump</a:t>
                </a:r>
                <a:r>
                  <a:rPr lang="zh-CN" altLang="en-US" sz="1350" dirty="0"/>
                  <a:t>能级。</a:t>
                </a:r>
                <a:endParaRPr lang="en-US" altLang="zh-CN" sz="1350" dirty="0"/>
              </a:p>
            </p:txBody>
          </p:sp>
        </mc:Choice>
        <mc:Fallback xmlns="">
          <p:sp>
            <p:nvSpPr>
              <p:cNvPr id="5" name="文本框 4">
                <a:extLst>
                  <a:ext uri="{FF2B5EF4-FFF2-40B4-BE49-F238E27FC236}">
                    <a16:creationId xmlns:a16="http://schemas.microsoft.com/office/drawing/2014/main" id="{FA840B77-2ED7-42B9-BF2C-D69EA487D990}"/>
                  </a:ext>
                </a:extLst>
              </p:cNvPr>
              <p:cNvSpPr txBox="1">
                <a:spLocks noRot="1" noChangeAspect="1" noMove="1" noResize="1" noEditPoints="1" noAdjustHandles="1" noChangeArrowheads="1" noChangeShapeType="1" noTextEdit="1"/>
              </p:cNvSpPr>
              <p:nvPr/>
            </p:nvSpPr>
            <p:spPr>
              <a:xfrm>
                <a:off x="3201762" y="314911"/>
                <a:ext cx="4408714" cy="1131079"/>
              </a:xfrm>
              <a:prstGeom prst="rect">
                <a:avLst/>
              </a:prstGeom>
              <a:blipFill>
                <a:blip r:embed="rId2"/>
                <a:stretch>
                  <a:fillRect l="-277" t="-1622" r="-3458" b="-4865"/>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FCBE7A57-6A9D-4BF6-ACFC-28212DB59106}"/>
              </a:ext>
            </a:extLst>
          </p:cNvPr>
          <p:cNvPicPr>
            <a:picLocks noChangeAspect="1"/>
          </p:cNvPicPr>
          <p:nvPr/>
        </p:nvPicPr>
        <p:blipFill>
          <a:blip r:embed="rId3"/>
          <a:stretch>
            <a:fillRect/>
          </a:stretch>
        </p:blipFill>
        <p:spPr>
          <a:xfrm>
            <a:off x="533112" y="0"/>
            <a:ext cx="2194489" cy="2641600"/>
          </a:xfrm>
          <a:prstGeom prst="rect">
            <a:avLst/>
          </a:prstGeom>
        </p:spPr>
      </p:pic>
      <p:pic>
        <p:nvPicPr>
          <p:cNvPr id="7" name="图片 6">
            <a:extLst>
              <a:ext uri="{FF2B5EF4-FFF2-40B4-BE49-F238E27FC236}">
                <a16:creationId xmlns:a16="http://schemas.microsoft.com/office/drawing/2014/main" id="{3F5573BB-6B9C-4A76-9764-378C4F04A52A}"/>
              </a:ext>
            </a:extLst>
          </p:cNvPr>
          <p:cNvPicPr>
            <a:picLocks noChangeAspect="1"/>
          </p:cNvPicPr>
          <p:nvPr/>
        </p:nvPicPr>
        <p:blipFill rotWithShape="1">
          <a:blip r:embed="rId4"/>
          <a:srcRect l="1471" t="8632" r="2823" b="5471"/>
          <a:stretch/>
        </p:blipFill>
        <p:spPr>
          <a:xfrm>
            <a:off x="3258066" y="1408082"/>
            <a:ext cx="4301744" cy="1026382"/>
          </a:xfrm>
          <a:prstGeom prst="rect">
            <a:avLst/>
          </a:prstGeom>
        </p:spPr>
      </p:pic>
      <p:sp>
        <p:nvSpPr>
          <p:cNvPr id="9" name="文本框 8">
            <a:extLst>
              <a:ext uri="{FF2B5EF4-FFF2-40B4-BE49-F238E27FC236}">
                <a16:creationId xmlns:a16="http://schemas.microsoft.com/office/drawing/2014/main" id="{725090DB-8CBF-4042-A172-64CEC5A83330}"/>
              </a:ext>
            </a:extLst>
          </p:cNvPr>
          <p:cNvSpPr txBox="1"/>
          <p:nvPr/>
        </p:nvSpPr>
        <p:spPr>
          <a:xfrm>
            <a:off x="3258066" y="3394940"/>
            <a:ext cx="4673152" cy="1131079"/>
          </a:xfrm>
          <a:prstGeom prst="rect">
            <a:avLst/>
          </a:prstGeom>
          <a:noFill/>
        </p:spPr>
        <p:txBody>
          <a:bodyPr wrap="square" rtlCol="0">
            <a:spAutoFit/>
          </a:bodyPr>
          <a:lstStyle/>
          <a:p>
            <a:r>
              <a:rPr lang="en-US" altLang="zh-CN" sz="1350" dirty="0"/>
              <a:t>AFC</a:t>
            </a:r>
            <a:r>
              <a:rPr lang="zh-CN" altLang="en-US" sz="1350" dirty="0"/>
              <a:t>存储的优势之一为多模态</a:t>
            </a:r>
            <a:r>
              <a:rPr lang="en-US" altLang="zh-CN" sz="1350" dirty="0"/>
              <a:t>[1],</a:t>
            </a:r>
            <a:r>
              <a:rPr lang="zh-CN" altLang="en-US" sz="1350" dirty="0"/>
              <a:t>也就意味着可以在存储时间内加入多个脉冲。</a:t>
            </a:r>
            <a:endParaRPr lang="en-US" altLang="zh-CN" sz="1350" dirty="0"/>
          </a:p>
          <a:p>
            <a:r>
              <a:rPr lang="zh-CN" altLang="en-US" sz="1350" dirty="0"/>
              <a:t>在齿宽为</a:t>
            </a:r>
            <a:r>
              <a:rPr lang="en-US" altLang="zh-CN" sz="1350" dirty="0">
                <a:latin typeface="+mn-ea"/>
              </a:rPr>
              <a:t>83.7MHz</a:t>
            </a:r>
            <a:r>
              <a:rPr lang="zh-CN" altLang="en-US" sz="1350" dirty="0"/>
              <a:t>下加入两个中心相隔</a:t>
            </a:r>
            <a:r>
              <a:rPr lang="en-US" altLang="zh-CN" sz="1350" dirty="0"/>
              <a:t>6ns</a:t>
            </a:r>
            <a:r>
              <a:rPr lang="zh-CN" altLang="en-US" sz="1350" dirty="0"/>
              <a:t>的</a:t>
            </a:r>
            <a:r>
              <a:rPr lang="en-US" altLang="zh-CN" sz="1350" dirty="0"/>
              <a:t>2ns</a:t>
            </a:r>
            <a:r>
              <a:rPr lang="zh-CN" altLang="en-US" sz="1350" dirty="0"/>
              <a:t>脉冲，期望在</a:t>
            </a:r>
            <a:r>
              <a:rPr lang="en-US" altLang="zh-CN" sz="1350" dirty="0"/>
              <a:t>(0ns,6ns,11.95ns,17.95ns)</a:t>
            </a:r>
            <a:r>
              <a:rPr lang="zh-CN" altLang="en-US" sz="1350" dirty="0"/>
              <a:t>检测到</a:t>
            </a:r>
            <a:r>
              <a:rPr lang="en-US" altLang="zh-CN" sz="1350" dirty="0"/>
              <a:t>input</a:t>
            </a:r>
            <a:r>
              <a:rPr lang="zh-CN" altLang="en-US" sz="1350" dirty="0"/>
              <a:t>与</a:t>
            </a:r>
            <a:r>
              <a:rPr lang="en-US" altLang="zh-CN" sz="1350" dirty="0"/>
              <a:t>echo</a:t>
            </a:r>
            <a:r>
              <a:rPr lang="zh-CN" altLang="en-US" sz="1350" dirty="0"/>
              <a:t>。</a:t>
            </a:r>
            <a:endParaRPr lang="en-US" altLang="zh-CN" sz="1350" dirty="0"/>
          </a:p>
          <a:p>
            <a:r>
              <a:rPr lang="zh-CN" altLang="en-US" sz="1350" dirty="0"/>
              <a:t>如图为以上两个时间模式的存储，且存储效率并未改变</a:t>
            </a:r>
          </a:p>
        </p:txBody>
      </p:sp>
      <p:sp>
        <p:nvSpPr>
          <p:cNvPr id="10" name="矩形 9">
            <a:extLst>
              <a:ext uri="{FF2B5EF4-FFF2-40B4-BE49-F238E27FC236}">
                <a16:creationId xmlns:a16="http://schemas.microsoft.com/office/drawing/2014/main" id="{2D3B8C1B-D6E4-48D6-BEE2-4077E2480A4D}"/>
              </a:ext>
            </a:extLst>
          </p:cNvPr>
          <p:cNvSpPr/>
          <p:nvPr/>
        </p:nvSpPr>
        <p:spPr>
          <a:xfrm>
            <a:off x="3501311" y="4828591"/>
            <a:ext cx="3650115" cy="300082"/>
          </a:xfrm>
          <a:prstGeom prst="rect">
            <a:avLst/>
          </a:prstGeom>
        </p:spPr>
        <p:txBody>
          <a:bodyPr wrap="square">
            <a:spAutoFit/>
          </a:bodyPr>
          <a:lstStyle/>
          <a:p>
            <a:r>
              <a:rPr lang="en-US" altLang="zh-CN" sz="1350" i="1" dirty="0">
                <a:solidFill>
                  <a:srgbClr val="000000"/>
                </a:solidFill>
                <a:latin typeface="CMTI10"/>
              </a:rPr>
              <a:t>[1]Physical review letters</a:t>
            </a:r>
            <a:r>
              <a:rPr lang="en-US" altLang="zh-CN" sz="1350" dirty="0">
                <a:solidFill>
                  <a:srgbClr val="000000"/>
                </a:solidFill>
                <a:latin typeface="CMR10"/>
              </a:rPr>
              <a:t>, 113(5):053603, 2014.</a:t>
            </a:r>
            <a:r>
              <a:rPr lang="en-US" altLang="zh-CN" sz="1350" dirty="0"/>
              <a:t> </a:t>
            </a:r>
            <a:endParaRPr lang="zh-CN" altLang="en-US" sz="1350" dirty="0"/>
          </a:p>
        </p:txBody>
      </p:sp>
      <p:pic>
        <p:nvPicPr>
          <p:cNvPr id="11" name="图片 10">
            <a:extLst>
              <a:ext uri="{FF2B5EF4-FFF2-40B4-BE49-F238E27FC236}">
                <a16:creationId xmlns:a16="http://schemas.microsoft.com/office/drawing/2014/main" id="{476ACB28-E377-4796-A93F-51DCB524CDB3}"/>
              </a:ext>
            </a:extLst>
          </p:cNvPr>
          <p:cNvPicPr>
            <a:picLocks noChangeAspect="1"/>
          </p:cNvPicPr>
          <p:nvPr/>
        </p:nvPicPr>
        <p:blipFill>
          <a:blip r:embed="rId5"/>
          <a:stretch>
            <a:fillRect/>
          </a:stretch>
        </p:blipFill>
        <p:spPr>
          <a:xfrm>
            <a:off x="533112" y="2581036"/>
            <a:ext cx="2100749" cy="2582086"/>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1D5D7D38-7E43-48F9-8710-4FD6E8580507}"/>
                  </a:ext>
                </a:extLst>
              </p:cNvPr>
              <p:cNvSpPr txBox="1"/>
              <p:nvPr/>
            </p:nvSpPr>
            <p:spPr>
              <a:xfrm>
                <a:off x="3258064" y="2581036"/>
                <a:ext cx="4352411" cy="507831"/>
              </a:xfrm>
              <a:prstGeom prst="rect">
                <a:avLst/>
              </a:prstGeom>
              <a:noFill/>
            </p:spPr>
            <p:txBody>
              <a:bodyPr wrap="square" rtlCol="0">
                <a:spAutoFit/>
              </a:bodyPr>
              <a:lstStyle/>
              <a:p>
                <a:r>
                  <a:rPr lang="zh-CN" altLang="en-US" sz="1350" dirty="0"/>
                  <a:t>发现测量得到的效率</a:t>
                </a:r>
                <a14:m>
                  <m:oMath xmlns:m="http://schemas.openxmlformats.org/officeDocument/2006/math">
                    <m:r>
                      <a:rPr lang="zh-CN" altLang="en-US" sz="1350" i="1">
                        <a:latin typeface="Cambria Math" panose="02040503050406030204" pitchFamily="18" charset="0"/>
                      </a:rPr>
                      <m:t>𝜂</m:t>
                    </m:r>
                    <m:r>
                      <a:rPr lang="en-US" altLang="zh-CN" sz="1350" i="1">
                        <a:latin typeface="Cambria Math" panose="02040503050406030204" pitchFamily="18" charset="0"/>
                      </a:rPr>
                      <m:t>=3.4%</m:t>
                    </m:r>
                  </m:oMath>
                </a14:m>
                <a:r>
                  <a:rPr lang="zh-CN" altLang="en-US" sz="1350" dirty="0"/>
                  <a:t>大于预期效率</a:t>
                </a:r>
                <a:r>
                  <a:rPr lang="en-US" altLang="zh-CN" sz="1350" dirty="0"/>
                  <a:t>0.7%</a:t>
                </a:r>
                <a:r>
                  <a:rPr lang="zh-CN" altLang="en-US" sz="1350" dirty="0"/>
                  <a:t>，推测这个增强可能是由于不同梳之间的场回波产生量子干涉。</a:t>
                </a:r>
              </a:p>
            </p:txBody>
          </p:sp>
        </mc:Choice>
        <mc:Fallback xmlns="">
          <p:sp>
            <p:nvSpPr>
              <p:cNvPr id="12" name="文本框 11">
                <a:extLst>
                  <a:ext uri="{FF2B5EF4-FFF2-40B4-BE49-F238E27FC236}">
                    <a16:creationId xmlns:a16="http://schemas.microsoft.com/office/drawing/2014/main" id="{1D5D7D38-7E43-48F9-8710-4FD6E8580507}"/>
                  </a:ext>
                </a:extLst>
              </p:cNvPr>
              <p:cNvSpPr txBox="1">
                <a:spLocks noRot="1" noChangeAspect="1" noMove="1" noResize="1" noEditPoints="1" noAdjustHandles="1" noChangeArrowheads="1" noChangeShapeType="1" noTextEdit="1"/>
              </p:cNvSpPr>
              <p:nvPr/>
            </p:nvSpPr>
            <p:spPr>
              <a:xfrm>
                <a:off x="3258064" y="2581036"/>
                <a:ext cx="4352411" cy="507831"/>
              </a:xfrm>
              <a:prstGeom prst="rect">
                <a:avLst/>
              </a:prstGeom>
              <a:blipFill>
                <a:blip r:embed="rId6"/>
                <a:stretch>
                  <a:fillRect l="-280" t="-2381" r="-3081" b="-95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81979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5B7B59-35B7-4DFE-B247-BEACE071A0A2}"/>
              </a:ext>
            </a:extLst>
          </p:cNvPr>
          <p:cNvSpPr>
            <a:spLocks noGrp="1"/>
          </p:cNvSpPr>
          <p:nvPr>
            <p:ph type="title"/>
          </p:nvPr>
        </p:nvSpPr>
        <p:spPr>
          <a:xfrm>
            <a:off x="3070595" y="925385"/>
            <a:ext cx="6211430" cy="864605"/>
          </a:xfrm>
        </p:spPr>
        <p:txBody>
          <a:bodyPr>
            <a:normAutofit/>
          </a:bodyPr>
          <a:lstStyle/>
          <a:p>
            <a:r>
              <a:rPr lang="zh-CN" altLang="en-US" dirty="0"/>
              <a:t>代表性工作与应用</a:t>
            </a:r>
          </a:p>
        </p:txBody>
      </p:sp>
      <p:sp>
        <p:nvSpPr>
          <p:cNvPr id="3" name="文本占位符 2">
            <a:extLst>
              <a:ext uri="{FF2B5EF4-FFF2-40B4-BE49-F238E27FC236}">
                <a16:creationId xmlns:a16="http://schemas.microsoft.com/office/drawing/2014/main" id="{416EC28B-B251-46D2-984D-8949EB8D7953}"/>
              </a:ext>
            </a:extLst>
          </p:cNvPr>
          <p:cNvSpPr>
            <a:spLocks noGrp="1"/>
          </p:cNvSpPr>
          <p:nvPr>
            <p:ph type="body" idx="1"/>
          </p:nvPr>
        </p:nvSpPr>
        <p:spPr>
          <a:xfrm>
            <a:off x="3070595" y="1789990"/>
            <a:ext cx="4658573" cy="549800"/>
          </a:xfrm>
        </p:spPr>
        <p:txBody>
          <a:bodyPr>
            <a:normAutofit/>
          </a:bodyPr>
          <a:lstStyle/>
          <a:p>
            <a:r>
              <a:rPr lang="zh-CN" altLang="en-US" dirty="0"/>
              <a:t>本节介绍当前领域的历史代表性工作，列表比较之前的工作并在不同方向上展示新方案的应用与前景</a:t>
            </a:r>
          </a:p>
        </p:txBody>
      </p:sp>
      <p:sp>
        <p:nvSpPr>
          <p:cNvPr id="4" name="文本占位符 3">
            <a:extLst>
              <a:ext uri="{FF2B5EF4-FFF2-40B4-BE49-F238E27FC236}">
                <a16:creationId xmlns:a16="http://schemas.microsoft.com/office/drawing/2014/main" id="{BC3DF3D6-7725-4A9F-A41F-2C09428E5690}"/>
              </a:ext>
            </a:extLst>
          </p:cNvPr>
          <p:cNvSpPr>
            <a:spLocks noGrp="1"/>
          </p:cNvSpPr>
          <p:nvPr>
            <p:ph type="body" sz="quarter" idx="13"/>
          </p:nvPr>
        </p:nvSpPr>
        <p:spPr>
          <a:xfrm>
            <a:off x="1517738" y="1277615"/>
            <a:ext cx="1004552" cy="787275"/>
          </a:xfrm>
        </p:spPr>
        <p:txBody>
          <a:bodyPr/>
          <a:lstStyle/>
          <a:p>
            <a:r>
              <a:rPr lang="en-US" altLang="zh-CN" dirty="0"/>
              <a:t>03</a:t>
            </a:r>
            <a:endParaRPr lang="zh-CN" altLang="en-US" dirty="0"/>
          </a:p>
        </p:txBody>
      </p:sp>
      <p:sp>
        <p:nvSpPr>
          <p:cNvPr id="5" name="灯片编号占位符 4">
            <a:extLst>
              <a:ext uri="{FF2B5EF4-FFF2-40B4-BE49-F238E27FC236}">
                <a16:creationId xmlns:a16="http://schemas.microsoft.com/office/drawing/2014/main" id="{841E48F5-1EA9-42DE-B371-923EE9168AD9}"/>
              </a:ext>
            </a:extLst>
          </p:cNvPr>
          <p:cNvSpPr>
            <a:spLocks noGrp="1"/>
          </p:cNvSpPr>
          <p:nvPr>
            <p:ph type="sldNum" sz="quarter" idx="14"/>
          </p:nvPr>
        </p:nvSpPr>
        <p:spPr/>
        <p:txBody>
          <a:bodyPr/>
          <a:lstStyle/>
          <a:p>
            <a:fld id="{27C45CD9-0508-4D1E-923D-4DFDAA610D19}" type="slidenum">
              <a:rPr lang="zh-CN" altLang="en-US" smtClean="0"/>
              <a:pPr/>
              <a:t>32</a:t>
            </a:fld>
            <a:endParaRPr lang="zh-CN" altLang="en-US" dirty="0"/>
          </a:p>
        </p:txBody>
      </p:sp>
    </p:spTree>
    <p:extLst>
      <p:ext uri="{BB962C8B-B14F-4D97-AF65-F5344CB8AC3E}">
        <p14:creationId xmlns:p14="http://schemas.microsoft.com/office/powerpoint/2010/main" val="1938722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7A20C8-D518-4AF1-B34D-FCDC987E75B0}"/>
              </a:ext>
            </a:extLst>
          </p:cNvPr>
          <p:cNvSpPr>
            <a:spLocks noGrp="1"/>
          </p:cNvSpPr>
          <p:nvPr>
            <p:ph type="title"/>
          </p:nvPr>
        </p:nvSpPr>
        <p:spPr>
          <a:xfrm>
            <a:off x="0" y="0"/>
            <a:ext cx="7546206" cy="840553"/>
          </a:xfrm>
        </p:spPr>
        <p:txBody>
          <a:bodyPr/>
          <a:lstStyle/>
          <a:p>
            <a:r>
              <a:rPr lang="zh-CN" altLang="en-US" dirty="0"/>
              <a:t>代表性的量子存储器及其重要参数 </a:t>
            </a:r>
          </a:p>
        </p:txBody>
      </p:sp>
      <p:sp>
        <p:nvSpPr>
          <p:cNvPr id="4" name="灯片编号占位符 3">
            <a:extLst>
              <a:ext uri="{FF2B5EF4-FFF2-40B4-BE49-F238E27FC236}">
                <a16:creationId xmlns:a16="http://schemas.microsoft.com/office/drawing/2014/main" id="{1FBEBEA3-310D-4EA4-8C1E-70D28BFC6DD5}"/>
              </a:ext>
            </a:extLst>
          </p:cNvPr>
          <p:cNvSpPr>
            <a:spLocks noGrp="1"/>
          </p:cNvSpPr>
          <p:nvPr>
            <p:ph type="sldNum" sz="quarter" idx="12"/>
          </p:nvPr>
        </p:nvSpPr>
        <p:spPr/>
        <p:txBody>
          <a:bodyPr/>
          <a:lstStyle/>
          <a:p>
            <a:fld id="{27C45CD9-0508-4D1E-923D-4DFDAA610D19}" type="slidenum">
              <a:rPr lang="zh-CN" altLang="en-US" smtClean="0"/>
              <a:pPr/>
              <a:t>33</a:t>
            </a:fld>
            <a:endParaRPr lang="zh-CN" altLang="en-US" dirty="0"/>
          </a:p>
        </p:txBody>
      </p:sp>
      <p:pic>
        <p:nvPicPr>
          <p:cNvPr id="5" name="图片 4">
            <a:extLst>
              <a:ext uri="{FF2B5EF4-FFF2-40B4-BE49-F238E27FC236}">
                <a16:creationId xmlns:a16="http://schemas.microsoft.com/office/drawing/2014/main" id="{3C981787-3E60-4546-8D81-8BA9BD4AF416}"/>
              </a:ext>
            </a:extLst>
          </p:cNvPr>
          <p:cNvPicPr>
            <a:picLocks noChangeAspect="1"/>
          </p:cNvPicPr>
          <p:nvPr/>
        </p:nvPicPr>
        <p:blipFill>
          <a:blip r:embed="rId2"/>
          <a:stretch>
            <a:fillRect/>
          </a:stretch>
        </p:blipFill>
        <p:spPr>
          <a:xfrm>
            <a:off x="1083752" y="840553"/>
            <a:ext cx="6512475" cy="3836993"/>
          </a:xfrm>
          <a:prstGeom prst="rect">
            <a:avLst/>
          </a:prstGeom>
        </p:spPr>
      </p:pic>
      <p:sp>
        <p:nvSpPr>
          <p:cNvPr id="3" name="矩形 2">
            <a:extLst>
              <a:ext uri="{FF2B5EF4-FFF2-40B4-BE49-F238E27FC236}">
                <a16:creationId xmlns:a16="http://schemas.microsoft.com/office/drawing/2014/main" id="{92073DEA-ECB7-4669-AC6C-E2D8649D7479}"/>
              </a:ext>
            </a:extLst>
          </p:cNvPr>
          <p:cNvSpPr/>
          <p:nvPr/>
        </p:nvSpPr>
        <p:spPr>
          <a:xfrm>
            <a:off x="3217952" y="4779904"/>
            <a:ext cx="2914580" cy="300082"/>
          </a:xfrm>
          <a:prstGeom prst="rect">
            <a:avLst/>
          </a:prstGeom>
        </p:spPr>
        <p:txBody>
          <a:bodyPr wrap="none">
            <a:spAutoFit/>
          </a:bodyPr>
          <a:lstStyle/>
          <a:p>
            <a:r>
              <a:rPr lang="zh-CN" altLang="en-US" sz="1350" i="1" dirty="0">
                <a:solidFill>
                  <a:srgbClr val="000000"/>
                </a:solidFill>
                <a:latin typeface="CMTI10"/>
              </a:rPr>
              <a:t>物理学报</a:t>
            </a:r>
            <a:r>
              <a:rPr lang="en-US" altLang="zh-CN" sz="1350" i="1" dirty="0">
                <a:solidFill>
                  <a:srgbClr val="000000"/>
                </a:solidFill>
                <a:latin typeface="CMTI10"/>
              </a:rPr>
              <a:t>, 2019, 68(3): 30307-030307.</a:t>
            </a:r>
            <a:endParaRPr lang="zh-CN" altLang="en-US" sz="1350" i="1" dirty="0">
              <a:solidFill>
                <a:srgbClr val="000000"/>
              </a:solidFill>
              <a:latin typeface="CMTI10"/>
            </a:endParaRPr>
          </a:p>
        </p:txBody>
      </p:sp>
    </p:spTree>
    <p:extLst>
      <p:ext uri="{BB962C8B-B14F-4D97-AF65-F5344CB8AC3E}">
        <p14:creationId xmlns:p14="http://schemas.microsoft.com/office/powerpoint/2010/main" val="3317242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AA9019-C15D-4CCC-8B82-F8A5576449C6}"/>
              </a:ext>
            </a:extLst>
          </p:cNvPr>
          <p:cNvSpPr>
            <a:spLocks noGrp="1"/>
          </p:cNvSpPr>
          <p:nvPr>
            <p:ph type="title"/>
          </p:nvPr>
        </p:nvSpPr>
        <p:spPr>
          <a:xfrm>
            <a:off x="0" y="140349"/>
            <a:ext cx="9048466" cy="499362"/>
          </a:xfrm>
        </p:spPr>
        <p:txBody>
          <a:bodyPr>
            <a:normAutofit fontScale="90000"/>
          </a:bodyPr>
          <a:lstStyle/>
          <a:p>
            <a:r>
              <a:rPr lang="zh-CN" altLang="en-US" dirty="0"/>
              <a:t>热铯蒸气中的多路复用随机存取光学存储器</a:t>
            </a:r>
            <a:r>
              <a:rPr lang="en-US" altLang="zh-CN" dirty="0"/>
              <a:t>-Germany</a:t>
            </a:r>
            <a:endParaRPr lang="zh-CN" altLang="en-US" dirty="0"/>
          </a:p>
        </p:txBody>
      </p:sp>
      <p:sp>
        <p:nvSpPr>
          <p:cNvPr id="4" name="灯片编号占位符 3">
            <a:extLst>
              <a:ext uri="{FF2B5EF4-FFF2-40B4-BE49-F238E27FC236}">
                <a16:creationId xmlns:a16="http://schemas.microsoft.com/office/drawing/2014/main" id="{4C089B3D-6E12-4E44-8D1E-4C49351F91E4}"/>
              </a:ext>
            </a:extLst>
          </p:cNvPr>
          <p:cNvSpPr>
            <a:spLocks noGrp="1"/>
          </p:cNvSpPr>
          <p:nvPr>
            <p:ph type="sldNum" sz="quarter" idx="12"/>
          </p:nvPr>
        </p:nvSpPr>
        <p:spPr/>
        <p:txBody>
          <a:bodyPr/>
          <a:lstStyle/>
          <a:p>
            <a:fld id="{27C45CD9-0508-4D1E-923D-4DFDAA610D19}" type="slidenum">
              <a:rPr lang="zh-CN" altLang="en-US" smtClean="0"/>
              <a:pPr/>
              <a:t>34</a:t>
            </a:fld>
            <a:endParaRPr lang="zh-CN" altLang="en-US" dirty="0"/>
          </a:p>
        </p:txBody>
      </p:sp>
      <p:sp>
        <p:nvSpPr>
          <p:cNvPr id="5" name="文本框 4">
            <a:extLst>
              <a:ext uri="{FF2B5EF4-FFF2-40B4-BE49-F238E27FC236}">
                <a16:creationId xmlns:a16="http://schemas.microsoft.com/office/drawing/2014/main" id="{F49AE2C2-362F-4F8B-B983-01FDE730154D}"/>
              </a:ext>
            </a:extLst>
          </p:cNvPr>
          <p:cNvSpPr txBox="1"/>
          <p:nvPr/>
        </p:nvSpPr>
        <p:spPr>
          <a:xfrm>
            <a:off x="1784479" y="675363"/>
            <a:ext cx="5703337" cy="507831"/>
          </a:xfrm>
          <a:prstGeom prst="rect">
            <a:avLst/>
          </a:prstGeom>
          <a:noFill/>
        </p:spPr>
        <p:txBody>
          <a:bodyPr wrap="square" rtlCol="0">
            <a:spAutoFit/>
          </a:bodyPr>
          <a:lstStyle/>
          <a:p>
            <a:r>
              <a:rPr lang="zh-CN" altLang="en-US" sz="1350" dirty="0">
                <a:latin typeface="+mn-ea"/>
              </a:rPr>
              <a:t>在热</a:t>
            </a:r>
            <a:r>
              <a:rPr lang="en-US" altLang="zh-CN" sz="1350" dirty="0">
                <a:latin typeface="+mn-ea"/>
              </a:rPr>
              <a:t>Cs</a:t>
            </a:r>
            <a:r>
              <a:rPr lang="zh-CN" altLang="en-US" sz="1350" dirty="0">
                <a:latin typeface="+mn-ea"/>
              </a:rPr>
              <a:t>蒸气中</a:t>
            </a:r>
            <a:r>
              <a:rPr lang="en-US" altLang="zh-CN" sz="1350" dirty="0">
                <a:latin typeface="+mn-ea"/>
              </a:rPr>
              <a:t>(60</a:t>
            </a:r>
            <a:r>
              <a:rPr lang="en-US" altLang="zh-CN" sz="1350" dirty="0">
                <a:latin typeface="宋体" panose="02010600030101010101" pitchFamily="2" charset="-122"/>
                <a:ea typeface="宋体" panose="02010600030101010101" pitchFamily="2" charset="-122"/>
              </a:rPr>
              <a:t>℃</a:t>
            </a:r>
            <a:r>
              <a:rPr lang="en-US" altLang="zh-CN" sz="1350" dirty="0">
                <a:latin typeface="+mn-ea"/>
              </a:rPr>
              <a:t>)</a:t>
            </a:r>
            <a:r>
              <a:rPr lang="zh-CN" altLang="en-US" sz="1350" dirty="0">
                <a:latin typeface="+mn-ea"/>
              </a:rPr>
              <a:t>利用</a:t>
            </a:r>
            <a:r>
              <a:rPr lang="en-US" altLang="zh-CN" sz="1350" dirty="0">
                <a:latin typeface="+mn-ea"/>
              </a:rPr>
              <a:t>EIT</a:t>
            </a:r>
            <a:r>
              <a:rPr lang="zh-CN" altLang="en-US" sz="1350" dirty="0">
                <a:latin typeface="+mn-ea"/>
              </a:rPr>
              <a:t>存储了四个脉冲</a:t>
            </a:r>
            <a:r>
              <a:rPr lang="en-US" altLang="zh-CN" sz="1350" dirty="0">
                <a:latin typeface="+mn-ea"/>
              </a:rPr>
              <a:t>(Cs D1 line)</a:t>
            </a:r>
            <a:r>
              <a:rPr lang="zh-CN" altLang="en-US" sz="1350" dirty="0">
                <a:latin typeface="+mn-ea"/>
              </a:rPr>
              <a:t>，实现了</a:t>
            </a:r>
            <a:r>
              <a:rPr lang="en-US" altLang="zh-CN" sz="1350" dirty="0">
                <a:latin typeface="+mn-ea"/>
              </a:rPr>
              <a:t>36%</a:t>
            </a:r>
            <a:r>
              <a:rPr lang="zh-CN" altLang="en-US" sz="1350" dirty="0">
                <a:latin typeface="+mn-ea"/>
              </a:rPr>
              <a:t>的存储效率与</a:t>
            </a:r>
            <a:r>
              <a:rPr lang="en-US" altLang="zh-CN" sz="1350" dirty="0">
                <a:latin typeface="+mn-ea"/>
              </a:rPr>
              <a:t>3.2us</a:t>
            </a:r>
            <a:r>
              <a:rPr lang="zh-CN" altLang="en-US" sz="1350" dirty="0">
                <a:latin typeface="+mn-ea"/>
              </a:rPr>
              <a:t>的寿命</a:t>
            </a:r>
            <a:r>
              <a:rPr lang="en-US" altLang="zh-CN" sz="1350" dirty="0">
                <a:latin typeface="+mn-ea"/>
              </a:rPr>
              <a:t>(</a:t>
            </a:r>
            <a:r>
              <a:rPr lang="zh-CN" altLang="en-US" sz="1350" dirty="0">
                <a:latin typeface="+mn-ea"/>
              </a:rPr>
              <a:t>已经有实验可以实现单脉冲</a:t>
            </a:r>
            <a:r>
              <a:rPr lang="en-US" altLang="zh-CN" sz="1350" dirty="0">
                <a:latin typeface="+mn-ea"/>
              </a:rPr>
              <a:t>1s</a:t>
            </a:r>
            <a:r>
              <a:rPr lang="zh-CN" altLang="en-US" sz="1350" dirty="0">
                <a:latin typeface="+mn-ea"/>
              </a:rPr>
              <a:t>的存储</a:t>
            </a:r>
            <a:r>
              <a:rPr lang="en-US" altLang="zh-CN" sz="1350" dirty="0">
                <a:latin typeface="+mn-ea"/>
              </a:rPr>
              <a:t>[1])</a:t>
            </a:r>
          </a:p>
        </p:txBody>
      </p:sp>
      <p:sp>
        <p:nvSpPr>
          <p:cNvPr id="6" name="矩形 5">
            <a:extLst>
              <a:ext uri="{FF2B5EF4-FFF2-40B4-BE49-F238E27FC236}">
                <a16:creationId xmlns:a16="http://schemas.microsoft.com/office/drawing/2014/main" id="{FCFE6E99-7EBF-43B5-BCDF-AEFE6E16B471}"/>
              </a:ext>
            </a:extLst>
          </p:cNvPr>
          <p:cNvSpPr/>
          <p:nvPr/>
        </p:nvSpPr>
        <p:spPr>
          <a:xfrm>
            <a:off x="3074437" y="4779904"/>
            <a:ext cx="3429000" cy="300082"/>
          </a:xfrm>
          <a:prstGeom prst="rect">
            <a:avLst/>
          </a:prstGeom>
        </p:spPr>
        <p:txBody>
          <a:bodyPr>
            <a:spAutoFit/>
          </a:bodyPr>
          <a:lstStyle/>
          <a:p>
            <a:r>
              <a:rPr lang="en-US" altLang="zh-CN" sz="1350" i="1" dirty="0">
                <a:solidFill>
                  <a:srgbClr val="000000"/>
                </a:solidFill>
                <a:latin typeface="CMTI10"/>
              </a:rPr>
              <a:t>[1]</a:t>
            </a:r>
            <a:r>
              <a:rPr lang="fr-FR" altLang="zh-CN" sz="1350" i="1" dirty="0">
                <a:solidFill>
                  <a:srgbClr val="000000"/>
                </a:solidFill>
                <a:latin typeface="CMTI10"/>
              </a:rPr>
              <a:t>Nature Communications 9, 2074 (2018). </a:t>
            </a:r>
            <a:endParaRPr lang="zh-CN" altLang="en-US" sz="1350" i="1" dirty="0">
              <a:solidFill>
                <a:srgbClr val="000000"/>
              </a:solidFill>
              <a:latin typeface="CMTI10"/>
            </a:endParaRPr>
          </a:p>
        </p:txBody>
      </p:sp>
      <p:pic>
        <p:nvPicPr>
          <p:cNvPr id="7" name="图片 6">
            <a:extLst>
              <a:ext uri="{FF2B5EF4-FFF2-40B4-BE49-F238E27FC236}">
                <a16:creationId xmlns:a16="http://schemas.microsoft.com/office/drawing/2014/main" id="{1040C5EB-3E26-4572-B0B7-B056BA189168}"/>
              </a:ext>
            </a:extLst>
          </p:cNvPr>
          <p:cNvPicPr>
            <a:picLocks noChangeAspect="1"/>
          </p:cNvPicPr>
          <p:nvPr/>
        </p:nvPicPr>
        <p:blipFill>
          <a:blip r:embed="rId2"/>
          <a:stretch>
            <a:fillRect/>
          </a:stretch>
        </p:blipFill>
        <p:spPr>
          <a:xfrm>
            <a:off x="0" y="1203321"/>
            <a:ext cx="4176215" cy="1691984"/>
          </a:xfrm>
          <a:prstGeom prst="rect">
            <a:avLst/>
          </a:prstGeom>
        </p:spPr>
      </p:pic>
      <p:pic>
        <p:nvPicPr>
          <p:cNvPr id="8" name="图片 7">
            <a:extLst>
              <a:ext uri="{FF2B5EF4-FFF2-40B4-BE49-F238E27FC236}">
                <a16:creationId xmlns:a16="http://schemas.microsoft.com/office/drawing/2014/main" id="{4A47074F-6A9F-433D-ADA7-E63CEF21668F}"/>
              </a:ext>
            </a:extLst>
          </p:cNvPr>
          <p:cNvPicPr>
            <a:picLocks noChangeAspect="1"/>
          </p:cNvPicPr>
          <p:nvPr/>
        </p:nvPicPr>
        <p:blipFill>
          <a:blip r:embed="rId3"/>
          <a:stretch>
            <a:fillRect/>
          </a:stretch>
        </p:blipFill>
        <p:spPr>
          <a:xfrm>
            <a:off x="2201453" y="2892330"/>
            <a:ext cx="4572000" cy="1971372"/>
          </a:xfrm>
          <a:prstGeom prst="rect">
            <a:avLst/>
          </a:prstGeom>
        </p:spPr>
      </p:pic>
      <p:sp>
        <p:nvSpPr>
          <p:cNvPr id="9" name="文本框 8">
            <a:extLst>
              <a:ext uri="{FF2B5EF4-FFF2-40B4-BE49-F238E27FC236}">
                <a16:creationId xmlns:a16="http://schemas.microsoft.com/office/drawing/2014/main" id="{031B8BA8-CB0A-450D-AAF5-DF2FA885B443}"/>
              </a:ext>
            </a:extLst>
          </p:cNvPr>
          <p:cNvSpPr txBox="1"/>
          <p:nvPr/>
        </p:nvSpPr>
        <p:spPr>
          <a:xfrm>
            <a:off x="4229378" y="1392971"/>
            <a:ext cx="5132986" cy="923330"/>
          </a:xfrm>
          <a:prstGeom prst="rect">
            <a:avLst/>
          </a:prstGeom>
          <a:noFill/>
        </p:spPr>
        <p:txBody>
          <a:bodyPr wrap="square" rtlCol="0">
            <a:spAutoFit/>
          </a:bodyPr>
          <a:lstStyle/>
          <a:p>
            <a:r>
              <a:rPr lang="en-US" altLang="zh-CN" sz="1350" dirty="0">
                <a:latin typeface="+mn-ea"/>
              </a:rPr>
              <a:t>Write :T=0us</a:t>
            </a:r>
            <a:r>
              <a:rPr lang="zh-CN" altLang="en-US" sz="1350" dirty="0">
                <a:latin typeface="+mn-ea"/>
              </a:rPr>
              <a:t>时信号脉冲进入，通过</a:t>
            </a:r>
            <a:r>
              <a:rPr lang="en-US" altLang="zh-CN" sz="1350" dirty="0">
                <a:latin typeface="+mn-ea"/>
              </a:rPr>
              <a:t>control</a:t>
            </a:r>
            <a:r>
              <a:rPr lang="zh-CN" altLang="en-US" sz="1350" dirty="0">
                <a:latin typeface="+mn-ea"/>
              </a:rPr>
              <a:t>光映射到原子自旋波，透过的信号被</a:t>
            </a:r>
            <a:r>
              <a:rPr lang="en-US" altLang="zh-CN" sz="1350" dirty="0">
                <a:latin typeface="+mn-ea"/>
              </a:rPr>
              <a:t>detector</a:t>
            </a:r>
            <a:r>
              <a:rPr lang="zh-CN" altLang="en-US" sz="1350" dirty="0">
                <a:latin typeface="+mn-ea"/>
              </a:rPr>
              <a:t>检测。</a:t>
            </a:r>
            <a:endParaRPr lang="en-US" altLang="zh-CN" sz="1350" dirty="0">
              <a:latin typeface="+mn-ea"/>
            </a:endParaRPr>
          </a:p>
          <a:p>
            <a:r>
              <a:rPr lang="en-US" altLang="zh-CN" sz="1350" dirty="0">
                <a:latin typeface="+mn-ea"/>
              </a:rPr>
              <a:t>Read :0.4us</a:t>
            </a:r>
            <a:r>
              <a:rPr lang="zh-CN" altLang="en-US" sz="1350" dirty="0">
                <a:latin typeface="+mn-ea"/>
              </a:rPr>
              <a:t>后</a:t>
            </a:r>
            <a:r>
              <a:rPr lang="en-US" altLang="zh-CN" sz="1350" dirty="0">
                <a:latin typeface="+mn-ea"/>
              </a:rPr>
              <a:t>control</a:t>
            </a:r>
            <a:r>
              <a:rPr lang="zh-CN" altLang="en-US" sz="1350" dirty="0">
                <a:latin typeface="+mn-ea"/>
              </a:rPr>
              <a:t>光打开以读出，将自旋波激发为光信号。</a:t>
            </a:r>
            <a:endParaRPr lang="en-US" altLang="zh-CN" sz="1350" dirty="0">
              <a:latin typeface="+mn-ea"/>
            </a:endParaRPr>
          </a:p>
          <a:p>
            <a:r>
              <a:rPr lang="en-US" altLang="zh-CN" sz="1350" dirty="0">
                <a:latin typeface="+mn-ea"/>
              </a:rPr>
              <a:t>0.8us</a:t>
            </a:r>
            <a:r>
              <a:rPr lang="zh-CN" altLang="en-US" sz="1350" dirty="0">
                <a:latin typeface="+mn-ea"/>
              </a:rPr>
              <a:t>时再次打开</a:t>
            </a:r>
            <a:r>
              <a:rPr lang="en-US" altLang="zh-CN" sz="1350" dirty="0">
                <a:latin typeface="+mn-ea"/>
              </a:rPr>
              <a:t>control</a:t>
            </a:r>
            <a:r>
              <a:rPr lang="zh-CN" altLang="en-US" sz="1350" dirty="0">
                <a:latin typeface="+mn-ea"/>
              </a:rPr>
              <a:t>以确定是否恢复了所有激励并估计噪声。</a:t>
            </a:r>
          </a:p>
        </p:txBody>
      </p:sp>
      <p:sp>
        <p:nvSpPr>
          <p:cNvPr id="11" name="文本框 10">
            <a:extLst>
              <a:ext uri="{FF2B5EF4-FFF2-40B4-BE49-F238E27FC236}">
                <a16:creationId xmlns:a16="http://schemas.microsoft.com/office/drawing/2014/main" id="{D36A442E-B006-45D9-9817-C456AE68BFA1}"/>
              </a:ext>
            </a:extLst>
          </p:cNvPr>
          <p:cNvSpPr txBox="1"/>
          <p:nvPr/>
        </p:nvSpPr>
        <p:spPr>
          <a:xfrm>
            <a:off x="7043468" y="2871282"/>
            <a:ext cx="2004998" cy="2169825"/>
          </a:xfrm>
          <a:prstGeom prst="rect">
            <a:avLst/>
          </a:prstGeom>
          <a:noFill/>
        </p:spPr>
        <p:txBody>
          <a:bodyPr wrap="square" rtlCol="0">
            <a:spAutoFit/>
          </a:bodyPr>
          <a:lstStyle/>
          <a:p>
            <a:r>
              <a:rPr lang="en-US" altLang="zh-CN" sz="1350" dirty="0"/>
              <a:t>A:</a:t>
            </a:r>
            <a:r>
              <a:rPr lang="zh-CN" altLang="en-US" sz="1350" dirty="0"/>
              <a:t>光源部分</a:t>
            </a:r>
            <a:endParaRPr lang="en-US" altLang="zh-CN" sz="1350" dirty="0"/>
          </a:p>
          <a:p>
            <a:r>
              <a:rPr lang="en-US" altLang="zh-CN" sz="1350" dirty="0"/>
              <a:t>B:</a:t>
            </a:r>
            <a:r>
              <a:rPr lang="zh-CN" altLang="en-US" sz="1350" dirty="0"/>
              <a:t>基于</a:t>
            </a:r>
            <a:r>
              <a:rPr lang="en-US" altLang="zh-CN" sz="1350" dirty="0"/>
              <a:t>TA</a:t>
            </a:r>
            <a:r>
              <a:rPr lang="zh-CN" altLang="en-US" sz="1350" dirty="0"/>
              <a:t>的放大</a:t>
            </a:r>
            <a:endParaRPr lang="en-US" altLang="zh-CN" sz="1350" dirty="0"/>
          </a:p>
          <a:p>
            <a:r>
              <a:rPr lang="en-US" altLang="zh-CN" sz="1350" dirty="0"/>
              <a:t>C:</a:t>
            </a:r>
            <a:r>
              <a:rPr lang="zh-CN" altLang="en-US" sz="1350" dirty="0"/>
              <a:t>四路</a:t>
            </a:r>
            <a:r>
              <a:rPr lang="en-US" altLang="zh-CN" sz="1350" dirty="0"/>
              <a:t>CCD</a:t>
            </a:r>
            <a:r>
              <a:rPr lang="zh-CN" altLang="en-US" sz="1350" dirty="0"/>
              <a:t>图像</a:t>
            </a:r>
            <a:endParaRPr lang="en-US" altLang="zh-CN" sz="1350" dirty="0"/>
          </a:p>
          <a:p>
            <a:r>
              <a:rPr lang="en-US" altLang="zh-CN" sz="1350" dirty="0"/>
              <a:t>AOD:</a:t>
            </a:r>
            <a:r>
              <a:rPr lang="zh-CN" altLang="en-US" sz="1350" dirty="0"/>
              <a:t>声光偏转器</a:t>
            </a:r>
            <a:endParaRPr lang="en-US" altLang="zh-CN" sz="1350" dirty="0"/>
          </a:p>
          <a:p>
            <a:r>
              <a:rPr lang="en-US" altLang="zh-CN" sz="1350" dirty="0"/>
              <a:t>EOM:</a:t>
            </a:r>
            <a:r>
              <a:rPr lang="zh-CN" altLang="en-US" sz="1350" dirty="0"/>
              <a:t>电光调制器</a:t>
            </a:r>
            <a:endParaRPr lang="en-US" altLang="zh-CN" sz="1350" dirty="0"/>
          </a:p>
          <a:p>
            <a:r>
              <a:rPr lang="en-US" altLang="zh-CN" sz="1350" dirty="0"/>
              <a:t>AFG:</a:t>
            </a:r>
            <a:r>
              <a:rPr lang="zh-CN" altLang="en-US" sz="1350" dirty="0"/>
              <a:t>波形发生器</a:t>
            </a:r>
            <a:endParaRPr lang="en-US" altLang="zh-CN" sz="1350" dirty="0"/>
          </a:p>
          <a:p>
            <a:r>
              <a:rPr lang="en-US" altLang="zh-CN" sz="1350" dirty="0"/>
              <a:t>IF:</a:t>
            </a:r>
            <a:r>
              <a:rPr lang="zh-CN" altLang="en-US" sz="1350" dirty="0"/>
              <a:t>干涉滤波器</a:t>
            </a:r>
            <a:endParaRPr lang="en-US" altLang="zh-CN" sz="1350" dirty="0"/>
          </a:p>
          <a:p>
            <a:r>
              <a:rPr lang="en-US" altLang="zh-CN" sz="1350" dirty="0"/>
              <a:t>OL:</a:t>
            </a:r>
            <a:r>
              <a:rPr lang="zh-CN" altLang="en-US" sz="1350" dirty="0"/>
              <a:t>偏移锁定器</a:t>
            </a:r>
            <a:endParaRPr lang="en-US" altLang="zh-CN" sz="1350" dirty="0"/>
          </a:p>
          <a:p>
            <a:r>
              <a:rPr lang="en-US" altLang="zh-CN" sz="1350" dirty="0"/>
              <a:t>Sginal</a:t>
            </a:r>
            <a:r>
              <a:rPr lang="zh-CN" altLang="en-US" sz="1350" dirty="0"/>
              <a:t>与</a:t>
            </a:r>
            <a:r>
              <a:rPr lang="en-US" altLang="zh-CN" sz="1350" dirty="0"/>
              <a:t>Control</a:t>
            </a:r>
            <a:r>
              <a:rPr lang="zh-CN" altLang="en-US" sz="1350" dirty="0"/>
              <a:t>偏振正交</a:t>
            </a:r>
          </a:p>
        </p:txBody>
      </p:sp>
    </p:spTree>
    <p:extLst>
      <p:ext uri="{BB962C8B-B14F-4D97-AF65-F5344CB8AC3E}">
        <p14:creationId xmlns:p14="http://schemas.microsoft.com/office/powerpoint/2010/main" val="1662973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5DDA1476-4C6D-4FA8-8B55-8EB6DAD2BF5C}"/>
              </a:ext>
            </a:extLst>
          </p:cNvPr>
          <p:cNvSpPr>
            <a:spLocks noGrp="1"/>
          </p:cNvSpPr>
          <p:nvPr>
            <p:ph type="sldNum" sz="quarter" idx="12"/>
          </p:nvPr>
        </p:nvSpPr>
        <p:spPr/>
        <p:txBody>
          <a:bodyPr/>
          <a:lstStyle/>
          <a:p>
            <a:fld id="{27C45CD9-0508-4D1E-923D-4DFDAA610D19}" type="slidenum">
              <a:rPr lang="zh-CN" altLang="en-US" smtClean="0"/>
              <a:pPr/>
              <a:t>35</a:t>
            </a:fld>
            <a:endParaRPr lang="zh-CN" altLang="en-US" dirty="0"/>
          </a:p>
        </p:txBody>
      </p:sp>
      <p:pic>
        <p:nvPicPr>
          <p:cNvPr id="5" name="图片 4">
            <a:extLst>
              <a:ext uri="{FF2B5EF4-FFF2-40B4-BE49-F238E27FC236}">
                <a16:creationId xmlns:a16="http://schemas.microsoft.com/office/drawing/2014/main" id="{381F63EC-DC24-4A83-9050-AE48003563AD}"/>
              </a:ext>
            </a:extLst>
          </p:cNvPr>
          <p:cNvPicPr>
            <a:picLocks noChangeAspect="1"/>
          </p:cNvPicPr>
          <p:nvPr/>
        </p:nvPicPr>
        <p:blipFill>
          <a:blip r:embed="rId2"/>
          <a:stretch>
            <a:fillRect/>
          </a:stretch>
        </p:blipFill>
        <p:spPr>
          <a:xfrm>
            <a:off x="912069" y="213205"/>
            <a:ext cx="3757904" cy="2370371"/>
          </a:xfrm>
          <a:prstGeom prst="rect">
            <a:avLst/>
          </a:prstGeom>
        </p:spPr>
      </p:pic>
      <p:sp>
        <p:nvSpPr>
          <p:cNvPr id="6" name="文本框 5">
            <a:extLst>
              <a:ext uri="{FF2B5EF4-FFF2-40B4-BE49-F238E27FC236}">
                <a16:creationId xmlns:a16="http://schemas.microsoft.com/office/drawing/2014/main" id="{B723AA55-BB78-4FE0-A24D-4D2B2BF498DF}"/>
              </a:ext>
            </a:extLst>
          </p:cNvPr>
          <p:cNvSpPr txBox="1"/>
          <p:nvPr/>
        </p:nvSpPr>
        <p:spPr>
          <a:xfrm>
            <a:off x="4927140" y="552669"/>
            <a:ext cx="3703699" cy="1131079"/>
          </a:xfrm>
          <a:prstGeom prst="rect">
            <a:avLst/>
          </a:prstGeom>
          <a:noFill/>
        </p:spPr>
        <p:txBody>
          <a:bodyPr wrap="square" rtlCol="0">
            <a:spAutoFit/>
          </a:bodyPr>
          <a:lstStyle/>
          <a:p>
            <a:r>
              <a:rPr lang="zh-CN" altLang="en-US" sz="1350" dirty="0"/>
              <a:t>利用如图时序进行多路存储，测试发现当两路信号间隔</a:t>
            </a:r>
            <a:r>
              <a:rPr lang="en-US" altLang="zh-CN" sz="1350" dirty="0"/>
              <a:t>20MHz</a:t>
            </a:r>
            <a:r>
              <a:rPr lang="zh-CN" altLang="en-US" sz="1350" dirty="0"/>
              <a:t>时读取操作对相邻轨道不再显著影响。</a:t>
            </a:r>
            <a:endParaRPr lang="en-US" altLang="zh-CN" sz="1350" dirty="0"/>
          </a:p>
          <a:p>
            <a:r>
              <a:rPr lang="zh-CN" altLang="en-US" sz="1350" dirty="0"/>
              <a:t>于是选用了</a:t>
            </a:r>
            <a:r>
              <a:rPr lang="en-US" altLang="zh-CN" sz="1350" dirty="0"/>
              <a:t>100MHz</a:t>
            </a:r>
            <a:r>
              <a:rPr lang="zh-CN" altLang="en-US" sz="1350" dirty="0"/>
              <a:t>带宽的</a:t>
            </a:r>
            <a:r>
              <a:rPr lang="en-US" altLang="zh-CN" sz="1350" dirty="0"/>
              <a:t>AOD</a:t>
            </a:r>
            <a:r>
              <a:rPr lang="zh-CN" altLang="en-US" sz="1350" dirty="0"/>
              <a:t>进行间隔为</a:t>
            </a:r>
            <a:r>
              <a:rPr lang="en-US" altLang="zh-CN" sz="1350" dirty="0"/>
              <a:t>20MHz</a:t>
            </a:r>
            <a:r>
              <a:rPr lang="zh-CN" altLang="en-US" sz="1350" dirty="0"/>
              <a:t>的四路存储</a:t>
            </a:r>
            <a:r>
              <a:rPr lang="en-US" altLang="zh-CN" sz="1350" dirty="0"/>
              <a:t>(</a:t>
            </a:r>
            <a:r>
              <a:rPr lang="zh-CN" altLang="en-US" sz="1350" dirty="0"/>
              <a:t>可以用增加轨道</a:t>
            </a:r>
            <a:r>
              <a:rPr lang="en-US" altLang="zh-CN" sz="1350" dirty="0"/>
              <a:t>)</a:t>
            </a:r>
            <a:endParaRPr lang="zh-CN" altLang="en-US" sz="1350" dirty="0"/>
          </a:p>
        </p:txBody>
      </p:sp>
      <p:pic>
        <p:nvPicPr>
          <p:cNvPr id="7" name="图片 6">
            <a:extLst>
              <a:ext uri="{FF2B5EF4-FFF2-40B4-BE49-F238E27FC236}">
                <a16:creationId xmlns:a16="http://schemas.microsoft.com/office/drawing/2014/main" id="{856723F9-A5CE-4BD5-B1F5-621884E766C8}"/>
              </a:ext>
            </a:extLst>
          </p:cNvPr>
          <p:cNvPicPr>
            <a:picLocks noChangeAspect="1"/>
          </p:cNvPicPr>
          <p:nvPr/>
        </p:nvPicPr>
        <p:blipFill>
          <a:blip r:embed="rId3"/>
          <a:stretch>
            <a:fillRect/>
          </a:stretch>
        </p:blipFill>
        <p:spPr>
          <a:xfrm>
            <a:off x="1143003" y="2583576"/>
            <a:ext cx="3526970" cy="2268520"/>
          </a:xfrm>
          <a:prstGeom prst="rect">
            <a:avLst/>
          </a:prstGeom>
        </p:spPr>
      </p:pic>
      <p:sp>
        <p:nvSpPr>
          <p:cNvPr id="8" name="文本框 7">
            <a:extLst>
              <a:ext uri="{FF2B5EF4-FFF2-40B4-BE49-F238E27FC236}">
                <a16:creationId xmlns:a16="http://schemas.microsoft.com/office/drawing/2014/main" id="{E7D44231-0AE0-4515-9510-3E2562E66ECE}"/>
              </a:ext>
            </a:extLst>
          </p:cNvPr>
          <p:cNvSpPr txBox="1"/>
          <p:nvPr/>
        </p:nvSpPr>
        <p:spPr>
          <a:xfrm>
            <a:off x="4927140" y="2782640"/>
            <a:ext cx="3789430" cy="1338828"/>
          </a:xfrm>
          <a:prstGeom prst="rect">
            <a:avLst/>
          </a:prstGeom>
          <a:noFill/>
        </p:spPr>
        <p:txBody>
          <a:bodyPr wrap="square" rtlCol="0">
            <a:spAutoFit/>
          </a:bodyPr>
          <a:lstStyle/>
          <a:p>
            <a:r>
              <a:rPr lang="zh-CN" altLang="en-US" sz="1350" dirty="0"/>
              <a:t>存储寿命通过写入后延迟读取确定，图中分别测出了四个轨道不同的存储效率与存储时间的区别，拟合曲线后读出存储寿命分别为点图所示。</a:t>
            </a:r>
            <a:endParaRPr lang="en-US" altLang="zh-CN" sz="1350" dirty="0"/>
          </a:p>
          <a:p>
            <a:endParaRPr lang="en-US" altLang="zh-CN" sz="1350" dirty="0"/>
          </a:p>
          <a:p>
            <a:r>
              <a:rPr lang="zh-CN" altLang="en-US" sz="1350" dirty="0"/>
              <a:t>对单轨设置的独立测试表明，对于较大的光束直径，自旋极化寿命可以在几百微秒的量级。</a:t>
            </a:r>
          </a:p>
        </p:txBody>
      </p:sp>
      <p:sp>
        <p:nvSpPr>
          <p:cNvPr id="9" name="矩形 8">
            <a:extLst>
              <a:ext uri="{FF2B5EF4-FFF2-40B4-BE49-F238E27FC236}">
                <a16:creationId xmlns:a16="http://schemas.microsoft.com/office/drawing/2014/main" id="{558A92ED-8DC3-4646-A0ED-013700F7E35A}"/>
              </a:ext>
            </a:extLst>
          </p:cNvPr>
          <p:cNvSpPr/>
          <p:nvPr/>
        </p:nvSpPr>
        <p:spPr>
          <a:xfrm>
            <a:off x="3298372" y="4814500"/>
            <a:ext cx="3429000" cy="300082"/>
          </a:xfrm>
          <a:prstGeom prst="rect">
            <a:avLst/>
          </a:prstGeom>
        </p:spPr>
        <p:txBody>
          <a:bodyPr>
            <a:spAutoFit/>
          </a:bodyPr>
          <a:lstStyle/>
          <a:p>
            <a:r>
              <a:rPr lang="fr-FR" altLang="zh-CN" sz="1350" i="1" dirty="0">
                <a:solidFill>
                  <a:srgbClr val="000000"/>
                </a:solidFill>
                <a:latin typeface="CMTI10"/>
              </a:rPr>
              <a:t>arXiv:2301.04885v1 [quant-ph] 12 Jan 2023 </a:t>
            </a:r>
            <a:endParaRPr lang="zh-CN" altLang="en-US" sz="1350" i="1" dirty="0">
              <a:solidFill>
                <a:srgbClr val="000000"/>
              </a:solidFill>
              <a:latin typeface="CMTI10"/>
            </a:endParaRPr>
          </a:p>
        </p:txBody>
      </p:sp>
    </p:spTree>
    <p:extLst>
      <p:ext uri="{BB962C8B-B14F-4D97-AF65-F5344CB8AC3E}">
        <p14:creationId xmlns:p14="http://schemas.microsoft.com/office/powerpoint/2010/main" val="475531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6E456BC4-1B77-402D-B901-A9BD12B10642}"/>
              </a:ext>
            </a:extLst>
          </p:cNvPr>
          <p:cNvSpPr>
            <a:spLocks noGrp="1"/>
          </p:cNvSpPr>
          <p:nvPr>
            <p:ph type="sldNum" sz="quarter" idx="12"/>
          </p:nvPr>
        </p:nvSpPr>
        <p:spPr/>
        <p:txBody>
          <a:bodyPr/>
          <a:lstStyle/>
          <a:p>
            <a:fld id="{27C45CD9-0508-4D1E-923D-4DFDAA610D19}" type="slidenum">
              <a:rPr lang="zh-CN" altLang="en-US" smtClean="0"/>
              <a:pPr/>
              <a:t>36</a:t>
            </a:fld>
            <a:endParaRPr lang="zh-CN" altLang="en-US" dirty="0"/>
          </a:p>
        </p:txBody>
      </p:sp>
      <p:pic>
        <p:nvPicPr>
          <p:cNvPr id="5" name="图片 4">
            <a:extLst>
              <a:ext uri="{FF2B5EF4-FFF2-40B4-BE49-F238E27FC236}">
                <a16:creationId xmlns:a16="http://schemas.microsoft.com/office/drawing/2014/main" id="{5B56A392-F172-4CAB-84A4-985D2BF6FADF}"/>
              </a:ext>
            </a:extLst>
          </p:cNvPr>
          <p:cNvPicPr>
            <a:picLocks noChangeAspect="1"/>
          </p:cNvPicPr>
          <p:nvPr/>
        </p:nvPicPr>
        <p:blipFill>
          <a:blip r:embed="rId2"/>
          <a:stretch>
            <a:fillRect/>
          </a:stretch>
        </p:blipFill>
        <p:spPr>
          <a:xfrm>
            <a:off x="1101011" y="13539"/>
            <a:ext cx="3617945" cy="2650857"/>
          </a:xfrm>
          <a:prstGeom prst="rect">
            <a:avLst/>
          </a:prstGeom>
        </p:spPr>
      </p:pic>
      <p:sp>
        <p:nvSpPr>
          <p:cNvPr id="6" name="文本框 5">
            <a:extLst>
              <a:ext uri="{FF2B5EF4-FFF2-40B4-BE49-F238E27FC236}">
                <a16:creationId xmlns:a16="http://schemas.microsoft.com/office/drawing/2014/main" id="{DFE073B7-35DB-48B6-BF51-962CE8AF2BB4}"/>
              </a:ext>
            </a:extLst>
          </p:cNvPr>
          <p:cNvSpPr txBox="1"/>
          <p:nvPr/>
        </p:nvSpPr>
        <p:spPr>
          <a:xfrm>
            <a:off x="930643" y="2664396"/>
            <a:ext cx="7584707" cy="1962076"/>
          </a:xfrm>
          <a:prstGeom prst="rect">
            <a:avLst/>
          </a:prstGeom>
          <a:noFill/>
        </p:spPr>
        <p:txBody>
          <a:bodyPr wrap="square" rtlCol="0">
            <a:spAutoFit/>
          </a:bodyPr>
          <a:lstStyle/>
          <a:p>
            <a:r>
              <a:rPr lang="en-US" altLang="zh-CN" sz="1350" dirty="0"/>
              <a:t>230MHz</a:t>
            </a:r>
            <a:r>
              <a:rPr lang="zh-CN" altLang="en-US" sz="1350" dirty="0"/>
              <a:t>与</a:t>
            </a:r>
            <a:r>
              <a:rPr lang="en-US" altLang="zh-CN" sz="1350" dirty="0"/>
              <a:t>190MHz</a:t>
            </a:r>
            <a:r>
              <a:rPr lang="zh-CN" altLang="en-US" sz="1350" dirty="0"/>
              <a:t>的轨道用于显示两组互不影响的操作。考虑到轨道自身的寿命，读出峰值显示了多轨道运行没有显著的不利影响。</a:t>
            </a:r>
            <a:endParaRPr lang="en-US" altLang="zh-CN" sz="1350" dirty="0"/>
          </a:p>
          <a:p>
            <a:endParaRPr lang="en-US" altLang="zh-CN" sz="1350" dirty="0"/>
          </a:p>
          <a:p>
            <a:r>
              <a:rPr lang="en-US" altLang="zh-CN" sz="1350" dirty="0"/>
              <a:t>210MHz</a:t>
            </a:r>
            <a:r>
              <a:rPr lang="zh-CN" altLang="en-US" sz="1350" dirty="0"/>
              <a:t>轨道中在</a:t>
            </a:r>
            <a:r>
              <a:rPr lang="en-US" altLang="zh-CN" sz="1350" dirty="0"/>
              <a:t>0.4µs</a:t>
            </a:r>
            <a:r>
              <a:rPr lang="zh-CN" altLang="en-US" sz="1350" dirty="0"/>
              <a:t>时将脉冲写入存储器，然后立即读取两次。</a:t>
            </a:r>
            <a:endParaRPr lang="en-US" altLang="zh-CN" sz="1350" dirty="0"/>
          </a:p>
          <a:p>
            <a:r>
              <a:rPr lang="zh-CN" altLang="en-US" sz="1350" dirty="0"/>
              <a:t>与</a:t>
            </a:r>
            <a:r>
              <a:rPr lang="en-US" altLang="zh-CN" sz="1350" dirty="0"/>
              <a:t>0.6µs</a:t>
            </a:r>
            <a:r>
              <a:rPr lang="zh-CN" altLang="en-US" sz="1350" dirty="0"/>
              <a:t>的第一次读取操作相比，</a:t>
            </a:r>
            <a:r>
              <a:rPr lang="en-US" altLang="zh-CN" sz="1350" dirty="0"/>
              <a:t>0.8µs</a:t>
            </a:r>
            <a:r>
              <a:rPr lang="zh-CN" altLang="en-US" sz="1350" dirty="0"/>
              <a:t>的第二次读取出的强度很小。</a:t>
            </a:r>
            <a:endParaRPr lang="en-US" altLang="zh-CN" sz="1350" dirty="0"/>
          </a:p>
          <a:p>
            <a:r>
              <a:rPr lang="zh-CN" altLang="en-US" sz="1350" dirty="0"/>
              <a:t>在</a:t>
            </a:r>
            <a:r>
              <a:rPr lang="en-US" altLang="zh-CN" sz="1350" dirty="0"/>
              <a:t>3.2µs</a:t>
            </a:r>
            <a:r>
              <a:rPr lang="zh-CN" altLang="en-US" sz="1350" dirty="0"/>
              <a:t>下再次读取同一轨道以观察噪声量，发现其与</a:t>
            </a:r>
            <a:r>
              <a:rPr lang="en-US" altLang="zh-CN" sz="1350" dirty="0"/>
              <a:t>1.2µs</a:t>
            </a:r>
            <a:r>
              <a:rPr lang="zh-CN" altLang="en-US" sz="1350" dirty="0"/>
              <a:t>的读数相当。</a:t>
            </a:r>
            <a:endParaRPr lang="en-US" altLang="zh-CN" sz="1350" dirty="0"/>
          </a:p>
          <a:p>
            <a:endParaRPr lang="en-US" altLang="zh-CN" sz="1350" dirty="0"/>
          </a:p>
          <a:p>
            <a:r>
              <a:rPr lang="zh-CN" altLang="en-US" sz="1350" dirty="0"/>
              <a:t>读取空轨，无论其历史如何，都不会导致检测到显著峰值。结合寿命和轨道相互作用的测量，可以看出，这种设置允许随机访问存储和检索光脉冲，其时间与</a:t>
            </a:r>
            <a:r>
              <a:rPr lang="en-US" altLang="zh-CN" sz="1350" dirty="0"/>
              <a:t>3.2µs</a:t>
            </a:r>
            <a:r>
              <a:rPr lang="zh-CN" altLang="en-US" sz="1350" dirty="0"/>
              <a:t>的平均轨道寿命相当。</a:t>
            </a:r>
          </a:p>
        </p:txBody>
      </p:sp>
      <p:sp>
        <p:nvSpPr>
          <p:cNvPr id="7" name="矩形 6">
            <a:extLst>
              <a:ext uri="{FF2B5EF4-FFF2-40B4-BE49-F238E27FC236}">
                <a16:creationId xmlns:a16="http://schemas.microsoft.com/office/drawing/2014/main" id="{09555773-9246-4C01-9B49-9C8989194C61}"/>
              </a:ext>
            </a:extLst>
          </p:cNvPr>
          <p:cNvSpPr/>
          <p:nvPr/>
        </p:nvSpPr>
        <p:spPr>
          <a:xfrm>
            <a:off x="4949889" y="811130"/>
            <a:ext cx="3016121" cy="715581"/>
          </a:xfrm>
          <a:prstGeom prst="rect">
            <a:avLst/>
          </a:prstGeom>
        </p:spPr>
        <p:txBody>
          <a:bodyPr wrap="square">
            <a:spAutoFit/>
          </a:bodyPr>
          <a:lstStyle/>
          <a:p>
            <a:r>
              <a:rPr lang="zh-CN" altLang="en-US" sz="1350" dirty="0"/>
              <a:t>为了体现随机存取的可能性，实验中采用了如图的四路时间序列，在</a:t>
            </a:r>
            <a:r>
              <a:rPr lang="en-US" altLang="zh-CN" sz="1350" dirty="0"/>
              <a:t>5us</a:t>
            </a:r>
            <a:r>
              <a:rPr lang="zh-CN" altLang="en-US" sz="1350" dirty="0"/>
              <a:t>内对每个特定轨道上进行操作。</a:t>
            </a:r>
            <a:endParaRPr lang="en-US" altLang="zh-CN" sz="1350" dirty="0"/>
          </a:p>
        </p:txBody>
      </p:sp>
    </p:spTree>
    <p:extLst>
      <p:ext uri="{BB962C8B-B14F-4D97-AF65-F5344CB8AC3E}">
        <p14:creationId xmlns:p14="http://schemas.microsoft.com/office/powerpoint/2010/main" val="2026932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92F69C-B189-43A3-8F4E-8FB662103BD6}"/>
              </a:ext>
            </a:extLst>
          </p:cNvPr>
          <p:cNvSpPr>
            <a:spLocks noGrp="1"/>
          </p:cNvSpPr>
          <p:nvPr>
            <p:ph type="title"/>
          </p:nvPr>
        </p:nvSpPr>
        <p:spPr>
          <a:xfrm>
            <a:off x="3070595" y="925385"/>
            <a:ext cx="6211430" cy="864605"/>
          </a:xfrm>
        </p:spPr>
        <p:txBody>
          <a:bodyPr>
            <a:normAutofit/>
          </a:bodyPr>
          <a:lstStyle/>
          <a:p>
            <a:r>
              <a:rPr lang="zh-CN" altLang="en-US" dirty="0"/>
              <a:t>总结与展望</a:t>
            </a:r>
          </a:p>
        </p:txBody>
      </p:sp>
      <p:sp>
        <p:nvSpPr>
          <p:cNvPr id="3" name="文本占位符 2">
            <a:extLst>
              <a:ext uri="{FF2B5EF4-FFF2-40B4-BE49-F238E27FC236}">
                <a16:creationId xmlns:a16="http://schemas.microsoft.com/office/drawing/2014/main" id="{832F8193-5A98-4CEA-9E54-C329EC6F7DFF}"/>
              </a:ext>
            </a:extLst>
          </p:cNvPr>
          <p:cNvSpPr>
            <a:spLocks noGrp="1"/>
          </p:cNvSpPr>
          <p:nvPr>
            <p:ph type="body" idx="1"/>
          </p:nvPr>
        </p:nvSpPr>
        <p:spPr>
          <a:xfrm>
            <a:off x="3070595" y="1789990"/>
            <a:ext cx="4658573" cy="459032"/>
          </a:xfrm>
        </p:spPr>
        <p:txBody>
          <a:bodyPr>
            <a:normAutofit lnSpcReduction="10000"/>
          </a:bodyPr>
          <a:lstStyle/>
          <a:p>
            <a:r>
              <a:rPr lang="zh-CN" altLang="en-US" dirty="0"/>
              <a:t>本节总结上述室温量子存储方案，对室温量子存储器的机遇与挑战进行探究</a:t>
            </a:r>
          </a:p>
        </p:txBody>
      </p:sp>
      <p:sp>
        <p:nvSpPr>
          <p:cNvPr id="4" name="文本占位符 3">
            <a:extLst>
              <a:ext uri="{FF2B5EF4-FFF2-40B4-BE49-F238E27FC236}">
                <a16:creationId xmlns:a16="http://schemas.microsoft.com/office/drawing/2014/main" id="{8D3A7BFE-AEF8-4EC4-B76B-118F0924A969}"/>
              </a:ext>
            </a:extLst>
          </p:cNvPr>
          <p:cNvSpPr>
            <a:spLocks noGrp="1"/>
          </p:cNvSpPr>
          <p:nvPr>
            <p:ph type="body" sz="quarter" idx="13"/>
          </p:nvPr>
        </p:nvSpPr>
        <p:spPr>
          <a:xfrm>
            <a:off x="1221475" y="1232231"/>
            <a:ext cx="1004552" cy="787275"/>
          </a:xfrm>
        </p:spPr>
        <p:txBody>
          <a:bodyPr/>
          <a:lstStyle/>
          <a:p>
            <a:r>
              <a:rPr lang="en-US" altLang="zh-CN" dirty="0"/>
              <a:t>04</a:t>
            </a:r>
            <a:endParaRPr lang="zh-CN" altLang="en-US" dirty="0"/>
          </a:p>
        </p:txBody>
      </p:sp>
      <p:sp>
        <p:nvSpPr>
          <p:cNvPr id="5" name="灯片编号占位符 4">
            <a:extLst>
              <a:ext uri="{FF2B5EF4-FFF2-40B4-BE49-F238E27FC236}">
                <a16:creationId xmlns:a16="http://schemas.microsoft.com/office/drawing/2014/main" id="{A1A633D2-A54E-48B2-A7D4-66208D8F2C1F}"/>
              </a:ext>
            </a:extLst>
          </p:cNvPr>
          <p:cNvSpPr>
            <a:spLocks noGrp="1"/>
          </p:cNvSpPr>
          <p:nvPr>
            <p:ph type="sldNum" sz="quarter" idx="14"/>
          </p:nvPr>
        </p:nvSpPr>
        <p:spPr/>
        <p:txBody>
          <a:bodyPr/>
          <a:lstStyle/>
          <a:p>
            <a:fld id="{27C45CD9-0508-4D1E-923D-4DFDAA610D19}" type="slidenum">
              <a:rPr lang="zh-CN" altLang="en-US" smtClean="0"/>
              <a:pPr/>
              <a:t>37</a:t>
            </a:fld>
            <a:endParaRPr lang="zh-CN" altLang="en-US" dirty="0"/>
          </a:p>
        </p:txBody>
      </p:sp>
    </p:spTree>
    <p:extLst>
      <p:ext uri="{BB962C8B-B14F-4D97-AF65-F5344CB8AC3E}">
        <p14:creationId xmlns:p14="http://schemas.microsoft.com/office/powerpoint/2010/main" val="4112826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F0798A0-7F07-4575-84E0-A54E91128E69}"/>
              </a:ext>
            </a:extLst>
          </p:cNvPr>
          <p:cNvSpPr>
            <a:spLocks noGrp="1"/>
          </p:cNvSpPr>
          <p:nvPr>
            <p:ph idx="1"/>
          </p:nvPr>
        </p:nvSpPr>
        <p:spPr>
          <a:xfrm>
            <a:off x="896533" y="436955"/>
            <a:ext cx="7140562" cy="4467230"/>
          </a:xfrm>
        </p:spPr>
        <p:txBody>
          <a:bodyPr>
            <a:normAutofit/>
          </a:bodyPr>
          <a:lstStyle/>
          <a:p>
            <a:pPr marL="0" indent="0">
              <a:buNone/>
            </a:pPr>
            <a:r>
              <a:rPr lang="zh-CN" altLang="en-US" dirty="0"/>
              <a:t>二十年来</a:t>
            </a:r>
            <a:r>
              <a:rPr lang="en-US" altLang="zh-CN" dirty="0"/>
              <a:t>, </a:t>
            </a:r>
            <a:r>
              <a:rPr lang="zh-CN" altLang="en-US" dirty="0"/>
              <a:t>通过不断地努力探索</a:t>
            </a:r>
            <a:r>
              <a:rPr lang="en-US" altLang="zh-CN" dirty="0"/>
              <a:t>, </a:t>
            </a:r>
            <a:r>
              <a:rPr lang="zh-CN" altLang="en-US" dirty="0"/>
              <a:t>人们已经实现从冷原子存储到热原子存储</a:t>
            </a:r>
            <a:r>
              <a:rPr lang="en-US" altLang="zh-CN" dirty="0"/>
              <a:t>, </a:t>
            </a:r>
            <a:r>
              <a:rPr lang="zh-CN" altLang="en-US" dirty="0"/>
              <a:t>从窄带存储到宽带存储</a:t>
            </a:r>
            <a:r>
              <a:rPr lang="en-US" altLang="zh-CN" dirty="0"/>
              <a:t>, </a:t>
            </a:r>
            <a:r>
              <a:rPr lang="zh-CN" altLang="en-US" dirty="0"/>
              <a:t>从经典光存储到量子存储的可实用化转变</a:t>
            </a:r>
            <a:r>
              <a:rPr lang="en-US" altLang="zh-CN" dirty="0"/>
              <a:t>, </a:t>
            </a:r>
            <a:r>
              <a:rPr lang="zh-CN" altLang="en-US" dirty="0"/>
              <a:t>而且量子存储器的存储效率和存储寿命已经接近可实用化。</a:t>
            </a:r>
            <a:endParaRPr lang="en-US" altLang="zh-CN" dirty="0"/>
          </a:p>
          <a:p>
            <a:pPr marL="0" indent="0">
              <a:buNone/>
            </a:pPr>
            <a:br>
              <a:rPr lang="zh-CN" altLang="en-US" dirty="0"/>
            </a:br>
            <a:r>
              <a:rPr lang="zh-CN" altLang="en-US" dirty="0"/>
              <a:t>相对于冷原子量子存储需要复杂的冷却设备，室温量子存储的温控设备简单，因此室温存储便于集成化，可扩展。</a:t>
            </a:r>
            <a:endParaRPr lang="en-US" altLang="zh-CN" dirty="0"/>
          </a:p>
          <a:p>
            <a:pPr marL="0" indent="0">
              <a:buNone/>
            </a:pPr>
            <a:r>
              <a:rPr lang="zh-CN" altLang="en-US" dirty="0"/>
              <a:t>现已实现的量子存储器总是因某些不足不能同时满足四个可实用化标准</a:t>
            </a:r>
            <a:r>
              <a:rPr lang="en-US" altLang="zh-CN" dirty="0"/>
              <a:t>: </a:t>
            </a:r>
            <a:r>
              <a:rPr lang="zh-CN" altLang="en-US" dirty="0"/>
              <a:t>高存储效率、低噪音、长寿命 </a:t>
            </a:r>
            <a:r>
              <a:rPr lang="en-US" altLang="zh-CN" dirty="0"/>
              <a:t>(</a:t>
            </a:r>
            <a:r>
              <a:rPr lang="zh-CN" altLang="en-US" dirty="0"/>
              <a:t>或者大的时间带宽积</a:t>
            </a:r>
            <a:r>
              <a:rPr lang="en-US" altLang="zh-CN" dirty="0"/>
              <a:t>) </a:t>
            </a:r>
            <a:r>
              <a:rPr lang="zh-CN" altLang="en-US" dirty="0"/>
              <a:t>和室温条件下运行。</a:t>
            </a:r>
            <a:endParaRPr lang="en-US" altLang="zh-CN" dirty="0"/>
          </a:p>
          <a:p>
            <a:pPr marL="0" indent="0">
              <a:buNone/>
            </a:pPr>
            <a:br>
              <a:rPr lang="zh-CN" altLang="en-US" dirty="0"/>
            </a:br>
            <a:r>
              <a:rPr lang="zh-CN" altLang="en-US" dirty="0"/>
              <a:t>未来仍然需要努力才能实现真正实用的量子存储器。 </a:t>
            </a:r>
          </a:p>
        </p:txBody>
      </p:sp>
      <p:sp>
        <p:nvSpPr>
          <p:cNvPr id="4" name="灯片编号占位符 3">
            <a:extLst>
              <a:ext uri="{FF2B5EF4-FFF2-40B4-BE49-F238E27FC236}">
                <a16:creationId xmlns:a16="http://schemas.microsoft.com/office/drawing/2014/main" id="{60FE928F-47DA-4262-8C8E-F6766D63B2DC}"/>
              </a:ext>
            </a:extLst>
          </p:cNvPr>
          <p:cNvSpPr>
            <a:spLocks noGrp="1"/>
          </p:cNvSpPr>
          <p:nvPr>
            <p:ph type="sldNum" sz="quarter" idx="12"/>
          </p:nvPr>
        </p:nvSpPr>
        <p:spPr/>
        <p:txBody>
          <a:bodyPr/>
          <a:lstStyle/>
          <a:p>
            <a:fld id="{27C45CD9-0508-4D1E-923D-4DFDAA610D19}" type="slidenum">
              <a:rPr lang="zh-CN" altLang="en-US" smtClean="0"/>
              <a:pPr/>
              <a:t>38</a:t>
            </a:fld>
            <a:endParaRPr lang="zh-CN" altLang="en-US" dirty="0"/>
          </a:p>
        </p:txBody>
      </p:sp>
    </p:spTree>
    <p:extLst>
      <p:ext uri="{BB962C8B-B14F-4D97-AF65-F5344CB8AC3E}">
        <p14:creationId xmlns:p14="http://schemas.microsoft.com/office/powerpoint/2010/main" val="2803813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3669366" y="1181573"/>
            <a:ext cx="1805267" cy="880293"/>
          </a:xfrm>
        </p:spPr>
        <p:txBody>
          <a:bodyPr/>
          <a:lstStyle/>
          <a:p>
            <a:r>
              <a:rPr lang="zh-CN" altLang="en-US" dirty="0"/>
              <a:t>谢谢！</a:t>
            </a:r>
          </a:p>
        </p:txBody>
      </p:sp>
      <p:sp>
        <p:nvSpPr>
          <p:cNvPr id="6" name="文本框 5">
            <a:extLst>
              <a:ext uri="{FF2B5EF4-FFF2-40B4-BE49-F238E27FC236}">
                <a16:creationId xmlns:a16="http://schemas.microsoft.com/office/drawing/2014/main" id="{B211F96D-0B94-4206-A0B5-A8AC43D6BAFF}"/>
              </a:ext>
            </a:extLst>
          </p:cNvPr>
          <p:cNvSpPr txBox="1"/>
          <p:nvPr/>
        </p:nvSpPr>
        <p:spPr>
          <a:xfrm>
            <a:off x="3065898" y="2387084"/>
            <a:ext cx="3781985" cy="369332"/>
          </a:xfrm>
          <a:prstGeom prst="rect">
            <a:avLst/>
          </a:prstGeom>
          <a:noFill/>
        </p:spPr>
        <p:txBody>
          <a:bodyPr wrap="square" rtlCol="0">
            <a:spAutoFit/>
          </a:bodyPr>
          <a:lstStyle/>
          <a:p>
            <a:r>
              <a:rPr lang="zh-CN" altLang="en-US" b="1" dirty="0"/>
              <a:t>恳请各位师兄给予批评指正</a:t>
            </a:r>
            <a:endParaRPr lang="zh-CN" altLang="en-US" dirty="0"/>
          </a:p>
        </p:txBody>
      </p:sp>
    </p:spTree>
    <p:extLst>
      <p:ext uri="{BB962C8B-B14F-4D97-AF65-F5344CB8AC3E}">
        <p14:creationId xmlns:p14="http://schemas.microsoft.com/office/powerpoint/2010/main" val="4233774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3070597" y="1109480"/>
            <a:ext cx="4325288" cy="660269"/>
          </a:xfrm>
        </p:spPr>
        <p:txBody>
          <a:bodyPr/>
          <a:lstStyle/>
          <a:p>
            <a:r>
              <a:rPr lang="zh-CN" altLang="en-US" dirty="0"/>
              <a:t>量子存储介绍</a:t>
            </a:r>
            <a:endParaRPr lang="en-US" altLang="zh-CN" dirty="0"/>
          </a:p>
        </p:txBody>
      </p:sp>
      <p:sp>
        <p:nvSpPr>
          <p:cNvPr id="6" name="文本占位符 5">
            <a:extLst>
              <a:ext uri="{FF2B5EF4-FFF2-40B4-BE49-F238E27FC236}">
                <a16:creationId xmlns:a16="http://schemas.microsoft.com/office/drawing/2014/main" id="{84570B2A-430E-4230-BDF6-9EF095D8B263}"/>
              </a:ext>
            </a:extLst>
          </p:cNvPr>
          <p:cNvSpPr>
            <a:spLocks noGrp="1"/>
          </p:cNvSpPr>
          <p:nvPr>
            <p:ph type="body" idx="1"/>
          </p:nvPr>
        </p:nvSpPr>
        <p:spPr>
          <a:xfrm>
            <a:off x="3070595" y="1789989"/>
            <a:ext cx="4658573" cy="781762"/>
          </a:xfrm>
        </p:spPr>
        <p:txBody>
          <a:bodyPr>
            <a:normAutofit/>
          </a:bodyPr>
          <a:lstStyle/>
          <a:p>
            <a:r>
              <a:rPr lang="zh-CN" altLang="en-US" dirty="0"/>
              <a:t>本节介绍各类量子存储方案及原理，并对其优缺点进行比较</a:t>
            </a:r>
          </a:p>
        </p:txBody>
      </p:sp>
      <p:sp>
        <p:nvSpPr>
          <p:cNvPr id="9" name="文本占位符 8"/>
          <p:cNvSpPr>
            <a:spLocks noGrp="1"/>
          </p:cNvSpPr>
          <p:nvPr>
            <p:ph type="body" sz="quarter" idx="13"/>
          </p:nvPr>
        </p:nvSpPr>
        <p:spPr>
          <a:xfrm>
            <a:off x="1748115" y="1113491"/>
            <a:ext cx="1004552" cy="787275"/>
          </a:xfrm>
        </p:spPr>
        <p:txBody>
          <a:bodyPr/>
          <a:lstStyle/>
          <a:p>
            <a:r>
              <a:rPr lang="en-US" altLang="zh-CN" dirty="0"/>
              <a:t>01</a:t>
            </a:r>
            <a:endParaRPr lang="zh-CN" altLang="en-US" dirty="0"/>
          </a:p>
        </p:txBody>
      </p:sp>
      <p:sp>
        <p:nvSpPr>
          <p:cNvPr id="4" name="灯片编号占位符 3"/>
          <p:cNvSpPr>
            <a:spLocks noGrp="1"/>
          </p:cNvSpPr>
          <p:nvPr>
            <p:ph type="sldNum" sz="quarter" idx="14"/>
          </p:nvPr>
        </p:nvSpPr>
        <p:spPr/>
        <p:txBody>
          <a:bodyPr/>
          <a:lstStyle/>
          <a:p>
            <a:fld id="{27C45CD9-0508-4D1E-923D-4DFDAA610D19}" type="slidenum">
              <a:rPr lang="zh-CN" altLang="en-US" smtClean="0"/>
              <a:pPr/>
              <a:t>4</a:t>
            </a:fld>
            <a:endParaRPr lang="zh-CN" altLang="en-US" dirty="0"/>
          </a:p>
        </p:txBody>
      </p:sp>
    </p:spTree>
    <p:extLst>
      <p:ext uri="{BB962C8B-B14F-4D97-AF65-F5344CB8AC3E}">
        <p14:creationId xmlns:p14="http://schemas.microsoft.com/office/powerpoint/2010/main" val="1168971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量子存储简介</a:t>
            </a:r>
          </a:p>
        </p:txBody>
      </p:sp>
      <p:sp>
        <p:nvSpPr>
          <p:cNvPr id="3" name="内容占位符 2"/>
          <p:cNvSpPr>
            <a:spLocks noGrp="1"/>
          </p:cNvSpPr>
          <p:nvPr>
            <p:ph idx="1"/>
          </p:nvPr>
        </p:nvSpPr>
        <p:spPr/>
        <p:txBody>
          <a:bodyPr>
            <a:normAutofit/>
          </a:bodyPr>
          <a:lstStyle/>
          <a:p>
            <a:pPr marL="0" indent="0">
              <a:lnSpc>
                <a:spcPct val="100000"/>
              </a:lnSpc>
              <a:buNone/>
            </a:pPr>
            <a:r>
              <a:rPr lang="en-US" altLang="zh-CN" dirty="0"/>
              <a:t>    </a:t>
            </a:r>
            <a:r>
              <a:rPr lang="en-US" altLang="zh-CN" sz="1800" dirty="0"/>
              <a:t> </a:t>
            </a:r>
            <a:r>
              <a:rPr lang="zh-CN" altLang="en-US" sz="1800" dirty="0"/>
              <a:t>介质对光脉冲有吸收。如果被吸收的光脉冲能够映射到原子自旋波，而这种自旋波可以在一段延时之后被转化回光脉冲，那么就实现了光脉冲的存储和读取。最早的光存储器存储的是经典的脉冲光。</a:t>
            </a:r>
            <a:endParaRPr lang="en-US" altLang="zh-CN" sz="1800" dirty="0"/>
          </a:p>
          <a:p>
            <a:pPr marL="0" indent="0">
              <a:lnSpc>
                <a:spcPct val="100000"/>
              </a:lnSpc>
              <a:buNone/>
            </a:pPr>
            <a:r>
              <a:rPr lang="zh-CN" altLang="en-US" sz="1800" dirty="0"/>
              <a:t>     后来人们尝试着将承载着量子信息的单个光子也存储起来，希望利用存储器进行远距离量子通信。</a:t>
            </a:r>
            <a:endParaRPr lang="en-US" altLang="zh-CN" sz="1800" dirty="0"/>
          </a:p>
          <a:p>
            <a:pPr marL="0" indent="0">
              <a:lnSpc>
                <a:spcPct val="100000"/>
              </a:lnSpc>
              <a:buNone/>
            </a:pPr>
            <a:r>
              <a:rPr lang="en-US" altLang="zh-CN" sz="1800" dirty="0"/>
              <a:t>     </a:t>
            </a:r>
            <a:r>
              <a:rPr lang="zh-CN" altLang="en-US" sz="1800" dirty="0"/>
              <a:t>目前，量子存储方案的种类有电磁诱导透明存储</a:t>
            </a:r>
            <a:r>
              <a:rPr lang="en-US" altLang="zh-CN" sz="1800" dirty="0"/>
              <a:t>(EIT)</a:t>
            </a:r>
            <a:r>
              <a:rPr lang="zh-CN" altLang="en-US" sz="1800" dirty="0"/>
              <a:t>、磁场梯度回波存储</a:t>
            </a:r>
            <a:r>
              <a:rPr lang="en-US" altLang="zh-CN" sz="1800" dirty="0"/>
              <a:t>(GEM)</a:t>
            </a:r>
            <a:r>
              <a:rPr lang="zh-CN" altLang="en-US" sz="1800" dirty="0"/>
              <a:t>、远失谐拉曼存储、梯形量子存储、原子频率梳存储</a:t>
            </a:r>
            <a:r>
              <a:rPr lang="en-US" altLang="zh-CN" sz="1800" dirty="0"/>
              <a:t>(AFC)</a:t>
            </a:r>
            <a:r>
              <a:rPr lang="zh-CN" altLang="en-US" sz="1800" dirty="0"/>
              <a:t>等。</a:t>
            </a:r>
            <a:br>
              <a:rPr lang="zh-CN" altLang="en-US" sz="1800" dirty="0"/>
            </a:br>
            <a:endParaRPr lang="zh-CN" altLang="en-US" sz="1800" dirty="0"/>
          </a:p>
        </p:txBody>
      </p:sp>
      <p:sp>
        <p:nvSpPr>
          <p:cNvPr id="5" name="灯片编号占位符 4"/>
          <p:cNvSpPr>
            <a:spLocks noGrp="1"/>
          </p:cNvSpPr>
          <p:nvPr>
            <p:ph type="sldNum" sz="quarter" idx="12"/>
          </p:nvPr>
        </p:nvSpPr>
        <p:spPr/>
        <p:txBody>
          <a:bodyPr/>
          <a:lstStyle/>
          <a:p>
            <a:fld id="{27C45CD9-0508-4D1E-923D-4DFDAA610D19}" type="slidenum">
              <a:rPr lang="zh-CN" altLang="en-US" smtClean="0"/>
              <a:pPr/>
              <a:t>5</a:t>
            </a:fld>
            <a:endParaRPr lang="zh-CN" altLang="en-US" dirty="0"/>
          </a:p>
        </p:txBody>
      </p:sp>
    </p:spTree>
    <p:extLst>
      <p:ext uri="{BB962C8B-B14F-4D97-AF65-F5344CB8AC3E}">
        <p14:creationId xmlns:p14="http://schemas.microsoft.com/office/powerpoint/2010/main" val="946866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9F1E77-79FD-4809-B905-4F79019A643B}"/>
              </a:ext>
            </a:extLst>
          </p:cNvPr>
          <p:cNvSpPr>
            <a:spLocks noGrp="1"/>
          </p:cNvSpPr>
          <p:nvPr>
            <p:ph type="title"/>
          </p:nvPr>
        </p:nvSpPr>
        <p:spPr>
          <a:xfrm>
            <a:off x="93600" y="172800"/>
            <a:ext cx="4946400" cy="583200"/>
          </a:xfrm>
        </p:spPr>
        <p:txBody>
          <a:bodyPr/>
          <a:lstStyle/>
          <a:p>
            <a:r>
              <a:rPr lang="zh-CN" altLang="en-US" dirty="0"/>
              <a:t>量子存储器的性能指标</a:t>
            </a:r>
          </a:p>
        </p:txBody>
      </p:sp>
      <p:sp>
        <p:nvSpPr>
          <p:cNvPr id="4" name="灯片编号占位符 3">
            <a:extLst>
              <a:ext uri="{FF2B5EF4-FFF2-40B4-BE49-F238E27FC236}">
                <a16:creationId xmlns:a16="http://schemas.microsoft.com/office/drawing/2014/main" id="{236D1898-E1D1-4560-966D-265B207A6AA7}"/>
              </a:ext>
            </a:extLst>
          </p:cNvPr>
          <p:cNvSpPr>
            <a:spLocks noGrp="1"/>
          </p:cNvSpPr>
          <p:nvPr>
            <p:ph type="sldNum" sz="quarter" idx="12"/>
          </p:nvPr>
        </p:nvSpPr>
        <p:spPr/>
        <p:txBody>
          <a:bodyPr/>
          <a:lstStyle/>
          <a:p>
            <a:fld id="{27C45CD9-0508-4D1E-923D-4DFDAA610D19}" type="slidenum">
              <a:rPr lang="zh-CN" altLang="en-US" smtClean="0"/>
              <a:pPr/>
              <a:t>6</a:t>
            </a:fld>
            <a:endParaRPr lang="zh-CN" altLang="en-US" dirty="0"/>
          </a:p>
        </p:txBody>
      </p:sp>
      <p:graphicFrame>
        <p:nvGraphicFramePr>
          <p:cNvPr id="12" name="表格 11">
            <a:extLst>
              <a:ext uri="{FF2B5EF4-FFF2-40B4-BE49-F238E27FC236}">
                <a16:creationId xmlns:a16="http://schemas.microsoft.com/office/drawing/2014/main" id="{51C4FEBE-93B3-4BBC-9AA2-D343BA38B77C}"/>
              </a:ext>
            </a:extLst>
          </p:cNvPr>
          <p:cNvGraphicFramePr>
            <a:graphicFrameLocks noGrp="1"/>
          </p:cNvGraphicFramePr>
          <p:nvPr>
            <p:extLst>
              <p:ext uri="{D42A27DB-BD31-4B8C-83A1-F6EECF244321}">
                <p14:modId xmlns:p14="http://schemas.microsoft.com/office/powerpoint/2010/main" val="1750025295"/>
              </p:ext>
            </p:extLst>
          </p:nvPr>
        </p:nvGraphicFramePr>
        <p:xfrm>
          <a:off x="1606676" y="1121760"/>
          <a:ext cx="6043611" cy="3320784"/>
        </p:xfrm>
        <a:graphic>
          <a:graphicData uri="http://schemas.openxmlformats.org/drawingml/2006/table">
            <a:tbl>
              <a:tblPr/>
              <a:tblGrid>
                <a:gridCol w="1055261">
                  <a:extLst>
                    <a:ext uri="{9D8B030D-6E8A-4147-A177-3AD203B41FA5}">
                      <a16:colId xmlns:a16="http://schemas.microsoft.com/office/drawing/2014/main" val="725375937"/>
                    </a:ext>
                  </a:extLst>
                </a:gridCol>
                <a:gridCol w="2506682">
                  <a:extLst>
                    <a:ext uri="{9D8B030D-6E8A-4147-A177-3AD203B41FA5}">
                      <a16:colId xmlns:a16="http://schemas.microsoft.com/office/drawing/2014/main" val="1793549827"/>
                    </a:ext>
                  </a:extLst>
                </a:gridCol>
                <a:gridCol w="2481668">
                  <a:extLst>
                    <a:ext uri="{9D8B030D-6E8A-4147-A177-3AD203B41FA5}">
                      <a16:colId xmlns:a16="http://schemas.microsoft.com/office/drawing/2014/main" val="3509174353"/>
                    </a:ext>
                  </a:extLst>
                </a:gridCol>
              </a:tblGrid>
              <a:tr h="382988">
                <a:tc>
                  <a:txBody>
                    <a:bodyPr/>
                    <a:lstStyle/>
                    <a:p>
                      <a:pPr marL="105410" marR="93980" algn="ctr" eaLnBrk="0" hangingPunct="0">
                        <a:spcBef>
                          <a:spcPts val="375"/>
                        </a:spcBef>
                        <a:spcAft>
                          <a:spcPts val="0"/>
                        </a:spcAft>
                      </a:pPr>
                      <a:r>
                        <a:rPr lang="zh-CN" altLang="en-US" sz="1500" b="1" kern="1200" dirty="0">
                          <a:solidFill>
                            <a:schemeClr val="bg1"/>
                          </a:solidFill>
                          <a:latin typeface="+mj-lt"/>
                          <a:ea typeface="+mj-ea"/>
                          <a:cs typeface="+mj-cs"/>
                        </a:rPr>
                        <a:t>技术指标</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marL="97790" marR="84455" algn="ctr" eaLnBrk="0" hangingPunct="0">
                        <a:spcBef>
                          <a:spcPts val="375"/>
                        </a:spcBef>
                        <a:spcAft>
                          <a:spcPts val="0"/>
                        </a:spcAft>
                      </a:pPr>
                      <a:r>
                        <a:rPr lang="zh-CN" altLang="en-US" sz="1500" b="1" kern="1200" dirty="0">
                          <a:solidFill>
                            <a:schemeClr val="bg1"/>
                          </a:solidFill>
                          <a:latin typeface="+mj-lt"/>
                          <a:ea typeface="+mj-ea"/>
                          <a:cs typeface="+mj-cs"/>
                        </a:rPr>
                        <a:t>定义</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marL="198755" marR="185420" algn="ctr" eaLnBrk="0" hangingPunct="0">
                        <a:spcBef>
                          <a:spcPts val="375"/>
                        </a:spcBef>
                        <a:spcAft>
                          <a:spcPts val="0"/>
                        </a:spcAft>
                      </a:pPr>
                      <a:r>
                        <a:rPr lang="zh-CN" altLang="en-US" sz="1500" b="1" kern="1200" dirty="0">
                          <a:solidFill>
                            <a:schemeClr val="bg1"/>
                          </a:solidFill>
                          <a:latin typeface="+mj-lt"/>
                          <a:ea typeface="+mj-ea"/>
                          <a:cs typeface="+mj-cs"/>
                        </a:rPr>
                        <a:t>对</a:t>
                      </a:r>
                      <a:r>
                        <a:rPr lang="zh-CN" altLang="zh-CN" sz="1500" b="1" kern="1200" dirty="0">
                          <a:solidFill>
                            <a:schemeClr val="bg1"/>
                          </a:solidFill>
                          <a:latin typeface="+mj-lt"/>
                          <a:ea typeface="+mj-ea"/>
                          <a:cs typeface="+mj-cs"/>
                        </a:rPr>
                        <a:t>量子通信结果的影响</a:t>
                      </a:r>
                      <a:endParaRPr lang="zh-CN" altLang="en-US" sz="1500" b="1" kern="1200" dirty="0">
                        <a:solidFill>
                          <a:schemeClr val="bg1"/>
                        </a:solidFill>
                        <a:latin typeface="+mj-lt"/>
                        <a:ea typeface="+mj-ea"/>
                        <a:cs typeface="+mj-cs"/>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737172803"/>
                  </a:ext>
                </a:extLst>
              </a:tr>
              <a:tr h="415576">
                <a:tc>
                  <a:txBody>
                    <a:bodyPr/>
                    <a:lstStyle/>
                    <a:p>
                      <a:pPr marL="105410" marR="93980" algn="ctr" eaLnBrk="0" hangingPunct="0">
                        <a:spcBef>
                          <a:spcPts val="275"/>
                        </a:spcBef>
                        <a:spcAft>
                          <a:spcPts val="0"/>
                        </a:spcAft>
                      </a:pPr>
                      <a:r>
                        <a:rPr lang="zh-CN" altLang="en-US" sz="1500" b="1" kern="1200" dirty="0">
                          <a:solidFill>
                            <a:schemeClr val="bg1">
                              <a:lumMod val="10000"/>
                            </a:schemeClr>
                          </a:solidFill>
                          <a:latin typeface="+mj-lt"/>
                          <a:ea typeface="+mj-ea"/>
                          <a:cs typeface="+mj-cs"/>
                        </a:rPr>
                        <a:t>保真度</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CACA"/>
                    </a:solidFill>
                  </a:tcPr>
                </a:tc>
                <a:tc>
                  <a:txBody>
                    <a:bodyPr/>
                    <a:lstStyle/>
                    <a:p>
                      <a:pPr marL="97790" marR="85090" algn="ctr" eaLnBrk="0" hangingPunct="0">
                        <a:spcBef>
                          <a:spcPts val="275"/>
                        </a:spcBef>
                        <a:spcAft>
                          <a:spcPts val="0"/>
                        </a:spcAft>
                      </a:pPr>
                      <a:r>
                        <a:rPr lang="zh-CN" altLang="en-US" sz="1500" b="1" kern="1200" dirty="0">
                          <a:solidFill>
                            <a:schemeClr val="bg1">
                              <a:lumMod val="10000"/>
                            </a:schemeClr>
                          </a:solidFill>
                          <a:latin typeface="+mj-lt"/>
                          <a:ea typeface="+mj-ea"/>
                          <a:cs typeface="+mj-cs"/>
                        </a:rPr>
                        <a:t>写入及读出量子态相似度</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CACA"/>
                    </a:solidFill>
                  </a:tcPr>
                </a:tc>
                <a:tc>
                  <a:txBody>
                    <a:bodyPr/>
                    <a:lstStyle/>
                    <a:p>
                      <a:pPr marL="198755" marR="182880" algn="ctr" eaLnBrk="0" hangingPunct="0">
                        <a:spcBef>
                          <a:spcPts val="275"/>
                        </a:spcBef>
                        <a:spcAft>
                          <a:spcPts val="0"/>
                        </a:spcAft>
                      </a:pPr>
                      <a:r>
                        <a:rPr lang="zh-CN" altLang="en-US" sz="1500" b="1" kern="1200" dirty="0">
                          <a:solidFill>
                            <a:schemeClr val="bg1">
                              <a:lumMod val="10000"/>
                            </a:schemeClr>
                          </a:solidFill>
                          <a:latin typeface="+mj-lt"/>
                          <a:ea typeface="+mj-ea"/>
                          <a:cs typeface="+mj-cs"/>
                        </a:rPr>
                        <a:t>量子态传输准确性</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CACA"/>
                    </a:solidFill>
                  </a:tcPr>
                </a:tc>
                <a:extLst>
                  <a:ext uri="{0D108BD9-81ED-4DB2-BD59-A6C34878D82A}">
                    <a16:rowId xmlns:a16="http://schemas.microsoft.com/office/drawing/2014/main" val="765455720"/>
                  </a:ext>
                </a:extLst>
              </a:tr>
              <a:tr h="415576">
                <a:tc>
                  <a:txBody>
                    <a:bodyPr/>
                    <a:lstStyle/>
                    <a:p>
                      <a:pPr marL="105410" marR="93980" algn="ctr" eaLnBrk="0" hangingPunct="0">
                        <a:spcBef>
                          <a:spcPts val="375"/>
                        </a:spcBef>
                        <a:spcAft>
                          <a:spcPts val="0"/>
                        </a:spcAft>
                      </a:pPr>
                      <a:r>
                        <a:rPr lang="zh-CN" altLang="en-US" sz="1500" b="1" kern="1200">
                          <a:solidFill>
                            <a:schemeClr val="bg1">
                              <a:lumMod val="10000"/>
                            </a:schemeClr>
                          </a:solidFill>
                          <a:latin typeface="+mj-lt"/>
                          <a:ea typeface="+mj-ea"/>
                          <a:cs typeface="+mj-cs"/>
                        </a:rPr>
                        <a:t>效率</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97790" marR="85090" algn="ctr" eaLnBrk="0" hangingPunct="0">
                        <a:spcBef>
                          <a:spcPts val="375"/>
                        </a:spcBef>
                        <a:spcAft>
                          <a:spcPts val="0"/>
                        </a:spcAft>
                      </a:pPr>
                      <a:r>
                        <a:rPr lang="zh-CN" altLang="en-US" sz="1500" b="1" kern="1200" dirty="0">
                          <a:solidFill>
                            <a:schemeClr val="bg1">
                              <a:lumMod val="10000"/>
                            </a:schemeClr>
                          </a:solidFill>
                          <a:latin typeface="+mj-lt"/>
                          <a:ea typeface="+mj-ea"/>
                          <a:cs typeface="+mj-cs"/>
                        </a:rPr>
                        <a:t>光子写入及读出的几率</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198755" marR="185420" algn="ctr" eaLnBrk="0" hangingPunct="0">
                        <a:spcBef>
                          <a:spcPts val="375"/>
                        </a:spcBef>
                        <a:spcAft>
                          <a:spcPts val="0"/>
                        </a:spcAft>
                      </a:pPr>
                      <a:r>
                        <a:rPr lang="zh-CN" altLang="en-US" sz="1500" b="1" kern="1200" dirty="0">
                          <a:solidFill>
                            <a:schemeClr val="bg1">
                              <a:lumMod val="10000"/>
                            </a:schemeClr>
                          </a:solidFill>
                          <a:latin typeface="+mj-lt"/>
                          <a:ea typeface="+mj-ea"/>
                          <a:cs typeface="+mj-cs"/>
                        </a:rPr>
                        <a:t>决定量子态传输速率</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856648793"/>
                  </a:ext>
                </a:extLst>
              </a:tr>
              <a:tr h="415576">
                <a:tc>
                  <a:txBody>
                    <a:bodyPr/>
                    <a:lstStyle/>
                    <a:p>
                      <a:pPr marL="105410" marR="93980" algn="ctr" eaLnBrk="0" hangingPunct="0">
                        <a:spcBef>
                          <a:spcPts val="375"/>
                        </a:spcBef>
                        <a:spcAft>
                          <a:spcPts val="0"/>
                        </a:spcAft>
                      </a:pPr>
                      <a:r>
                        <a:rPr lang="zh-CN" altLang="en-US" sz="1500" b="1" kern="1200">
                          <a:solidFill>
                            <a:schemeClr val="bg1">
                              <a:lumMod val="10000"/>
                            </a:schemeClr>
                          </a:solidFill>
                          <a:latin typeface="+mj-lt"/>
                          <a:ea typeface="+mj-ea"/>
                          <a:cs typeface="+mj-cs"/>
                        </a:rPr>
                        <a:t>时间</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CACA"/>
                    </a:solidFill>
                  </a:tcPr>
                </a:tc>
                <a:tc>
                  <a:txBody>
                    <a:bodyPr/>
                    <a:lstStyle/>
                    <a:p>
                      <a:pPr marL="97790" marR="83820" algn="ctr" eaLnBrk="0" hangingPunct="0">
                        <a:spcBef>
                          <a:spcPts val="375"/>
                        </a:spcBef>
                        <a:spcAft>
                          <a:spcPts val="0"/>
                        </a:spcAft>
                      </a:pPr>
                      <a:r>
                        <a:rPr lang="zh-CN" altLang="en-US" sz="1500" b="1" kern="1200" dirty="0">
                          <a:solidFill>
                            <a:schemeClr val="bg1">
                              <a:lumMod val="10000"/>
                            </a:schemeClr>
                          </a:solidFill>
                          <a:latin typeface="+mj-lt"/>
                          <a:ea typeface="+mj-ea"/>
                          <a:cs typeface="+mj-cs"/>
                        </a:rPr>
                        <a:t>存储时长</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CACA"/>
                    </a:solidFill>
                  </a:tcPr>
                </a:tc>
                <a:tc>
                  <a:txBody>
                    <a:bodyPr/>
                    <a:lstStyle/>
                    <a:p>
                      <a:pPr marL="198755" marR="185420" algn="ctr" eaLnBrk="0" hangingPunct="0">
                        <a:spcBef>
                          <a:spcPts val="375"/>
                        </a:spcBef>
                        <a:spcAft>
                          <a:spcPts val="0"/>
                        </a:spcAft>
                      </a:pPr>
                      <a:r>
                        <a:rPr lang="zh-CN" altLang="en-US" sz="1500" b="1" kern="1200">
                          <a:solidFill>
                            <a:schemeClr val="bg1">
                              <a:lumMod val="10000"/>
                            </a:schemeClr>
                          </a:solidFill>
                          <a:latin typeface="+mj-lt"/>
                          <a:ea typeface="+mj-ea"/>
                          <a:cs typeface="+mj-cs"/>
                        </a:rPr>
                        <a:t>决定量子态传输距离</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CACA"/>
                    </a:solidFill>
                  </a:tcPr>
                </a:tc>
                <a:extLst>
                  <a:ext uri="{0D108BD9-81ED-4DB2-BD59-A6C34878D82A}">
                    <a16:rowId xmlns:a16="http://schemas.microsoft.com/office/drawing/2014/main" val="2365203576"/>
                  </a:ext>
                </a:extLst>
              </a:tr>
              <a:tr h="415576">
                <a:tc>
                  <a:txBody>
                    <a:bodyPr/>
                    <a:lstStyle/>
                    <a:p>
                      <a:pPr marL="105410" marR="93980" algn="ctr" eaLnBrk="0" hangingPunct="0">
                        <a:spcBef>
                          <a:spcPts val="375"/>
                        </a:spcBef>
                        <a:spcAft>
                          <a:spcPts val="0"/>
                        </a:spcAft>
                      </a:pPr>
                      <a:r>
                        <a:rPr lang="zh-CN" altLang="en-US" sz="1500" b="1" kern="1200">
                          <a:solidFill>
                            <a:schemeClr val="bg1">
                              <a:lumMod val="10000"/>
                            </a:schemeClr>
                          </a:solidFill>
                          <a:latin typeface="+mj-lt"/>
                          <a:ea typeface="+mj-ea"/>
                          <a:cs typeface="+mj-cs"/>
                        </a:rPr>
                        <a:t>带宽</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97790" marR="85090" algn="ctr" eaLnBrk="0" hangingPunct="0">
                        <a:spcBef>
                          <a:spcPts val="375"/>
                        </a:spcBef>
                        <a:spcAft>
                          <a:spcPts val="0"/>
                        </a:spcAft>
                      </a:pPr>
                      <a:r>
                        <a:rPr lang="zh-CN" altLang="en-US" sz="1500" b="1" kern="1200" dirty="0">
                          <a:solidFill>
                            <a:schemeClr val="bg1">
                              <a:lumMod val="10000"/>
                            </a:schemeClr>
                          </a:solidFill>
                          <a:latin typeface="+mj-lt"/>
                          <a:ea typeface="+mj-ea"/>
                          <a:cs typeface="+mj-cs"/>
                        </a:rPr>
                        <a:t>频域吸收带宽</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198755" marR="185420" algn="ctr" eaLnBrk="0" hangingPunct="0">
                        <a:spcBef>
                          <a:spcPts val="375"/>
                        </a:spcBef>
                        <a:spcAft>
                          <a:spcPts val="0"/>
                        </a:spcAft>
                      </a:pPr>
                      <a:r>
                        <a:rPr lang="zh-CN" altLang="en-US" sz="1500" b="1" kern="1200" dirty="0">
                          <a:solidFill>
                            <a:schemeClr val="bg1">
                              <a:lumMod val="10000"/>
                            </a:schemeClr>
                          </a:solidFill>
                          <a:latin typeface="+mj-lt"/>
                          <a:ea typeface="+mj-ea"/>
                          <a:cs typeface="+mj-cs"/>
                        </a:rPr>
                        <a:t>决定量子态传输速率</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712405183"/>
                  </a:ext>
                </a:extLst>
              </a:tr>
              <a:tr h="429958">
                <a:tc>
                  <a:txBody>
                    <a:bodyPr/>
                    <a:lstStyle/>
                    <a:p>
                      <a:pPr marL="105410" marR="93980" algn="ctr" eaLnBrk="0" hangingPunct="0">
                        <a:lnSpc>
                          <a:spcPts val="2305"/>
                        </a:lnSpc>
                        <a:spcBef>
                          <a:spcPts val="375"/>
                        </a:spcBef>
                        <a:spcAft>
                          <a:spcPts val="0"/>
                        </a:spcAft>
                      </a:pPr>
                      <a:r>
                        <a:rPr lang="zh-CN" altLang="en-US" sz="1500" b="1" kern="1200">
                          <a:solidFill>
                            <a:schemeClr val="bg1">
                              <a:lumMod val="10000"/>
                            </a:schemeClr>
                          </a:solidFill>
                          <a:latin typeface="+mj-lt"/>
                          <a:ea typeface="+mj-ea"/>
                          <a:cs typeface="+mj-cs"/>
                        </a:rPr>
                        <a:t>多模式</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CACA"/>
                    </a:solidFill>
                  </a:tcPr>
                </a:tc>
                <a:tc>
                  <a:txBody>
                    <a:bodyPr/>
                    <a:lstStyle/>
                    <a:p>
                      <a:pPr marL="97790" marR="83820" algn="ctr" eaLnBrk="0" hangingPunct="0">
                        <a:lnSpc>
                          <a:spcPts val="2305"/>
                        </a:lnSpc>
                        <a:spcBef>
                          <a:spcPts val="375"/>
                        </a:spcBef>
                        <a:spcAft>
                          <a:spcPts val="0"/>
                        </a:spcAft>
                      </a:pPr>
                      <a:r>
                        <a:rPr lang="zh-CN" altLang="en-US" sz="1500" b="1" kern="1200" dirty="0">
                          <a:solidFill>
                            <a:schemeClr val="bg1">
                              <a:lumMod val="10000"/>
                            </a:schemeClr>
                          </a:solidFill>
                          <a:latin typeface="+mj-lt"/>
                          <a:ea typeface="+mj-ea"/>
                          <a:cs typeface="+mj-cs"/>
                        </a:rPr>
                        <a:t>存储容量</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CACA"/>
                    </a:solidFill>
                  </a:tcPr>
                </a:tc>
                <a:tc>
                  <a:txBody>
                    <a:bodyPr/>
                    <a:lstStyle/>
                    <a:p>
                      <a:pPr marL="198755" marR="185420" algn="ctr" eaLnBrk="0" hangingPunct="0">
                        <a:lnSpc>
                          <a:spcPts val="2305"/>
                        </a:lnSpc>
                        <a:spcBef>
                          <a:spcPts val="375"/>
                        </a:spcBef>
                        <a:spcAft>
                          <a:spcPts val="0"/>
                        </a:spcAft>
                      </a:pPr>
                      <a:r>
                        <a:rPr lang="zh-CN" altLang="en-US" sz="1500" b="1" kern="1200" dirty="0">
                          <a:solidFill>
                            <a:schemeClr val="bg1">
                              <a:lumMod val="10000"/>
                            </a:schemeClr>
                          </a:solidFill>
                          <a:latin typeface="+mj-lt"/>
                          <a:ea typeface="+mj-ea"/>
                          <a:cs typeface="+mj-cs"/>
                        </a:rPr>
                        <a:t>决定量子态传输速率</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CACA"/>
                    </a:solidFill>
                  </a:tcPr>
                </a:tc>
                <a:extLst>
                  <a:ext uri="{0D108BD9-81ED-4DB2-BD59-A6C34878D82A}">
                    <a16:rowId xmlns:a16="http://schemas.microsoft.com/office/drawing/2014/main" val="3251457384"/>
                  </a:ext>
                </a:extLst>
              </a:tr>
              <a:tr h="429958">
                <a:tc>
                  <a:txBody>
                    <a:bodyPr/>
                    <a:lstStyle/>
                    <a:p>
                      <a:pPr marL="105410" marR="93980" algn="ctr" eaLnBrk="0" hangingPunct="0">
                        <a:lnSpc>
                          <a:spcPts val="2300"/>
                        </a:lnSpc>
                        <a:spcBef>
                          <a:spcPts val="380"/>
                        </a:spcBef>
                        <a:spcAft>
                          <a:spcPts val="0"/>
                        </a:spcAft>
                      </a:pPr>
                      <a:r>
                        <a:rPr lang="zh-CN" altLang="en-US" sz="1500" b="1" kern="1200">
                          <a:solidFill>
                            <a:schemeClr val="bg1">
                              <a:lumMod val="10000"/>
                            </a:schemeClr>
                          </a:solidFill>
                          <a:latin typeface="+mj-lt"/>
                          <a:ea typeface="+mj-ea"/>
                          <a:cs typeface="+mj-cs"/>
                        </a:rPr>
                        <a:t>工作波长</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97790" marR="83820" algn="ctr" eaLnBrk="0" hangingPunct="0">
                        <a:lnSpc>
                          <a:spcPts val="2300"/>
                        </a:lnSpc>
                        <a:spcBef>
                          <a:spcPts val="380"/>
                        </a:spcBef>
                        <a:spcAft>
                          <a:spcPts val="0"/>
                        </a:spcAft>
                      </a:pPr>
                      <a:r>
                        <a:rPr lang="zh-CN" altLang="en-US" sz="1500" b="1" kern="1200">
                          <a:solidFill>
                            <a:schemeClr val="bg1">
                              <a:lumMod val="10000"/>
                            </a:schemeClr>
                          </a:solidFill>
                          <a:latin typeface="+mj-lt"/>
                          <a:ea typeface="+mj-ea"/>
                          <a:cs typeface="+mj-cs"/>
                        </a:rPr>
                        <a:t>光子波长</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198755" marR="185420" algn="ctr" eaLnBrk="0" hangingPunct="0">
                        <a:lnSpc>
                          <a:spcPts val="2300"/>
                        </a:lnSpc>
                        <a:spcBef>
                          <a:spcPts val="380"/>
                        </a:spcBef>
                        <a:spcAft>
                          <a:spcPts val="0"/>
                        </a:spcAft>
                      </a:pPr>
                      <a:r>
                        <a:rPr lang="zh-CN" altLang="en-US" sz="1500" b="1" kern="1200" dirty="0">
                          <a:solidFill>
                            <a:schemeClr val="bg1">
                              <a:lumMod val="10000"/>
                            </a:schemeClr>
                          </a:solidFill>
                          <a:latin typeface="+mj-lt"/>
                          <a:ea typeface="+mj-ea"/>
                          <a:cs typeface="+mj-cs"/>
                        </a:rPr>
                        <a:t>光纤传输要求通讯波段</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053444162"/>
                  </a:ext>
                </a:extLst>
              </a:tr>
              <a:tr h="415576">
                <a:tc>
                  <a:txBody>
                    <a:bodyPr/>
                    <a:lstStyle/>
                    <a:p>
                      <a:pPr marL="105410" marR="93980" algn="ctr" eaLnBrk="0" hangingPunct="0">
                        <a:spcBef>
                          <a:spcPts val="380"/>
                        </a:spcBef>
                        <a:spcAft>
                          <a:spcPts val="0"/>
                        </a:spcAft>
                      </a:pPr>
                      <a:r>
                        <a:rPr lang="zh-CN" altLang="en-US" sz="1500" b="1" kern="1200">
                          <a:solidFill>
                            <a:schemeClr val="bg1">
                              <a:lumMod val="10000"/>
                            </a:schemeClr>
                          </a:solidFill>
                          <a:latin typeface="+mj-lt"/>
                          <a:ea typeface="+mj-ea"/>
                          <a:cs typeface="+mj-cs"/>
                        </a:rPr>
                        <a:t>可集成性</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CACA"/>
                    </a:solidFill>
                  </a:tcPr>
                </a:tc>
                <a:tc>
                  <a:txBody>
                    <a:bodyPr/>
                    <a:lstStyle/>
                    <a:p>
                      <a:pPr marL="97790" marR="85090" algn="ctr" eaLnBrk="0" hangingPunct="0">
                        <a:spcBef>
                          <a:spcPts val="380"/>
                        </a:spcBef>
                        <a:spcAft>
                          <a:spcPts val="0"/>
                        </a:spcAft>
                      </a:pPr>
                      <a:r>
                        <a:rPr lang="zh-CN" altLang="en-US" sz="1500" b="1" kern="1200" dirty="0">
                          <a:solidFill>
                            <a:schemeClr val="bg1">
                              <a:lumMod val="10000"/>
                            </a:schemeClr>
                          </a:solidFill>
                          <a:latin typeface="+mj-lt"/>
                          <a:ea typeface="+mj-ea"/>
                          <a:cs typeface="+mj-cs"/>
                        </a:rPr>
                        <a:t>微纳尺度存储器件</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CACA"/>
                    </a:solidFill>
                  </a:tcPr>
                </a:tc>
                <a:tc>
                  <a:txBody>
                    <a:bodyPr/>
                    <a:lstStyle/>
                    <a:p>
                      <a:pPr marL="198755" marR="185420" algn="ctr" eaLnBrk="0" hangingPunct="0">
                        <a:spcBef>
                          <a:spcPts val="380"/>
                        </a:spcBef>
                        <a:spcAft>
                          <a:spcPts val="0"/>
                        </a:spcAft>
                      </a:pPr>
                      <a:r>
                        <a:rPr lang="zh-CN" altLang="en-US" sz="1500" b="1" kern="1200" dirty="0">
                          <a:solidFill>
                            <a:schemeClr val="bg1">
                              <a:lumMod val="10000"/>
                            </a:schemeClr>
                          </a:solidFill>
                          <a:latin typeface="+mj-lt"/>
                          <a:ea typeface="+mj-ea"/>
                          <a:cs typeface="+mj-cs"/>
                        </a:rPr>
                        <a:t>实际应用中的可扩展性</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CACA"/>
                    </a:solidFill>
                  </a:tcPr>
                </a:tc>
                <a:extLst>
                  <a:ext uri="{0D108BD9-81ED-4DB2-BD59-A6C34878D82A}">
                    <a16:rowId xmlns:a16="http://schemas.microsoft.com/office/drawing/2014/main" val="3401485646"/>
                  </a:ext>
                </a:extLst>
              </a:tr>
            </a:tbl>
          </a:graphicData>
        </a:graphic>
      </p:graphicFrame>
      <p:sp>
        <p:nvSpPr>
          <p:cNvPr id="14" name="左大括号 13">
            <a:extLst>
              <a:ext uri="{FF2B5EF4-FFF2-40B4-BE49-F238E27FC236}">
                <a16:creationId xmlns:a16="http://schemas.microsoft.com/office/drawing/2014/main" id="{E3EC2F1E-5C84-4FBB-AFFC-8F8BD21C7E3E}"/>
              </a:ext>
            </a:extLst>
          </p:cNvPr>
          <p:cNvSpPr/>
          <p:nvPr/>
        </p:nvSpPr>
        <p:spPr>
          <a:xfrm>
            <a:off x="1291528" y="2508003"/>
            <a:ext cx="315146" cy="499362"/>
          </a:xfrm>
          <a:prstGeom prst="leftBrace">
            <a:avLst>
              <a:gd name="adj1" fmla="val 8160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5" name="文本框 14">
            <a:extLst>
              <a:ext uri="{FF2B5EF4-FFF2-40B4-BE49-F238E27FC236}">
                <a16:creationId xmlns:a16="http://schemas.microsoft.com/office/drawing/2014/main" id="{38CB8D5F-58E3-4EBD-9DD9-4CFE99C20FFF}"/>
              </a:ext>
            </a:extLst>
          </p:cNvPr>
          <p:cNvSpPr txBox="1"/>
          <p:nvPr/>
        </p:nvSpPr>
        <p:spPr>
          <a:xfrm>
            <a:off x="982668" y="1714626"/>
            <a:ext cx="308863" cy="2169825"/>
          </a:xfrm>
          <a:prstGeom prst="rect">
            <a:avLst/>
          </a:prstGeom>
          <a:noFill/>
        </p:spPr>
        <p:txBody>
          <a:bodyPr wrap="square" rtlCol="0">
            <a:spAutoFit/>
          </a:bodyPr>
          <a:lstStyle/>
          <a:p>
            <a:r>
              <a:rPr lang="zh-CN" altLang="en-US" sz="1350" b="1" dirty="0">
                <a:solidFill>
                  <a:schemeClr val="bg1">
                    <a:lumMod val="10000"/>
                  </a:schemeClr>
                </a:solidFill>
              </a:rPr>
              <a:t>乘积定义为时间带宽积</a:t>
            </a:r>
            <a:endParaRPr lang="zh-CN" altLang="en-US" sz="1350" dirty="0"/>
          </a:p>
        </p:txBody>
      </p:sp>
    </p:spTree>
    <p:extLst>
      <p:ext uri="{BB962C8B-B14F-4D97-AF65-F5344CB8AC3E}">
        <p14:creationId xmlns:p14="http://schemas.microsoft.com/office/powerpoint/2010/main" val="3832095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337FC2-1C02-4E23-A918-6B538B8D9DE1}"/>
              </a:ext>
            </a:extLst>
          </p:cNvPr>
          <p:cNvSpPr>
            <a:spLocks noGrp="1"/>
          </p:cNvSpPr>
          <p:nvPr>
            <p:ph type="title"/>
          </p:nvPr>
        </p:nvSpPr>
        <p:spPr>
          <a:xfrm>
            <a:off x="0" y="13691"/>
            <a:ext cx="3028950" cy="777879"/>
          </a:xfrm>
        </p:spPr>
        <p:txBody>
          <a:bodyPr>
            <a:normAutofit/>
          </a:bodyPr>
          <a:lstStyle/>
          <a:p>
            <a:r>
              <a:rPr lang="zh-CN" altLang="en-US" sz="3000" dirty="0"/>
              <a:t>Λ 型三能级系统</a:t>
            </a:r>
          </a:p>
        </p:txBody>
      </p:sp>
      <p:sp>
        <p:nvSpPr>
          <p:cNvPr id="4" name="页脚占位符 3">
            <a:extLst>
              <a:ext uri="{FF2B5EF4-FFF2-40B4-BE49-F238E27FC236}">
                <a16:creationId xmlns:a16="http://schemas.microsoft.com/office/drawing/2014/main" id="{76093DAA-2D5B-426B-9E93-9645D8E3C496}"/>
              </a:ext>
            </a:extLst>
          </p:cNvPr>
          <p:cNvSpPr>
            <a:spLocks noGrp="1"/>
          </p:cNvSpPr>
          <p:nvPr>
            <p:ph type="ftr" sz="quarter" idx="11"/>
          </p:nvPr>
        </p:nvSpPr>
        <p:spPr/>
        <p:txBody>
          <a:bodyPr/>
          <a:lstStyle/>
          <a:p>
            <a:r>
              <a:rPr lang="en-US" altLang="zh-CN" sz="1350" i="1" dirty="0">
                <a:solidFill>
                  <a:srgbClr val="000000"/>
                </a:solidFill>
                <a:latin typeface="CMTI10"/>
              </a:rPr>
              <a:t>Journal of Optics, 2017, 19(4): 043001.</a:t>
            </a:r>
            <a:endParaRPr lang="en-US" sz="1350" i="1" dirty="0">
              <a:solidFill>
                <a:srgbClr val="000000"/>
              </a:solidFill>
              <a:latin typeface="CMTI10"/>
            </a:endParaRPr>
          </a:p>
        </p:txBody>
      </p:sp>
      <p:sp>
        <p:nvSpPr>
          <p:cNvPr id="5" name="灯片编号占位符 4">
            <a:extLst>
              <a:ext uri="{FF2B5EF4-FFF2-40B4-BE49-F238E27FC236}">
                <a16:creationId xmlns:a16="http://schemas.microsoft.com/office/drawing/2014/main" id="{634C96CF-3CD1-4E44-9B5C-815C147B9884}"/>
              </a:ext>
            </a:extLst>
          </p:cNvPr>
          <p:cNvSpPr>
            <a:spLocks noGrp="1"/>
          </p:cNvSpPr>
          <p:nvPr>
            <p:ph type="sldNum" sz="quarter" idx="12"/>
          </p:nvPr>
        </p:nvSpPr>
        <p:spPr/>
        <p:txBody>
          <a:bodyPr/>
          <a:lstStyle/>
          <a:p>
            <a:fld id="{27C45CD9-0508-4D1E-923D-4DFDAA610D19}" type="slidenum">
              <a:rPr lang="zh-CN" altLang="en-US" smtClean="0"/>
              <a:pPr/>
              <a:t>7</a:t>
            </a:fld>
            <a:endParaRPr lang="zh-CN" altLang="en-US" dirty="0"/>
          </a:p>
        </p:txBody>
      </p:sp>
      <p:pic>
        <p:nvPicPr>
          <p:cNvPr id="6" name="图片 5">
            <a:extLst>
              <a:ext uri="{FF2B5EF4-FFF2-40B4-BE49-F238E27FC236}">
                <a16:creationId xmlns:a16="http://schemas.microsoft.com/office/drawing/2014/main" id="{C22307EF-142D-47F7-9AC3-4C3747906B7E}"/>
              </a:ext>
            </a:extLst>
          </p:cNvPr>
          <p:cNvPicPr>
            <a:picLocks noChangeAspect="1"/>
          </p:cNvPicPr>
          <p:nvPr/>
        </p:nvPicPr>
        <p:blipFill>
          <a:blip r:embed="rId2"/>
          <a:stretch>
            <a:fillRect/>
          </a:stretch>
        </p:blipFill>
        <p:spPr>
          <a:xfrm>
            <a:off x="0" y="699876"/>
            <a:ext cx="4820545" cy="3743748"/>
          </a:xfrm>
          <a:prstGeom prst="rect">
            <a:avLst/>
          </a:prstGeom>
        </p:spPr>
      </p:pic>
      <p:sp>
        <p:nvSpPr>
          <p:cNvPr id="7" name="文本框 6">
            <a:extLst>
              <a:ext uri="{FF2B5EF4-FFF2-40B4-BE49-F238E27FC236}">
                <a16:creationId xmlns:a16="http://schemas.microsoft.com/office/drawing/2014/main" id="{4E59EA52-26BD-405F-96A6-8540CD65B293}"/>
              </a:ext>
            </a:extLst>
          </p:cNvPr>
          <p:cNvSpPr txBox="1"/>
          <p:nvPr/>
        </p:nvSpPr>
        <p:spPr>
          <a:xfrm>
            <a:off x="4820545" y="366171"/>
            <a:ext cx="4415051" cy="4247317"/>
          </a:xfrm>
          <a:prstGeom prst="rect">
            <a:avLst/>
          </a:prstGeom>
          <a:noFill/>
        </p:spPr>
        <p:txBody>
          <a:bodyPr wrap="square" rtlCol="0">
            <a:spAutoFit/>
          </a:bodyPr>
          <a:lstStyle/>
          <a:p>
            <a:r>
              <a:rPr lang="zh-CN" altLang="en-US" dirty="0"/>
              <a:t>典型存储过程：将</a:t>
            </a:r>
            <a:r>
              <a:rPr lang="en-US" altLang="zh-CN" dirty="0"/>
              <a:t>Control</a:t>
            </a:r>
            <a:r>
              <a:rPr lang="zh-CN" altLang="en-US" dirty="0"/>
              <a:t>光（波长接近于</a:t>
            </a:r>
            <a:r>
              <a:rPr lang="en-US" altLang="zh-CN" dirty="0"/>
              <a:t>s</a:t>
            </a:r>
            <a:r>
              <a:rPr lang="zh-CN" altLang="en-US" dirty="0"/>
              <a:t>和</a:t>
            </a:r>
            <a:r>
              <a:rPr lang="en-US" altLang="zh-CN" dirty="0"/>
              <a:t>e</a:t>
            </a:r>
            <a:r>
              <a:rPr lang="zh-CN" altLang="en-US" dirty="0"/>
              <a:t>能级之间的共振）施加到存储介质，并确保在单光子信号（也称为</a:t>
            </a:r>
            <a:r>
              <a:rPr lang="en-US" altLang="zh-CN" dirty="0"/>
              <a:t>Probe</a:t>
            </a:r>
            <a:r>
              <a:rPr lang="zh-CN" altLang="en-US" dirty="0"/>
              <a:t>光，其波长靠近</a:t>
            </a:r>
            <a:r>
              <a:rPr lang="en-US" altLang="zh-CN" dirty="0"/>
              <a:t>g</a:t>
            </a:r>
            <a:r>
              <a:rPr lang="zh-CN" altLang="en-US" dirty="0"/>
              <a:t>和</a:t>
            </a:r>
            <a:r>
              <a:rPr lang="en-US" altLang="zh-CN" dirty="0"/>
              <a:t>e</a:t>
            </a:r>
            <a:r>
              <a:rPr lang="zh-CN" altLang="en-US" dirty="0"/>
              <a:t>之间的谐振）进入介质之前，所有原子都处于基态</a:t>
            </a:r>
            <a:r>
              <a:rPr lang="en-US" altLang="zh-CN" dirty="0"/>
              <a:t>g</a:t>
            </a:r>
            <a:r>
              <a:rPr lang="zh-CN" altLang="en-US" dirty="0"/>
              <a:t>。</a:t>
            </a:r>
            <a:endParaRPr lang="en-US" altLang="zh-CN" dirty="0"/>
          </a:p>
          <a:p>
            <a:endParaRPr lang="en-US" altLang="zh-CN" dirty="0"/>
          </a:p>
          <a:p>
            <a:r>
              <a:rPr lang="zh-CN" altLang="en-US" dirty="0"/>
              <a:t>控制光束和信号光束必须处于双光子共振条件下，但每个场都可以从激发能级</a:t>
            </a:r>
            <a:r>
              <a:rPr lang="en-US" altLang="zh-CN" dirty="0"/>
              <a:t>e</a:t>
            </a:r>
            <a:r>
              <a:rPr lang="zh-CN" altLang="en-US" dirty="0"/>
              <a:t>失谐一个量</a:t>
            </a:r>
            <a:r>
              <a:rPr lang="en-US" altLang="zh-CN" dirty="0"/>
              <a:t>Δ</a:t>
            </a:r>
            <a:r>
              <a:rPr lang="zh-CN" altLang="en-US" dirty="0"/>
              <a:t>。</a:t>
            </a:r>
            <a:endParaRPr lang="en-US" altLang="zh-CN" dirty="0"/>
          </a:p>
          <a:p>
            <a:endParaRPr lang="en-US" altLang="zh-CN" dirty="0"/>
          </a:p>
          <a:p>
            <a:r>
              <a:rPr lang="zh-CN" altLang="en-US" dirty="0"/>
              <a:t>在</a:t>
            </a:r>
            <a:r>
              <a:rPr lang="en-US" altLang="zh-CN" dirty="0"/>
              <a:t>Signal</a:t>
            </a:r>
            <a:r>
              <a:rPr lang="zh-CN" altLang="en-US" dirty="0"/>
              <a:t>脉冲完全进入介质后，</a:t>
            </a:r>
            <a:r>
              <a:rPr lang="en-US" altLang="zh-CN" dirty="0"/>
              <a:t>Control</a:t>
            </a:r>
            <a:r>
              <a:rPr lang="zh-CN" altLang="en-US" dirty="0"/>
              <a:t>光绝热地减少到零，信号光子可以相干地映射到原子自旋波上。</a:t>
            </a:r>
            <a:endParaRPr lang="en-US" altLang="zh-CN" dirty="0"/>
          </a:p>
          <a:p>
            <a:r>
              <a:rPr lang="zh-CN" altLang="en-US" dirty="0"/>
              <a:t>保留了量子特性的信号光子可以稍后通过重新施加</a:t>
            </a:r>
            <a:r>
              <a:rPr lang="en-US" altLang="zh-CN" dirty="0"/>
              <a:t>Control</a:t>
            </a:r>
            <a:r>
              <a:rPr lang="zh-CN" altLang="en-US" dirty="0"/>
              <a:t>光束来获取。</a:t>
            </a:r>
          </a:p>
        </p:txBody>
      </p:sp>
    </p:spTree>
    <p:extLst>
      <p:ext uri="{BB962C8B-B14F-4D97-AF65-F5344CB8AC3E}">
        <p14:creationId xmlns:p14="http://schemas.microsoft.com/office/powerpoint/2010/main" val="370611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182554" y="197686"/>
            <a:ext cx="4893299" cy="499362"/>
          </a:xfrm>
        </p:spPr>
        <p:txBody>
          <a:bodyPr>
            <a:normAutofit fontScale="90000"/>
          </a:bodyPr>
          <a:lstStyle/>
          <a:p>
            <a:r>
              <a:rPr lang="zh-CN" altLang="en-US" dirty="0"/>
              <a:t>电磁诱导透明 </a:t>
            </a:r>
            <a:r>
              <a:rPr lang="en-US" altLang="zh-CN" dirty="0"/>
              <a:t>(EIT)</a:t>
            </a:r>
            <a:r>
              <a:rPr lang="zh-CN" altLang="en-US" dirty="0"/>
              <a:t>存储</a:t>
            </a:r>
          </a:p>
        </p:txBody>
      </p:sp>
      <p:sp>
        <p:nvSpPr>
          <p:cNvPr id="5" name="灯片编号占位符 4"/>
          <p:cNvSpPr>
            <a:spLocks noGrp="1"/>
          </p:cNvSpPr>
          <p:nvPr>
            <p:ph type="sldNum" sz="quarter" idx="12"/>
          </p:nvPr>
        </p:nvSpPr>
        <p:spPr/>
        <p:txBody>
          <a:bodyPr/>
          <a:lstStyle/>
          <a:p>
            <a:fld id="{27C45CD9-0508-4D1E-923D-4DFDAA610D19}" type="slidenum">
              <a:rPr lang="zh-CN" altLang="en-US" smtClean="0"/>
              <a:pPr/>
              <a:t>8</a:t>
            </a:fld>
            <a:endParaRPr lang="zh-CN" altLang="en-US" dirty="0"/>
          </a:p>
        </p:txBody>
      </p:sp>
      <p:sp>
        <p:nvSpPr>
          <p:cNvPr id="4" name="文本框 3">
            <a:extLst>
              <a:ext uri="{FF2B5EF4-FFF2-40B4-BE49-F238E27FC236}">
                <a16:creationId xmlns:a16="http://schemas.microsoft.com/office/drawing/2014/main" id="{838857C3-D320-4450-8582-9E3B0B5180C0}"/>
              </a:ext>
            </a:extLst>
          </p:cNvPr>
          <p:cNvSpPr txBox="1"/>
          <p:nvPr/>
        </p:nvSpPr>
        <p:spPr>
          <a:xfrm>
            <a:off x="599850" y="863590"/>
            <a:ext cx="8068949" cy="3416320"/>
          </a:xfrm>
          <a:prstGeom prst="rect">
            <a:avLst/>
          </a:prstGeom>
          <a:noFill/>
        </p:spPr>
        <p:txBody>
          <a:bodyPr wrap="square" rtlCol="0">
            <a:spAutoFit/>
          </a:bodyPr>
          <a:lstStyle/>
          <a:p>
            <a:r>
              <a:rPr lang="zh-CN" altLang="en-US" sz="1500" dirty="0">
                <a:latin typeface="华文宋体" panose="02010600040101010101" pitchFamily="2" charset="-122"/>
                <a:ea typeface="华文宋体" panose="02010600040101010101" pitchFamily="2" charset="-122"/>
              </a:rPr>
              <a:t>  </a:t>
            </a:r>
            <a:r>
              <a:rPr lang="zh-CN" altLang="en-US" sz="1500" dirty="0">
                <a:latin typeface="+mn-ea"/>
              </a:rPr>
              <a:t> </a:t>
            </a:r>
            <a:r>
              <a:rPr lang="zh-CN" altLang="en-US" dirty="0">
                <a:latin typeface="+mn-ea"/>
              </a:rPr>
              <a:t>在强控制光的作用下，介质原来的共振吸收峰消失并出现透明窗口。这个透明窗口的宽度在 </a:t>
            </a:r>
            <a:r>
              <a:rPr lang="en-US" altLang="zh-CN" dirty="0">
                <a:latin typeface="+mn-ea"/>
              </a:rPr>
              <a:t>MHz </a:t>
            </a:r>
            <a:r>
              <a:rPr lang="zh-CN" altLang="en-US" dirty="0">
                <a:latin typeface="+mn-ea"/>
              </a:rPr>
              <a:t>量级。探测光在透明窗口内感受到的是几乎无吸收的正常色散。</a:t>
            </a:r>
            <a:endParaRPr lang="en-US" altLang="zh-CN" dirty="0">
              <a:latin typeface="+mn-ea"/>
            </a:endParaRPr>
          </a:p>
          <a:p>
            <a:endParaRPr lang="en-US" altLang="zh-CN" dirty="0">
              <a:latin typeface="+mn-ea"/>
            </a:endParaRPr>
          </a:p>
          <a:p>
            <a:r>
              <a:rPr lang="en-US" altLang="zh-CN" dirty="0">
                <a:latin typeface="+mn-ea"/>
              </a:rPr>
              <a:t>   </a:t>
            </a:r>
            <a:r>
              <a:rPr lang="zh-CN" altLang="en-US" dirty="0">
                <a:latin typeface="+mn-ea"/>
              </a:rPr>
              <a:t>光脉冲在正常色散介质中会出现慢光效应，其会导致脉冲宽度变窄。本来在空气中脉宽远大于存储介质尺寸的脉冲可以被整个压缩到存储介质中，探测光进入介质中后与介质形成暗态激化子</a:t>
            </a:r>
            <a:r>
              <a:rPr lang="en-US" altLang="zh-CN" dirty="0">
                <a:latin typeface="+mn-ea"/>
              </a:rPr>
              <a:t>,</a:t>
            </a:r>
            <a:r>
              <a:rPr lang="zh-CN" altLang="en-US" dirty="0">
                <a:latin typeface="+mn-ea"/>
              </a:rPr>
              <a:t>并以远低于光速的速度在介质中传播。</a:t>
            </a:r>
            <a:r>
              <a:rPr lang="en-US" altLang="zh-CN" dirty="0">
                <a:latin typeface="+mn-ea"/>
              </a:rPr>
              <a:t>[1]</a:t>
            </a:r>
            <a:r>
              <a:rPr lang="zh-CN" altLang="en-US" dirty="0">
                <a:latin typeface="+mn-ea"/>
              </a:rPr>
              <a:t>关闭控制光后，透明窗口消失，待存储的脉冲会被介质吸收，并以相干态的形式存储在介质中。一段时间后，重新打开控制光便可将存储的光子读取出来。</a:t>
            </a:r>
          </a:p>
          <a:p>
            <a:endParaRPr lang="en-US" altLang="zh-CN" dirty="0">
              <a:latin typeface="+mn-ea"/>
            </a:endParaRPr>
          </a:p>
          <a:p>
            <a:r>
              <a:rPr lang="en-US" altLang="zh-CN" dirty="0">
                <a:latin typeface="+mn-ea"/>
              </a:rPr>
              <a:t>   </a:t>
            </a:r>
            <a:r>
              <a:rPr lang="zh-CN" altLang="en-US" dirty="0">
                <a:latin typeface="+mn-ea"/>
              </a:rPr>
              <a:t>基于冷原子的 </a:t>
            </a:r>
            <a:r>
              <a:rPr lang="en-US" altLang="zh-CN" dirty="0">
                <a:latin typeface="+mn-ea"/>
              </a:rPr>
              <a:t>EIT </a:t>
            </a:r>
            <a:r>
              <a:rPr lang="zh-CN" altLang="en-US" dirty="0">
                <a:latin typeface="+mn-ea"/>
              </a:rPr>
              <a:t>存储已经实现对单光子态的存储，对经典光脉冲的存储效率已经达到了</a:t>
            </a:r>
            <a:r>
              <a:rPr lang="en-US" altLang="zh-CN" dirty="0">
                <a:latin typeface="+mn-ea"/>
              </a:rPr>
              <a:t>92%</a:t>
            </a:r>
            <a:r>
              <a:rPr lang="zh-CN" altLang="en-US" dirty="0">
                <a:latin typeface="+mn-ea"/>
              </a:rPr>
              <a:t>，而且四波混频噪音可以忽略</a:t>
            </a:r>
            <a:r>
              <a:rPr lang="zh-CN" altLang="en-US" sz="1500" dirty="0"/>
              <a:t>。</a:t>
            </a:r>
            <a:endParaRPr lang="en-US" altLang="zh-CN" sz="1500" dirty="0"/>
          </a:p>
        </p:txBody>
      </p:sp>
      <p:sp>
        <p:nvSpPr>
          <p:cNvPr id="6" name="矩形 5">
            <a:extLst>
              <a:ext uri="{FF2B5EF4-FFF2-40B4-BE49-F238E27FC236}">
                <a16:creationId xmlns:a16="http://schemas.microsoft.com/office/drawing/2014/main" id="{1FD17572-5D45-4E3B-AFED-BC637CE91A31}"/>
              </a:ext>
            </a:extLst>
          </p:cNvPr>
          <p:cNvSpPr/>
          <p:nvPr/>
        </p:nvSpPr>
        <p:spPr>
          <a:xfrm>
            <a:off x="3361353" y="4806656"/>
            <a:ext cx="3429000" cy="300082"/>
          </a:xfrm>
          <a:prstGeom prst="rect">
            <a:avLst/>
          </a:prstGeom>
        </p:spPr>
        <p:txBody>
          <a:bodyPr>
            <a:spAutoFit/>
          </a:bodyPr>
          <a:lstStyle/>
          <a:p>
            <a:r>
              <a:rPr lang="en-US" altLang="zh-CN" sz="1350" i="1" dirty="0">
                <a:solidFill>
                  <a:srgbClr val="000000"/>
                </a:solidFill>
                <a:latin typeface="CMTI10"/>
              </a:rPr>
              <a:t>[1]2000 Phys. Rev. Lett. 84 5094 </a:t>
            </a:r>
            <a:endParaRPr lang="zh-CN" altLang="en-US" sz="1350" i="1" dirty="0">
              <a:solidFill>
                <a:srgbClr val="000000"/>
              </a:solidFill>
              <a:latin typeface="CMTI10"/>
            </a:endParaRPr>
          </a:p>
        </p:txBody>
      </p:sp>
    </p:spTree>
    <p:extLst>
      <p:ext uri="{BB962C8B-B14F-4D97-AF65-F5344CB8AC3E}">
        <p14:creationId xmlns:p14="http://schemas.microsoft.com/office/powerpoint/2010/main" val="4214370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23802F-2C56-4398-8517-94A4DACDA756}"/>
              </a:ext>
            </a:extLst>
          </p:cNvPr>
          <p:cNvSpPr>
            <a:spLocks noGrp="1"/>
          </p:cNvSpPr>
          <p:nvPr>
            <p:ph type="title"/>
          </p:nvPr>
        </p:nvSpPr>
        <p:spPr>
          <a:xfrm>
            <a:off x="238733" y="158194"/>
            <a:ext cx="6043613" cy="499362"/>
          </a:xfrm>
        </p:spPr>
        <p:txBody>
          <a:bodyPr>
            <a:normAutofit fontScale="90000"/>
          </a:bodyPr>
          <a:lstStyle/>
          <a:p>
            <a:r>
              <a:rPr lang="en-US" altLang="zh-CN" dirty="0"/>
              <a:t>EIT</a:t>
            </a:r>
            <a:r>
              <a:rPr lang="zh-CN" altLang="en-US" dirty="0"/>
              <a:t>实现单光子态的存储 </a:t>
            </a:r>
          </a:p>
        </p:txBody>
      </p:sp>
      <p:sp>
        <p:nvSpPr>
          <p:cNvPr id="3" name="内容占位符 2">
            <a:extLst>
              <a:ext uri="{FF2B5EF4-FFF2-40B4-BE49-F238E27FC236}">
                <a16:creationId xmlns:a16="http://schemas.microsoft.com/office/drawing/2014/main" id="{8D7F900A-5A46-4EE7-A418-1605C32F164F}"/>
              </a:ext>
            </a:extLst>
          </p:cNvPr>
          <p:cNvSpPr>
            <a:spLocks noGrp="1"/>
          </p:cNvSpPr>
          <p:nvPr>
            <p:ph idx="1"/>
          </p:nvPr>
        </p:nvSpPr>
        <p:spPr>
          <a:xfrm>
            <a:off x="307094" y="771601"/>
            <a:ext cx="8093122" cy="923330"/>
          </a:xfrm>
        </p:spPr>
        <p:txBody>
          <a:bodyPr>
            <a:normAutofit/>
          </a:bodyPr>
          <a:lstStyle/>
          <a:p>
            <a:pPr marL="0" indent="0">
              <a:buNone/>
            </a:pPr>
            <a:r>
              <a:rPr lang="en-US" altLang="zh-CN" sz="1800" dirty="0">
                <a:latin typeface="+mn-ea"/>
              </a:rPr>
              <a:t>2019 </a:t>
            </a:r>
            <a:r>
              <a:rPr lang="zh-CN" altLang="en-US" sz="1800" dirty="0">
                <a:latin typeface="+mn-ea"/>
              </a:rPr>
              <a:t>年</a:t>
            </a:r>
            <a:r>
              <a:rPr lang="en-US" altLang="zh-CN" sz="1800" dirty="0">
                <a:latin typeface="+mn-ea"/>
              </a:rPr>
              <a:t>, </a:t>
            </a:r>
            <a:r>
              <a:rPr lang="zh-CN" altLang="en-US" sz="1800" dirty="0">
                <a:latin typeface="+mn-ea"/>
              </a:rPr>
              <a:t>华南师范大学颜辉研究组基于冷原子</a:t>
            </a:r>
            <a:r>
              <a:rPr lang="en-US" altLang="zh-CN" sz="1800" dirty="0">
                <a:latin typeface="+mn-ea"/>
              </a:rPr>
              <a:t>EIT</a:t>
            </a:r>
            <a:r>
              <a:rPr lang="zh-CN" altLang="en-US" sz="1800" dirty="0">
                <a:latin typeface="+mn-ea"/>
              </a:rPr>
              <a:t>实现了</a:t>
            </a:r>
            <a:r>
              <a:rPr lang="en-US" altLang="zh-CN" sz="1800" dirty="0">
                <a:latin typeface="+mn-ea"/>
              </a:rPr>
              <a:t>85%</a:t>
            </a:r>
            <a:r>
              <a:rPr lang="zh-CN" altLang="en-US" sz="1800" dirty="0">
                <a:latin typeface="+mn-ea"/>
              </a:rPr>
              <a:t>的双通道单光子存储效率，保真度＞</a:t>
            </a:r>
            <a:r>
              <a:rPr lang="en-US" altLang="zh-CN" sz="1800" dirty="0">
                <a:latin typeface="+mn-ea"/>
              </a:rPr>
              <a:t>99%</a:t>
            </a:r>
            <a:r>
              <a:rPr lang="zh-CN" altLang="en-US" sz="1800" dirty="0">
                <a:latin typeface="+mn-ea"/>
              </a:rPr>
              <a:t>，对于单通道存储器，存储和读出单光子时间波形的优化效率可高达</a:t>
            </a:r>
            <a:r>
              <a:rPr lang="en-US" altLang="zh-CN" sz="1800" dirty="0">
                <a:latin typeface="+mn-ea"/>
              </a:rPr>
              <a:t>90.6%</a:t>
            </a:r>
            <a:r>
              <a:rPr lang="zh-CN" altLang="en-US" sz="1800" dirty="0">
                <a:latin typeface="+mn-ea"/>
              </a:rPr>
              <a:t>。</a:t>
            </a:r>
            <a:r>
              <a:rPr lang="en-US" altLang="zh-CN" sz="1800" dirty="0">
                <a:latin typeface="+mn-ea"/>
              </a:rPr>
              <a:t>[1]</a:t>
            </a:r>
            <a:endParaRPr lang="zh-CN" altLang="en-US" dirty="0"/>
          </a:p>
        </p:txBody>
      </p:sp>
      <p:sp>
        <p:nvSpPr>
          <p:cNvPr id="4" name="灯片编号占位符 3">
            <a:extLst>
              <a:ext uri="{FF2B5EF4-FFF2-40B4-BE49-F238E27FC236}">
                <a16:creationId xmlns:a16="http://schemas.microsoft.com/office/drawing/2014/main" id="{83461650-4021-462D-B9B7-3106C5F2302C}"/>
              </a:ext>
            </a:extLst>
          </p:cNvPr>
          <p:cNvSpPr>
            <a:spLocks noGrp="1"/>
          </p:cNvSpPr>
          <p:nvPr>
            <p:ph type="sldNum" sz="quarter" idx="12"/>
          </p:nvPr>
        </p:nvSpPr>
        <p:spPr/>
        <p:txBody>
          <a:bodyPr/>
          <a:lstStyle/>
          <a:p>
            <a:fld id="{27C45CD9-0508-4D1E-923D-4DFDAA610D19}" type="slidenum">
              <a:rPr lang="zh-CN" altLang="en-US" smtClean="0"/>
              <a:pPr/>
              <a:t>9</a:t>
            </a:fld>
            <a:endParaRPr lang="zh-CN" altLang="en-US" dirty="0"/>
          </a:p>
        </p:txBody>
      </p:sp>
      <mc:AlternateContent xmlns:mc="http://schemas.openxmlformats.org/markup-compatibility/2006">
        <mc:Choice xmlns:a14="http://schemas.microsoft.com/office/drawing/2010/main" Requires="a14">
          <p:sp>
            <p:nvSpPr>
              <p:cNvPr id="6" name="矩形 5">
                <a:extLst>
                  <a:ext uri="{FF2B5EF4-FFF2-40B4-BE49-F238E27FC236}">
                    <a16:creationId xmlns:a16="http://schemas.microsoft.com/office/drawing/2014/main" id="{4ACA15EE-4C41-4CFA-A39E-0219205BCA9E}"/>
                  </a:ext>
                </a:extLst>
              </p:cNvPr>
              <p:cNvSpPr/>
              <p:nvPr/>
            </p:nvSpPr>
            <p:spPr>
              <a:xfrm>
                <a:off x="6492919" y="1531157"/>
                <a:ext cx="2651081" cy="3163366"/>
              </a:xfrm>
              <a:prstGeom prst="rect">
                <a:avLst/>
              </a:prstGeom>
            </p:spPr>
            <p:txBody>
              <a:bodyPr wrap="square">
                <a:spAutoFit/>
              </a:bodyPr>
              <a:lstStyle/>
              <a:p>
                <a:r>
                  <a:rPr lang="en-US" altLang="zh-CN" sz="1350" dirty="0">
                    <a:latin typeface="+mn-ea"/>
                  </a:rPr>
                  <a:t>MOT1</a:t>
                </a:r>
                <a:r>
                  <a:rPr lang="zh-CN" altLang="en-US" sz="1350" dirty="0">
                    <a:latin typeface="+mn-ea"/>
                  </a:rPr>
                  <a:t>中激光冷却的原子被泵浦到最低超精细能级</a:t>
                </a:r>
                <a14:m>
                  <m:oMath xmlns:m="http://schemas.openxmlformats.org/officeDocument/2006/math">
                    <m:d>
                      <m:dPr>
                        <m:begChr m:val=""/>
                        <m:endChr m:val="⟩"/>
                        <m:ctrlPr>
                          <a:rPr lang="zh-CN" altLang="en-US" sz="1350" i="1" smtClean="0">
                            <a:latin typeface="Cambria Math" panose="02040503050406030204" pitchFamily="18" charset="0"/>
                          </a:rPr>
                        </m:ctrlPr>
                      </m:dPr>
                      <m:e>
                        <m:r>
                          <a:rPr lang="en-US" altLang="zh-CN" sz="1350" i="1">
                            <a:latin typeface="Cambria Math" panose="02040503050406030204" pitchFamily="18" charset="0"/>
                          </a:rPr>
                          <m:t>|</m:t>
                        </m:r>
                        <m:r>
                          <a:rPr lang="en-US" altLang="zh-CN" sz="1350" b="0" i="1" smtClean="0">
                            <a:latin typeface="Cambria Math" panose="02040503050406030204" pitchFamily="18" charset="0"/>
                          </a:rPr>
                          <m:t>5</m:t>
                        </m:r>
                        <m:sSub>
                          <m:sSubPr>
                            <m:ctrlPr>
                              <a:rPr lang="en-US" altLang="zh-CN" sz="1350" b="0" i="1" smtClean="0">
                                <a:latin typeface="Cambria Math" panose="02040503050406030204" pitchFamily="18" charset="0"/>
                              </a:rPr>
                            </m:ctrlPr>
                          </m:sSubPr>
                          <m:e>
                            <m:r>
                              <a:rPr lang="en-US" altLang="zh-CN" sz="1350" b="0" i="1" smtClean="0">
                                <a:latin typeface="Cambria Math" panose="02040503050406030204" pitchFamily="18" charset="0"/>
                              </a:rPr>
                              <m:t>𝑆</m:t>
                            </m:r>
                          </m:e>
                          <m:sub>
                            <m:r>
                              <a:rPr lang="en-US" altLang="zh-CN" sz="1350" b="0" i="1" smtClean="0">
                                <a:latin typeface="Cambria Math" panose="02040503050406030204" pitchFamily="18" charset="0"/>
                              </a:rPr>
                              <m:t>1/2</m:t>
                            </m:r>
                          </m:sub>
                        </m:sSub>
                        <m:r>
                          <a:rPr lang="en-US" altLang="zh-CN" sz="1350" b="0" i="1" smtClean="0">
                            <a:latin typeface="Cambria Math" panose="02040503050406030204" pitchFamily="18" charset="0"/>
                          </a:rPr>
                          <m:t>,</m:t>
                        </m:r>
                        <m:r>
                          <a:rPr lang="en-US" altLang="zh-CN" sz="1350" b="0" i="1" smtClean="0">
                            <a:latin typeface="Cambria Math" panose="02040503050406030204" pitchFamily="18" charset="0"/>
                          </a:rPr>
                          <m:t>𝐹</m:t>
                        </m:r>
                        <m:r>
                          <a:rPr lang="en-US" altLang="zh-CN" sz="1350" b="0" i="1" smtClean="0">
                            <a:latin typeface="Cambria Math" panose="02040503050406030204" pitchFamily="18" charset="0"/>
                          </a:rPr>
                          <m:t>=2</m:t>
                        </m:r>
                      </m:e>
                    </m:d>
                  </m:oMath>
                </a14:m>
                <a:r>
                  <a:rPr lang="zh-CN" altLang="en-US" sz="1350" dirty="0">
                    <a:latin typeface="+mn-ea"/>
                  </a:rPr>
                  <a:t>，跃迁到</a:t>
                </a:r>
                <a14:m>
                  <m:oMath xmlns:m="http://schemas.openxmlformats.org/officeDocument/2006/math">
                    <m:d>
                      <m:dPr>
                        <m:begChr m:val=""/>
                        <m:endChr m:val="⟩"/>
                        <m:ctrlPr>
                          <a:rPr lang="zh-CN" altLang="en-US" sz="1350" i="1">
                            <a:latin typeface="Cambria Math" panose="02040503050406030204" pitchFamily="18" charset="0"/>
                          </a:rPr>
                        </m:ctrlPr>
                      </m:dPr>
                      <m:e>
                        <m:r>
                          <a:rPr lang="en-US" altLang="zh-CN" sz="1350" i="1">
                            <a:latin typeface="Cambria Math" panose="02040503050406030204" pitchFamily="18" charset="0"/>
                          </a:rPr>
                          <m:t>|5</m:t>
                        </m:r>
                        <m:sSub>
                          <m:sSubPr>
                            <m:ctrlPr>
                              <a:rPr lang="en-US" altLang="zh-CN" sz="1350" i="1">
                                <a:latin typeface="Cambria Math" panose="02040503050406030204" pitchFamily="18" charset="0"/>
                              </a:rPr>
                            </m:ctrlPr>
                          </m:sSubPr>
                          <m:e>
                            <m:r>
                              <a:rPr lang="en-US" altLang="zh-CN" sz="1350" i="1">
                                <a:latin typeface="Cambria Math" panose="02040503050406030204" pitchFamily="18" charset="0"/>
                              </a:rPr>
                              <m:t>𝑆</m:t>
                            </m:r>
                          </m:e>
                          <m:sub>
                            <m:r>
                              <a:rPr lang="en-US" altLang="zh-CN" sz="1350" i="1">
                                <a:latin typeface="Cambria Math" panose="02040503050406030204" pitchFamily="18" charset="0"/>
                              </a:rPr>
                              <m:t>1/2</m:t>
                            </m:r>
                          </m:sub>
                        </m:sSub>
                        <m:r>
                          <a:rPr lang="en-US" altLang="zh-CN" sz="1350" i="1">
                            <a:latin typeface="Cambria Math" panose="02040503050406030204" pitchFamily="18" charset="0"/>
                          </a:rPr>
                          <m:t>,</m:t>
                        </m:r>
                        <m:r>
                          <a:rPr lang="en-US" altLang="zh-CN" sz="1350" i="1">
                            <a:latin typeface="Cambria Math" panose="02040503050406030204" pitchFamily="18" charset="0"/>
                          </a:rPr>
                          <m:t>𝐹</m:t>
                        </m:r>
                        <m:r>
                          <a:rPr lang="en-US" altLang="zh-CN" sz="1350" i="1">
                            <a:latin typeface="Cambria Math" panose="02040503050406030204" pitchFamily="18" charset="0"/>
                          </a:rPr>
                          <m:t>=3</m:t>
                        </m:r>
                      </m:e>
                    </m:d>
                    <m:r>
                      <a:rPr lang="zh-CN" altLang="en-US" sz="1350" i="1" smtClean="0">
                        <a:latin typeface="Cambria Math" panose="02040503050406030204" pitchFamily="18" charset="0"/>
                      </a:rPr>
                      <m:t>。</m:t>
                    </m:r>
                  </m:oMath>
                </a14:m>
                <a:r>
                  <a:rPr lang="zh-CN" altLang="en-US" sz="1350" dirty="0">
                    <a:latin typeface="+mn-ea"/>
                  </a:rPr>
                  <a:t>使用具有反向传播泵浦和耦合激光束的自发四波混频产生时频纠缠窄带光子对</a:t>
                </a:r>
                <a:r>
                  <a:rPr lang="en-US" altLang="zh-CN" sz="1350" dirty="0">
                    <a:latin typeface="+mn-ea"/>
                  </a:rPr>
                  <a:t>.</a:t>
                </a:r>
              </a:p>
              <a:p>
                <a:endParaRPr lang="en-US" altLang="zh-CN" sz="1350" dirty="0">
                  <a:latin typeface="+mn-ea"/>
                </a:endParaRPr>
              </a:p>
              <a:p>
                <a:r>
                  <a:rPr lang="en-US" altLang="zh-CN" sz="1350" dirty="0">
                    <a:latin typeface="+mn-ea"/>
                  </a:rPr>
                  <a:t>MOT2</a:t>
                </a:r>
                <a:r>
                  <a:rPr lang="zh-CN" altLang="en-US" sz="1350" dirty="0">
                    <a:latin typeface="+mn-ea"/>
                  </a:rPr>
                  <a:t>中，为了最大限度地减少由多塞曼子态引起的非均匀控制光位移引发退相干，并避免基态和相邻激发态之间的非共振耦合，</a:t>
                </a:r>
                <a:endParaRPr lang="en-US" altLang="zh-CN" sz="1350" dirty="0">
                  <a:latin typeface="+mn-ea"/>
                </a:endParaRPr>
              </a:p>
              <a:p>
                <a:r>
                  <a:rPr lang="zh-CN" altLang="en-US" sz="1350" dirty="0">
                    <a:latin typeface="+mn-ea"/>
                  </a:rPr>
                  <a:t>选用</a:t>
                </a:r>
                <a14:m>
                  <m:oMath xmlns:m="http://schemas.openxmlformats.org/officeDocument/2006/math">
                    <m:d>
                      <m:dPr>
                        <m:begChr m:val=""/>
                        <m:endChr m:val="⟩"/>
                        <m:ctrlPr>
                          <a:rPr lang="zh-CN" altLang="en-US" sz="1350" i="1" smtClean="0">
                            <a:latin typeface="Cambria Math" panose="02040503050406030204" pitchFamily="18" charset="0"/>
                          </a:rPr>
                        </m:ctrlPr>
                      </m:dPr>
                      <m:e>
                        <m:r>
                          <a:rPr lang="en-US" altLang="zh-CN" sz="1350" i="1">
                            <a:latin typeface="Cambria Math" panose="02040503050406030204" pitchFamily="18" charset="0"/>
                          </a:rPr>
                          <m:t>|</m:t>
                        </m:r>
                        <m:r>
                          <a:rPr lang="en-US" altLang="zh-CN" sz="1350" b="0" i="1" smtClean="0">
                            <a:latin typeface="Cambria Math" panose="02040503050406030204" pitchFamily="18" charset="0"/>
                          </a:rPr>
                          <m:t>1</m:t>
                        </m:r>
                      </m:e>
                    </m:d>
                    <m:r>
                      <a:rPr lang="en-US" altLang="zh-CN" sz="1350" i="1">
                        <a:latin typeface="Cambria Math" panose="02040503050406030204" pitchFamily="18" charset="0"/>
                      </a:rPr>
                      <m:t>=</m:t>
                    </m:r>
                  </m:oMath>
                </a14:m>
                <a:r>
                  <a:rPr lang="zh-CN" altLang="en-US" sz="1350" dirty="0"/>
                  <a:t> </a:t>
                </a:r>
                <a14:m>
                  <m:oMath xmlns:m="http://schemas.openxmlformats.org/officeDocument/2006/math">
                    <m:d>
                      <m:dPr>
                        <m:begChr m:val=""/>
                        <m:endChr m:val="⟩"/>
                        <m:ctrlPr>
                          <a:rPr lang="zh-CN" altLang="en-US" sz="1350" i="1">
                            <a:latin typeface="Cambria Math" panose="02040503050406030204" pitchFamily="18" charset="0"/>
                          </a:rPr>
                        </m:ctrlPr>
                      </m:dPr>
                      <m:e>
                        <m:r>
                          <a:rPr lang="en-US" altLang="zh-CN" sz="1350" i="1">
                            <a:latin typeface="Cambria Math" panose="02040503050406030204" pitchFamily="18" charset="0"/>
                          </a:rPr>
                          <m:t>|5</m:t>
                        </m:r>
                        <m:sSub>
                          <m:sSubPr>
                            <m:ctrlPr>
                              <a:rPr lang="en-US" altLang="zh-CN" sz="1350" i="1">
                                <a:latin typeface="Cambria Math" panose="02040503050406030204" pitchFamily="18" charset="0"/>
                              </a:rPr>
                            </m:ctrlPr>
                          </m:sSubPr>
                          <m:e>
                            <m:r>
                              <a:rPr lang="en-US" altLang="zh-CN" sz="1350" i="1">
                                <a:latin typeface="Cambria Math" panose="02040503050406030204" pitchFamily="18" charset="0"/>
                              </a:rPr>
                              <m:t>𝑆</m:t>
                            </m:r>
                          </m:e>
                          <m:sub>
                            <m:r>
                              <a:rPr lang="en-US" altLang="zh-CN" sz="1350" b="0" i="1" smtClean="0">
                                <a:latin typeface="Cambria Math" panose="02040503050406030204" pitchFamily="18" charset="0"/>
                              </a:rPr>
                              <m:t>1/2</m:t>
                            </m:r>
                          </m:sub>
                        </m:sSub>
                        <m:r>
                          <a:rPr lang="en-US" altLang="zh-CN" sz="1350" i="1">
                            <a:latin typeface="Cambria Math" panose="02040503050406030204" pitchFamily="18" charset="0"/>
                          </a:rPr>
                          <m:t>,</m:t>
                        </m:r>
                        <m:r>
                          <a:rPr lang="en-US" altLang="zh-CN" sz="1350" i="1">
                            <a:latin typeface="Cambria Math" panose="02040503050406030204" pitchFamily="18" charset="0"/>
                          </a:rPr>
                          <m:t>𝐹</m:t>
                        </m:r>
                        <m:r>
                          <a:rPr lang="en-US" altLang="zh-CN" sz="1350" i="1">
                            <a:latin typeface="Cambria Math" panose="02040503050406030204" pitchFamily="18" charset="0"/>
                          </a:rPr>
                          <m:t>=2,</m:t>
                        </m:r>
                        <m:sSub>
                          <m:sSubPr>
                            <m:ctrlPr>
                              <a:rPr lang="en-US" altLang="zh-CN" sz="1350" b="0" i="1" smtClean="0">
                                <a:latin typeface="Cambria Math" panose="02040503050406030204" pitchFamily="18" charset="0"/>
                              </a:rPr>
                            </m:ctrlPr>
                          </m:sSubPr>
                          <m:e>
                            <m:r>
                              <a:rPr lang="en-US" altLang="zh-CN" sz="1350" b="0" i="1" smtClean="0">
                                <a:latin typeface="Cambria Math" panose="02040503050406030204" pitchFamily="18" charset="0"/>
                              </a:rPr>
                              <m:t>𝑚</m:t>
                            </m:r>
                          </m:e>
                          <m:sub>
                            <m:r>
                              <a:rPr lang="en-US" altLang="zh-CN" sz="1350" b="0" i="1" smtClean="0">
                                <a:latin typeface="Cambria Math" panose="02040503050406030204" pitchFamily="18" charset="0"/>
                              </a:rPr>
                              <m:t>𝐹</m:t>
                            </m:r>
                          </m:sub>
                        </m:sSub>
                        <m:r>
                          <a:rPr lang="en-US" altLang="zh-CN" sz="1350" b="0" i="1" smtClean="0">
                            <a:latin typeface="Cambria Math" panose="02040503050406030204" pitchFamily="18" charset="0"/>
                          </a:rPr>
                          <m:t>=2</m:t>
                        </m:r>
                      </m:e>
                    </m:d>
                  </m:oMath>
                </a14:m>
                <a:endParaRPr lang="en-US" altLang="zh-CN" sz="1350" dirty="0">
                  <a:latin typeface="+mn-ea"/>
                </a:endParaRPr>
              </a:p>
              <a:p>
                <a14:m>
                  <m:oMath xmlns:m="http://schemas.openxmlformats.org/officeDocument/2006/math">
                    <m:d>
                      <m:dPr>
                        <m:begChr m:val=""/>
                        <m:endChr m:val="⟩"/>
                        <m:ctrlPr>
                          <a:rPr lang="zh-CN" altLang="en-US" sz="1350" i="1">
                            <a:latin typeface="Cambria Math" panose="02040503050406030204" pitchFamily="18" charset="0"/>
                          </a:rPr>
                        </m:ctrlPr>
                      </m:dPr>
                      <m:e>
                        <m:r>
                          <a:rPr lang="en-US" altLang="zh-CN" sz="1350" i="1">
                            <a:latin typeface="Cambria Math" panose="02040503050406030204" pitchFamily="18" charset="0"/>
                          </a:rPr>
                          <m:t>|</m:t>
                        </m:r>
                        <m:r>
                          <a:rPr lang="en-US" altLang="zh-CN" sz="1350" b="0" i="1" smtClean="0">
                            <a:latin typeface="Cambria Math" panose="02040503050406030204" pitchFamily="18" charset="0"/>
                          </a:rPr>
                          <m:t>2</m:t>
                        </m:r>
                      </m:e>
                    </m:d>
                    <m:r>
                      <a:rPr lang="en-US" altLang="zh-CN" sz="1350" i="1">
                        <a:latin typeface="Cambria Math" panose="02040503050406030204" pitchFamily="18" charset="0"/>
                      </a:rPr>
                      <m:t>=</m:t>
                    </m:r>
                  </m:oMath>
                </a14:m>
                <a:r>
                  <a:rPr lang="zh-CN" altLang="en-US" sz="1350" dirty="0"/>
                  <a:t> </a:t>
                </a:r>
                <a14:m>
                  <m:oMath xmlns:m="http://schemas.openxmlformats.org/officeDocument/2006/math">
                    <m:d>
                      <m:dPr>
                        <m:begChr m:val=""/>
                        <m:endChr m:val="⟩"/>
                        <m:ctrlPr>
                          <a:rPr lang="zh-CN" altLang="en-US" sz="1350" i="1">
                            <a:latin typeface="Cambria Math" panose="02040503050406030204" pitchFamily="18" charset="0"/>
                          </a:rPr>
                        </m:ctrlPr>
                      </m:dPr>
                      <m:e>
                        <m:r>
                          <a:rPr lang="en-US" altLang="zh-CN" sz="1350" i="1">
                            <a:latin typeface="Cambria Math" panose="02040503050406030204" pitchFamily="18" charset="0"/>
                          </a:rPr>
                          <m:t>|5</m:t>
                        </m:r>
                        <m:sSub>
                          <m:sSubPr>
                            <m:ctrlPr>
                              <a:rPr lang="en-US" altLang="zh-CN" sz="1350" i="1">
                                <a:latin typeface="Cambria Math" panose="02040503050406030204" pitchFamily="18" charset="0"/>
                              </a:rPr>
                            </m:ctrlPr>
                          </m:sSubPr>
                          <m:e>
                            <m:r>
                              <a:rPr lang="en-US" altLang="zh-CN" sz="1350" i="1">
                                <a:latin typeface="Cambria Math" panose="02040503050406030204" pitchFamily="18" charset="0"/>
                              </a:rPr>
                              <m:t>𝑆</m:t>
                            </m:r>
                          </m:e>
                          <m:sub>
                            <m:r>
                              <a:rPr lang="en-US" altLang="zh-CN" sz="1350" i="1">
                                <a:latin typeface="Cambria Math" panose="02040503050406030204" pitchFamily="18" charset="0"/>
                              </a:rPr>
                              <m:t>1/2</m:t>
                            </m:r>
                          </m:sub>
                        </m:sSub>
                        <m:r>
                          <a:rPr lang="en-US" altLang="zh-CN" sz="1350" i="1">
                            <a:latin typeface="Cambria Math" panose="02040503050406030204" pitchFamily="18" charset="0"/>
                          </a:rPr>
                          <m:t>,</m:t>
                        </m:r>
                        <m:r>
                          <a:rPr lang="en-US" altLang="zh-CN" sz="1350" i="1">
                            <a:latin typeface="Cambria Math" panose="02040503050406030204" pitchFamily="18" charset="0"/>
                          </a:rPr>
                          <m:t>𝐹</m:t>
                        </m:r>
                        <m:r>
                          <a:rPr lang="en-US" altLang="zh-CN" sz="1350" i="1">
                            <a:latin typeface="Cambria Math" panose="02040503050406030204" pitchFamily="18" charset="0"/>
                          </a:rPr>
                          <m:t>=3,</m:t>
                        </m:r>
                        <m:sSub>
                          <m:sSubPr>
                            <m:ctrlPr>
                              <a:rPr lang="en-US" altLang="zh-CN" sz="1350" i="1">
                                <a:latin typeface="Cambria Math" panose="02040503050406030204" pitchFamily="18" charset="0"/>
                              </a:rPr>
                            </m:ctrlPr>
                          </m:sSubPr>
                          <m:e>
                            <m:r>
                              <a:rPr lang="en-US" altLang="zh-CN" sz="1350" i="1">
                                <a:latin typeface="Cambria Math" panose="02040503050406030204" pitchFamily="18" charset="0"/>
                              </a:rPr>
                              <m:t>𝑚</m:t>
                            </m:r>
                          </m:e>
                          <m:sub>
                            <m:r>
                              <a:rPr lang="en-US" altLang="zh-CN" sz="1350" i="1">
                                <a:latin typeface="Cambria Math" panose="02040503050406030204" pitchFamily="18" charset="0"/>
                              </a:rPr>
                              <m:t>𝐹</m:t>
                            </m:r>
                          </m:sub>
                        </m:sSub>
                        <m:r>
                          <a:rPr lang="en-US" altLang="zh-CN" sz="1350" i="1">
                            <a:latin typeface="Cambria Math" panose="02040503050406030204" pitchFamily="18" charset="0"/>
                          </a:rPr>
                          <m:t>=2</m:t>
                        </m:r>
                      </m:e>
                    </m:d>
                  </m:oMath>
                </a14:m>
                <a:endParaRPr lang="en-US" altLang="zh-CN" sz="1350" dirty="0"/>
              </a:p>
              <a:p>
                <a14:m>
                  <m:oMath xmlns:m="http://schemas.openxmlformats.org/officeDocument/2006/math">
                    <m:d>
                      <m:dPr>
                        <m:begChr m:val=""/>
                        <m:endChr m:val="⟩"/>
                        <m:ctrlPr>
                          <a:rPr lang="zh-CN" altLang="en-US" sz="1350" i="1">
                            <a:latin typeface="Cambria Math" panose="02040503050406030204" pitchFamily="18" charset="0"/>
                          </a:rPr>
                        </m:ctrlPr>
                      </m:dPr>
                      <m:e>
                        <m:r>
                          <a:rPr lang="en-US" altLang="zh-CN" sz="1350" i="1">
                            <a:latin typeface="Cambria Math" panose="02040503050406030204" pitchFamily="18" charset="0"/>
                          </a:rPr>
                          <m:t>|</m:t>
                        </m:r>
                        <m:r>
                          <a:rPr lang="en-US" altLang="zh-CN" sz="1350" b="0" i="1" smtClean="0">
                            <a:latin typeface="Cambria Math" panose="02040503050406030204" pitchFamily="18" charset="0"/>
                          </a:rPr>
                          <m:t>3</m:t>
                        </m:r>
                      </m:e>
                    </m:d>
                    <m:r>
                      <a:rPr lang="en-US" altLang="zh-CN" sz="1350" i="1">
                        <a:latin typeface="Cambria Math" panose="02040503050406030204" pitchFamily="18" charset="0"/>
                      </a:rPr>
                      <m:t>=</m:t>
                    </m:r>
                  </m:oMath>
                </a14:m>
                <a:r>
                  <a:rPr lang="zh-CN" altLang="en-US" sz="1350" dirty="0"/>
                  <a:t> </a:t>
                </a:r>
                <a14:m>
                  <m:oMath xmlns:m="http://schemas.openxmlformats.org/officeDocument/2006/math">
                    <m:d>
                      <m:dPr>
                        <m:begChr m:val=""/>
                        <m:endChr m:val="⟩"/>
                        <m:ctrlPr>
                          <a:rPr lang="zh-CN" altLang="en-US" sz="1350" i="1">
                            <a:latin typeface="Cambria Math" panose="02040503050406030204" pitchFamily="18" charset="0"/>
                          </a:rPr>
                        </m:ctrlPr>
                      </m:dPr>
                      <m:e>
                        <m:r>
                          <a:rPr lang="en-US" altLang="zh-CN" sz="1350" i="1">
                            <a:latin typeface="Cambria Math" panose="02040503050406030204" pitchFamily="18" charset="0"/>
                          </a:rPr>
                          <m:t>|5</m:t>
                        </m:r>
                        <m:sSub>
                          <m:sSubPr>
                            <m:ctrlPr>
                              <a:rPr lang="en-US" altLang="zh-CN" sz="1350" i="1">
                                <a:latin typeface="Cambria Math" panose="02040503050406030204" pitchFamily="18" charset="0"/>
                              </a:rPr>
                            </m:ctrlPr>
                          </m:sSubPr>
                          <m:e>
                            <m:r>
                              <a:rPr lang="en-US" altLang="zh-CN" sz="1350" b="0" i="1" smtClean="0">
                                <a:latin typeface="Cambria Math" panose="02040503050406030204" pitchFamily="18" charset="0"/>
                              </a:rPr>
                              <m:t>𝑃</m:t>
                            </m:r>
                          </m:e>
                          <m:sub>
                            <m:r>
                              <a:rPr lang="en-US" altLang="zh-CN" sz="1350" i="1">
                                <a:latin typeface="Cambria Math" panose="02040503050406030204" pitchFamily="18" charset="0"/>
                              </a:rPr>
                              <m:t>1/2</m:t>
                            </m:r>
                          </m:sub>
                        </m:sSub>
                        <m:r>
                          <a:rPr lang="en-US" altLang="zh-CN" sz="1350" i="1">
                            <a:latin typeface="Cambria Math" panose="02040503050406030204" pitchFamily="18" charset="0"/>
                          </a:rPr>
                          <m:t>,</m:t>
                        </m:r>
                        <m:r>
                          <a:rPr lang="en-US" altLang="zh-CN" sz="1350" i="1">
                            <a:latin typeface="Cambria Math" panose="02040503050406030204" pitchFamily="18" charset="0"/>
                          </a:rPr>
                          <m:t>𝐹</m:t>
                        </m:r>
                        <m:r>
                          <a:rPr lang="en-US" altLang="zh-CN" sz="1350" i="1">
                            <a:latin typeface="Cambria Math" panose="02040503050406030204" pitchFamily="18" charset="0"/>
                          </a:rPr>
                          <m:t>=3,</m:t>
                        </m:r>
                        <m:sSub>
                          <m:sSubPr>
                            <m:ctrlPr>
                              <a:rPr lang="en-US" altLang="zh-CN" sz="1350" i="1">
                                <a:latin typeface="Cambria Math" panose="02040503050406030204" pitchFamily="18" charset="0"/>
                              </a:rPr>
                            </m:ctrlPr>
                          </m:sSubPr>
                          <m:e>
                            <m:r>
                              <a:rPr lang="en-US" altLang="zh-CN" sz="1350" i="1">
                                <a:latin typeface="Cambria Math" panose="02040503050406030204" pitchFamily="18" charset="0"/>
                              </a:rPr>
                              <m:t>𝑚</m:t>
                            </m:r>
                          </m:e>
                          <m:sub>
                            <m:r>
                              <a:rPr lang="en-US" altLang="zh-CN" sz="1350" i="1">
                                <a:latin typeface="Cambria Math" panose="02040503050406030204" pitchFamily="18" charset="0"/>
                              </a:rPr>
                              <m:t>𝐹</m:t>
                            </m:r>
                          </m:sub>
                        </m:sSub>
                        <m:r>
                          <a:rPr lang="en-US" altLang="zh-CN" sz="1350" i="1">
                            <a:latin typeface="Cambria Math" panose="02040503050406030204" pitchFamily="18" charset="0"/>
                          </a:rPr>
                          <m:t>=</m:t>
                        </m:r>
                        <m:r>
                          <a:rPr lang="en-US" altLang="zh-CN" sz="1350" b="0" i="1" smtClean="0">
                            <a:latin typeface="Cambria Math" panose="02040503050406030204" pitchFamily="18" charset="0"/>
                          </a:rPr>
                          <m:t>3</m:t>
                        </m:r>
                      </m:e>
                    </m:d>
                  </m:oMath>
                </a14:m>
                <a:endParaRPr lang="zh-CN" altLang="en-US" sz="1350" dirty="0">
                  <a:latin typeface="+mn-ea"/>
                </a:endParaRPr>
              </a:p>
            </p:txBody>
          </p:sp>
        </mc:Choice>
        <mc:Fallback>
          <p:sp>
            <p:nvSpPr>
              <p:cNvPr id="6" name="矩形 5">
                <a:extLst>
                  <a:ext uri="{FF2B5EF4-FFF2-40B4-BE49-F238E27FC236}">
                    <a16:creationId xmlns:a16="http://schemas.microsoft.com/office/drawing/2014/main" id="{4ACA15EE-4C41-4CFA-A39E-0219205BCA9E}"/>
                  </a:ext>
                </a:extLst>
              </p:cNvPr>
              <p:cNvSpPr>
                <a:spLocks noRot="1" noChangeAspect="1" noMove="1" noResize="1" noEditPoints="1" noAdjustHandles="1" noChangeArrowheads="1" noChangeShapeType="1" noTextEdit="1"/>
              </p:cNvSpPr>
              <p:nvPr/>
            </p:nvSpPr>
            <p:spPr>
              <a:xfrm>
                <a:off x="6492919" y="1531157"/>
                <a:ext cx="2651081" cy="3163366"/>
              </a:xfrm>
              <a:prstGeom prst="rect">
                <a:avLst/>
              </a:prstGeom>
              <a:blipFill>
                <a:blip r:embed="rId3"/>
                <a:stretch>
                  <a:fillRect l="-2759" t="-7707" r="-15632" b="-20424"/>
                </a:stretch>
              </a:blipFill>
            </p:spPr>
            <p:txBody>
              <a:bodyPr/>
              <a:lstStyle/>
              <a:p>
                <a:r>
                  <a:rPr lang="zh-CN" altLang="en-US">
                    <a:noFill/>
                  </a:rPr>
                  <a:t> </a:t>
                </a:r>
              </a:p>
            </p:txBody>
          </p:sp>
        </mc:Fallback>
      </mc:AlternateContent>
      <p:sp>
        <p:nvSpPr>
          <p:cNvPr id="7" name="矩形 6">
            <a:extLst>
              <a:ext uri="{FF2B5EF4-FFF2-40B4-BE49-F238E27FC236}">
                <a16:creationId xmlns:a16="http://schemas.microsoft.com/office/drawing/2014/main" id="{B73FE281-6DDA-4884-828B-FD667C24E08D}"/>
              </a:ext>
            </a:extLst>
          </p:cNvPr>
          <p:cNvSpPr/>
          <p:nvPr/>
        </p:nvSpPr>
        <p:spPr>
          <a:xfrm>
            <a:off x="2973096" y="4779904"/>
            <a:ext cx="3429000" cy="300082"/>
          </a:xfrm>
          <a:prstGeom prst="rect">
            <a:avLst/>
          </a:prstGeom>
        </p:spPr>
        <p:txBody>
          <a:bodyPr>
            <a:spAutoFit/>
          </a:bodyPr>
          <a:lstStyle/>
          <a:p>
            <a:r>
              <a:rPr lang="en-US" altLang="zh-CN" sz="1350" i="1" dirty="0">
                <a:solidFill>
                  <a:srgbClr val="000000"/>
                </a:solidFill>
                <a:latin typeface="CMTI10"/>
              </a:rPr>
              <a:t>[1] Nat. Photonics 13, 346–351 (2019)</a:t>
            </a:r>
            <a:endParaRPr lang="zh-CN" altLang="en-US" sz="1350" i="1" dirty="0">
              <a:solidFill>
                <a:srgbClr val="000000"/>
              </a:solidFill>
              <a:latin typeface="CMTI10"/>
            </a:endParaRPr>
          </a:p>
        </p:txBody>
      </p:sp>
      <p:pic>
        <p:nvPicPr>
          <p:cNvPr id="8" name="图片 7">
            <a:extLst>
              <a:ext uri="{FF2B5EF4-FFF2-40B4-BE49-F238E27FC236}">
                <a16:creationId xmlns:a16="http://schemas.microsoft.com/office/drawing/2014/main" id="{045D11EE-C053-4702-AD01-76F11F84CA0C}"/>
              </a:ext>
            </a:extLst>
          </p:cNvPr>
          <p:cNvPicPr>
            <a:picLocks noChangeAspect="1"/>
          </p:cNvPicPr>
          <p:nvPr/>
        </p:nvPicPr>
        <p:blipFill>
          <a:blip r:embed="rId4"/>
          <a:stretch>
            <a:fillRect/>
          </a:stretch>
        </p:blipFill>
        <p:spPr>
          <a:xfrm>
            <a:off x="267427" y="1702620"/>
            <a:ext cx="6330282" cy="2301489"/>
          </a:xfrm>
          <a:prstGeom prst="rect">
            <a:avLst/>
          </a:prstGeom>
        </p:spPr>
      </p:pic>
    </p:spTree>
    <p:extLst>
      <p:ext uri="{BB962C8B-B14F-4D97-AF65-F5344CB8AC3E}">
        <p14:creationId xmlns:p14="http://schemas.microsoft.com/office/powerpoint/2010/main" val="260293430"/>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3941</TotalTime>
  <Words>5498</Words>
  <Application>Microsoft Office PowerPoint</Application>
  <PresentationFormat>全屏显示(16:9)</PresentationFormat>
  <Paragraphs>346</Paragraphs>
  <Slides>39</Slides>
  <Notes>5</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1</vt:i4>
      </vt:variant>
      <vt:variant>
        <vt:lpstr>幻灯片标题</vt:lpstr>
      </vt:variant>
      <vt:variant>
        <vt:i4>39</vt:i4>
      </vt:variant>
    </vt:vector>
  </HeadingPairs>
  <TitlesOfParts>
    <vt:vector size="58" baseType="lpstr">
      <vt:lpstr>CMR10</vt:lpstr>
      <vt:lpstr>CMR9</vt:lpstr>
      <vt:lpstr>CMTI10</vt:lpstr>
      <vt:lpstr>CMTI9</vt:lpstr>
      <vt:lpstr>FZSSJW--GB1-0</vt:lpstr>
      <vt:lpstr>Open Sans</vt:lpstr>
      <vt:lpstr>等线</vt:lpstr>
      <vt:lpstr>等线 Light</vt:lpstr>
      <vt:lpstr>华文宋体</vt:lpstr>
      <vt:lpstr>宋体</vt:lpstr>
      <vt:lpstr>微软雅黑</vt:lpstr>
      <vt:lpstr>Arial</vt:lpstr>
      <vt:lpstr>Calibri</vt:lpstr>
      <vt:lpstr>Calibri Light</vt:lpstr>
      <vt:lpstr>Cambria Math</vt:lpstr>
      <vt:lpstr>Euclid</vt:lpstr>
      <vt:lpstr>Wingdings</vt:lpstr>
      <vt:lpstr>Office 主题​​</vt:lpstr>
      <vt:lpstr>Equation</vt:lpstr>
      <vt:lpstr>基于室温原子的量子存储</vt:lpstr>
      <vt:lpstr>摘要</vt:lpstr>
      <vt:lpstr>内容</vt:lpstr>
      <vt:lpstr>量子存储介绍</vt:lpstr>
      <vt:lpstr>量子存储简介</vt:lpstr>
      <vt:lpstr>量子存储器的性能指标</vt:lpstr>
      <vt:lpstr>Λ 型三能级系统</vt:lpstr>
      <vt:lpstr>电磁诱导透明 (EIT)存储</vt:lpstr>
      <vt:lpstr>EIT实现单光子态的存储 </vt:lpstr>
      <vt:lpstr>EIT应用在宽带室温存储的问题</vt:lpstr>
      <vt:lpstr>远失谐拉曼存储 </vt:lpstr>
      <vt:lpstr>远失谐拉曼存储方案应用在室温的问题</vt:lpstr>
      <vt:lpstr>磁场梯度回波存储(GEM) </vt:lpstr>
      <vt:lpstr>不足之处</vt:lpstr>
      <vt:lpstr>碰撞荧光噪声与四波混频噪声</vt:lpstr>
      <vt:lpstr>室温量子存储方案</vt:lpstr>
      <vt:lpstr>Single Photon Storage EIT---Treutelin 2022PRXQ  </vt:lpstr>
      <vt:lpstr>PowerPoint 演示文稿</vt:lpstr>
      <vt:lpstr>PowerPoint 演示文稿</vt:lpstr>
      <vt:lpstr>PowerPoint 演示文稿</vt:lpstr>
      <vt:lpstr>PowerPoint 演示文稿</vt:lpstr>
      <vt:lpstr>PowerPoint 演示文稿</vt:lpstr>
      <vt:lpstr>PowerPoint 演示文稿</vt:lpstr>
      <vt:lpstr>Off-resonant cascaded absorption-Walmsley组</vt:lpstr>
      <vt:lpstr>存储器性能测量结果</vt:lpstr>
      <vt:lpstr>PowerPoint 演示文稿</vt:lpstr>
      <vt:lpstr>PowerPoint 演示文稿</vt:lpstr>
      <vt:lpstr>PowerPoint 演示文稿</vt:lpstr>
      <vt:lpstr>PowerPoint 演示文稿</vt:lpstr>
      <vt:lpstr>PowerPoint 演示文稿</vt:lpstr>
      <vt:lpstr>PowerPoint 演示文稿</vt:lpstr>
      <vt:lpstr>代表性工作与应用</vt:lpstr>
      <vt:lpstr>代表性的量子存储器及其重要参数 </vt:lpstr>
      <vt:lpstr>热铯蒸气中的多路复用随机存取光学存储器-Germany</vt:lpstr>
      <vt:lpstr>PowerPoint 演示文稿</vt:lpstr>
      <vt:lpstr>PowerPoint 演示文稿</vt:lpstr>
      <vt:lpstr>总结与展望</vt:lpstr>
      <vt:lpstr>PowerPoint 演示文稿</vt:lpstr>
      <vt:lpstr>谢谢！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教务处PPT模板001</dc:title>
  <dc:creator>现代教育技术中心</dc:creator>
  <cp:lastModifiedBy>telux</cp:lastModifiedBy>
  <cp:revision>201</cp:revision>
  <cp:lastPrinted>2023-11-09T11:10:52Z</cp:lastPrinted>
  <dcterms:created xsi:type="dcterms:W3CDTF">2019-09-17T05:09:33Z</dcterms:created>
  <dcterms:modified xsi:type="dcterms:W3CDTF">2023-11-12T11:00:35Z</dcterms:modified>
</cp:coreProperties>
</file>